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y="5143500" cx="9144000"/>
  <p:notesSz cx="6858000" cy="9144000"/>
  <p:embeddedFontLst>
    <p:embeddedFont>
      <p:font typeface="Proxima Nova"/>
      <p:regular r:id="rId20"/>
      <p:bold r:id="rId21"/>
      <p:italic r:id="rId22"/>
      <p:boldItalic r:id="rId2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ProximaNova-regular.fntdata"/><Relationship Id="rId11" Type="http://schemas.openxmlformats.org/officeDocument/2006/relationships/slide" Target="slides/slide6.xml"/><Relationship Id="rId22" Type="http://schemas.openxmlformats.org/officeDocument/2006/relationships/font" Target="fonts/ProximaNova-italic.fntdata"/><Relationship Id="rId10" Type="http://schemas.openxmlformats.org/officeDocument/2006/relationships/slide" Target="slides/slide5.xml"/><Relationship Id="rId21" Type="http://schemas.openxmlformats.org/officeDocument/2006/relationships/font" Target="fonts/ProximaNova-bold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23" Type="http://schemas.openxmlformats.org/officeDocument/2006/relationships/font" Target="fonts/ProximaNova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SLIDES_API1078336616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SLIDES_API1078336616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SLIDES_API1078336616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SLIDES_API1078336616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SLIDES_API1078336616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SLIDES_API1078336616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SLIDES_API1078336616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SLIDES_API1078336616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SLIDES_API1078336616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SLIDES_API1078336616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SLIDES_API1078336616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SLIDES_API1078336616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SLIDES_API1078336616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SLIDES_API1078336616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SLIDES_API1078336616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SLIDES_API1078336616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SLIDES_API1078336616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SLIDES_API1078336616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SLIDES_API1078336616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SLIDES_API1078336616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SLIDES_API1078336616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SLIDES_API1078336616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SLIDES_API1078336616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SLIDES_API1078336616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SLIDES_API1078336616_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SLIDES_API1078336616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SLIDES_API1078336616_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SLIDES_API1078336616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0" y="2998150"/>
            <a:ext cx="9144000" cy="0"/>
          </a:xfrm>
          <a:prstGeom prst="straightConnector1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" name="Google Shape;11;p2"/>
          <p:cNvSpPr txBox="1"/>
          <p:nvPr>
            <p:ph type="ctrTitle"/>
          </p:nvPr>
        </p:nvSpPr>
        <p:spPr>
          <a:xfrm>
            <a:off x="510450" y="1257300"/>
            <a:ext cx="8123100" cy="158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510450" y="3182313"/>
            <a:ext cx="8123100" cy="63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Google Shape;15;p3"/>
          <p:cNvCxnSpPr/>
          <p:nvPr/>
        </p:nvCxnSpPr>
        <p:spPr>
          <a:xfrm>
            <a:off x="0" y="2998150"/>
            <a:ext cx="9144000" cy="0"/>
          </a:xfrm>
          <a:prstGeom prst="straightConnector1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6" name="Google Shape;16;p3"/>
          <p:cNvSpPr txBox="1"/>
          <p:nvPr>
            <p:ph type="title"/>
          </p:nvPr>
        </p:nvSpPr>
        <p:spPr>
          <a:xfrm>
            <a:off x="510450" y="2057400"/>
            <a:ext cx="8123100" cy="77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7" name="Google Shape;17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" name="Google Shape;20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" type="body"/>
          </p:nvPr>
        </p:nvSpPr>
        <p:spPr>
          <a:xfrm>
            <a:off x="311700" y="1511975"/>
            <a:ext cx="8520600" cy="320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6" name="Google Shape;26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7" name="Google Shape;27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3" name="Google Shape;33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4" name="Google Shape;34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lt2"/>
        </a:solidFill>
      </p:bgPr>
    </p:bg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 txBox="1"/>
          <p:nvPr>
            <p:ph type="title"/>
          </p:nvPr>
        </p:nvSpPr>
        <p:spPr>
          <a:xfrm>
            <a:off x="490250" y="526350"/>
            <a:ext cx="57975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7" name="Google Shape;37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/>
          <p:nvPr/>
        </p:nvSpPr>
        <p:spPr>
          <a:xfrm>
            <a:off x="4572000" y="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0" name="Google Shape;40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1" name="Google Shape;41;p9"/>
          <p:cNvSpPr txBox="1"/>
          <p:nvPr>
            <p:ph type="title"/>
          </p:nvPr>
        </p:nvSpPr>
        <p:spPr>
          <a:xfrm>
            <a:off x="265500" y="1205825"/>
            <a:ext cx="4045200" cy="1509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2" name="Google Shape;42;p9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3" name="Google Shape;43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4" name="Google Shape;44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/>
          <p:nvPr>
            <p:ph idx="1" type="body"/>
          </p:nvPr>
        </p:nvSpPr>
        <p:spPr>
          <a:xfrm>
            <a:off x="311700" y="42368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</a:lstStyle>
          <a:p/>
        </p:txBody>
      </p:sp>
      <p:sp>
        <p:nvSpPr>
          <p:cNvPr id="47" name="Google Shape;47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" name="Google Shape;50;p11"/>
          <p:cNvSpPr txBox="1"/>
          <p:nvPr>
            <p:ph hasCustomPrompt="1" type="title"/>
          </p:nvPr>
        </p:nvSpPr>
        <p:spPr>
          <a:xfrm>
            <a:off x="311700" y="991475"/>
            <a:ext cx="8520600" cy="19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9pPr>
          </a:lstStyle>
          <a:p>
            <a:r>
              <a:t>xx%</a:t>
            </a:r>
          </a:p>
        </p:txBody>
      </p:sp>
      <p:sp>
        <p:nvSpPr>
          <p:cNvPr id="51" name="Google Shape;51;p11"/>
          <p:cNvSpPr txBox="1"/>
          <p:nvPr>
            <p:ph idx="1" type="body"/>
          </p:nvPr>
        </p:nvSpPr>
        <p:spPr>
          <a:xfrm>
            <a:off x="311700" y="3071300"/>
            <a:ext cx="8520600" cy="90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2" name="Google Shape;52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pearmint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Proxima Nova"/>
              <a:buChar char="●"/>
              <a:defRPr sz="1800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○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■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●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○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■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●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○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■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 txBox="1"/>
          <p:nvPr>
            <p:ph type="ctrTitle"/>
          </p:nvPr>
        </p:nvSpPr>
        <p:spPr>
          <a:xfrm>
            <a:off x="510450" y="1257300"/>
            <a:ext cx="8123100" cy="158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Детский сад при университете</a:t>
            </a:r>
            <a:endParaRPr/>
          </a:p>
        </p:txBody>
      </p:sp>
      <p:sp>
        <p:nvSpPr>
          <p:cNvPr id="60" name="Google Shape;60;p13"/>
          <p:cNvSpPr txBox="1"/>
          <p:nvPr>
            <p:ph idx="1" type="subTitle"/>
          </p:nvPr>
        </p:nvSpPr>
        <p:spPr>
          <a:xfrm>
            <a:off x="510450" y="3182313"/>
            <a:ext cx="8123100" cy="63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образовательный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Цель</a:t>
            </a:r>
            <a:endParaRPr/>
          </a:p>
        </p:txBody>
      </p:sp>
      <p:sp>
        <p:nvSpPr>
          <p:cNvPr id="66" name="Google Shape;66;p14"/>
          <p:cNvSpPr txBox="1"/>
          <p:nvPr>
            <p:ph idx="1" type="body"/>
          </p:nvPr>
        </p:nvSpPr>
        <p:spPr>
          <a:xfrm>
            <a:off x="311700" y="1511975"/>
            <a:ext cx="8520600" cy="320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Создание детского сада при университете для обеспечения образовательных потребностей студентов и сотрудников.</a:t>
            </a:r>
            <a:endParaRPr/>
          </a:p>
        </p:txBody>
      </p:sp>
      <p:sp>
        <p:nvSpPr>
          <p:cNvPr id="67" name="Google Shape;67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Задачи</a:t>
            </a:r>
            <a:endParaRPr/>
          </a:p>
        </p:txBody>
      </p:sp>
      <p:sp>
        <p:nvSpPr>
          <p:cNvPr id="73" name="Google Shape;73;p15"/>
          <p:cNvSpPr txBox="1"/>
          <p:nvPr>
            <p:ph idx="1" type="body"/>
          </p:nvPr>
        </p:nvSpPr>
        <p:spPr>
          <a:xfrm>
            <a:off x="311700" y="1511975"/>
            <a:ext cx="8520600" cy="320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1. Проектирование архитектуры детского сада. 2. Разработка образовательных программ. 3. Формирование партнерства с родителями и местным сообществом. 4. Оснащение учреждения современным оборудованием.</a:t>
            </a:r>
            <a:endParaRPr/>
          </a:p>
        </p:txBody>
      </p:sp>
      <p:sp>
        <p:nvSpPr>
          <p:cNvPr id="74" name="Google Shape;74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Проблема</a:t>
            </a:r>
            <a:endParaRPr/>
          </a:p>
        </p:txBody>
      </p:sp>
      <p:sp>
        <p:nvSpPr>
          <p:cNvPr id="80" name="Google Shape;80;p16"/>
          <p:cNvSpPr txBox="1"/>
          <p:nvPr>
            <p:ph idx="1" type="body"/>
          </p:nvPr>
        </p:nvSpPr>
        <p:spPr>
          <a:xfrm>
            <a:off x="311700" y="1511975"/>
            <a:ext cx="8520600" cy="320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Недостаток качественных образовательных учреждений для детей сотрудников университета.</a:t>
            </a:r>
            <a:endParaRPr/>
          </a:p>
        </p:txBody>
      </p:sp>
      <p:sp>
        <p:nvSpPr>
          <p:cNvPr id="81" name="Google Shape;81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Введение</a:t>
            </a:r>
            <a:endParaRPr/>
          </a:p>
        </p:txBody>
      </p:sp>
      <p:sp>
        <p:nvSpPr>
          <p:cNvPr id="87" name="Google Shape;87;p17"/>
          <p:cNvSpPr txBox="1"/>
          <p:nvPr>
            <p:ph idx="1" type="body"/>
          </p:nvPr>
        </p:nvSpPr>
        <p:spPr>
          <a:xfrm>
            <a:off x="311700" y="1511975"/>
            <a:ext cx="8520600" cy="320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Введение в проект создания детского сада при университете обосновано высоким спросом на качественные образовательные учреждения для детей сотрудников вузов. Современные реалии требуют внедрения инновационных подходов к обучению, что, в свою очередь, сможет компенсировать недостаток профессиональных детских садов. Проект нацелен на создание комфортной, безопасной и развивающей среды для детей, что положительно отразится на профессиональной деятельности студентов и преподавателей, обеспечив высокий уровень воспитания и подготовки к школе.</a:t>
            </a:r>
            <a:endParaRPr/>
          </a:p>
        </p:txBody>
      </p:sp>
      <p:sp>
        <p:nvSpPr>
          <p:cNvPr id="88" name="Google Shape;88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Обоснование необходимости создания детского сада при университете</a:t>
            </a:r>
            <a:endParaRPr/>
          </a:p>
        </p:txBody>
      </p:sp>
      <p:sp>
        <p:nvSpPr>
          <p:cNvPr id="94" name="Google Shape;94;p18"/>
          <p:cNvSpPr txBox="1"/>
          <p:nvPr>
            <p:ph idx="1" type="body"/>
          </p:nvPr>
        </p:nvSpPr>
        <p:spPr>
          <a:xfrm>
            <a:off x="311700" y="1511975"/>
            <a:ext cx="8520600" cy="320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Создание детского сада при университете обосновано повышением значимости раннего образования и потребностями родителей студентов и преподавателей. Это учреждение обеспечит качественный уход и образование, познакомит детей с научными процессами, развивая критическое мышление и креативность. Также детский сад станет исследовательской площадкой для апробации новых образовательных практик. Близость к университету позволит интегрировать студентов в процесс обучения, поддерживая семейные ценности и улучшая имидж университета.</a:t>
            </a:r>
            <a:endParaRPr/>
          </a:p>
        </p:txBody>
      </p:sp>
      <p:sp>
        <p:nvSpPr>
          <p:cNvPr id="95" name="Google Shape;95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Архитектурное проектирование детского сада</a:t>
            </a:r>
            <a:endParaRPr/>
          </a:p>
        </p:txBody>
      </p:sp>
      <p:sp>
        <p:nvSpPr>
          <p:cNvPr id="101" name="Google Shape;101;p19"/>
          <p:cNvSpPr txBox="1"/>
          <p:nvPr>
            <p:ph idx="1" type="body"/>
          </p:nvPr>
        </p:nvSpPr>
        <p:spPr>
          <a:xfrm>
            <a:off x="311700" y="1511975"/>
            <a:ext cx="8520600" cy="320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Проектирование детского сада представляет собой многогранный процесс, учитывающий безопасность, функциональность и развивающую среду. Важно проводить анализ расположения, интегрируя сад в университетский кампус. Ключевым моментом является функциональное зонирование: игровые и учебные зоны, пространства для отдыха, использование экологически чистых материалов и ярких цветов. Световое проектирование обеспечит благоприятные условия, а открытые пространства создадут возможности для экологического образования. Интеграция современных технологий и системы безопасности завершат проект.</a:t>
            </a:r>
            <a:endParaRPr/>
          </a:p>
        </p:txBody>
      </p:sp>
      <p:sp>
        <p:nvSpPr>
          <p:cNvPr id="102" name="Google Shape;102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Разработка образовательных программ</a:t>
            </a:r>
            <a:endParaRPr/>
          </a:p>
        </p:txBody>
      </p:sp>
      <p:sp>
        <p:nvSpPr>
          <p:cNvPr id="108" name="Google Shape;108;p20"/>
          <p:cNvSpPr txBox="1"/>
          <p:nvPr>
            <p:ph idx="1" type="body"/>
          </p:nvPr>
        </p:nvSpPr>
        <p:spPr>
          <a:xfrm>
            <a:off x="311700" y="1511975"/>
            <a:ext cx="8520600" cy="320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Создание образовательных программ в детском саду при университете основывается на профессионализме и инновациях. Программы учитывают потребности дошкольников и студентов педагогических специальностей. Они структурированы по направлениям: социально-эмоциональное, познавательное развитие, физическое развитие и художественное творчество. В процесс активно вовлекаются студенты, что способствует их профессиональному росту. Интеграция родителей и регулярная оценка программ помогают создать активное образовательное сообщество и адаптировать курсы к современным требованиям.</a:t>
            </a:r>
            <a:endParaRPr/>
          </a:p>
        </p:txBody>
      </p:sp>
      <p:sp>
        <p:nvSpPr>
          <p:cNvPr id="109" name="Google Shape;109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Формирование партнерства с родителями</a:t>
            </a:r>
            <a:endParaRPr/>
          </a:p>
        </p:txBody>
      </p:sp>
      <p:sp>
        <p:nvSpPr>
          <p:cNvPr id="115" name="Google Shape;115;p21"/>
          <p:cNvSpPr txBox="1"/>
          <p:nvPr>
            <p:ph idx="1" type="body"/>
          </p:nvPr>
        </p:nvSpPr>
        <p:spPr>
          <a:xfrm>
            <a:off x="311700" y="1511975"/>
            <a:ext cx="8520600" cy="320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Формирование партнерства с родителями в детском саду при университете является ключевым аспектом успешного образовательного процесса. Это партнерство строится на открытости и диалоге, а также включает создание родительского комитета для активного вовлечения в жизнь детского сада. Регулярные отчеты о развитии детей, использование цифровых технологий и организация совместных мероприятий укрепляют взаимопонимание. Важно внедрять практики взаимного обучения и учитывать мнения родителей, а их участие в финансировании проектов создает атмосферу ответственности и вовлеченности.</a:t>
            </a:r>
            <a:endParaRPr/>
          </a:p>
        </p:txBody>
      </p:sp>
      <p:sp>
        <p:nvSpPr>
          <p:cNvPr id="116" name="Google Shape;116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Оснащение учреждения современным оборудованием</a:t>
            </a:r>
            <a:endParaRPr/>
          </a:p>
        </p:txBody>
      </p:sp>
      <p:sp>
        <p:nvSpPr>
          <p:cNvPr id="122" name="Google Shape;122;p22"/>
          <p:cNvSpPr txBox="1"/>
          <p:nvPr>
            <p:ph idx="1" type="body"/>
          </p:nvPr>
        </p:nvSpPr>
        <p:spPr>
          <a:xfrm>
            <a:off x="311700" y="1511975"/>
            <a:ext cx="8520600" cy="320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Современное детское образование нуждается в инновационных подходах, что невозможно без качественного оснащения детского сада. Приоритет отдается дидактическому оборудованию и интерактивным средствам, таким как планшеты и виртуальная реальность, что делает обучение увлекательным. Специализированные классы для музыки, рисования и спорта требуют безопасного и качественного инвентаря. Также важно создать уютное пространство для детей, заботясь о их здоровье с помощью медицинского оборудования и обеспечения гигиены. Партнерство с университетом открывает новые возможности для научного подхода в образовании.</a:t>
            </a:r>
            <a:endParaRPr/>
          </a:p>
        </p:txBody>
      </p:sp>
      <p:sp>
        <p:nvSpPr>
          <p:cNvPr id="123" name="Google Shape;123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Реализация проекта: этапы внедрения</a:t>
            </a:r>
            <a:endParaRPr/>
          </a:p>
        </p:txBody>
      </p:sp>
      <p:sp>
        <p:nvSpPr>
          <p:cNvPr id="129" name="Google Shape;129;p23"/>
          <p:cNvSpPr txBox="1"/>
          <p:nvPr>
            <p:ph idx="1" type="body"/>
          </p:nvPr>
        </p:nvSpPr>
        <p:spPr>
          <a:xfrm>
            <a:off x="311700" y="1511975"/>
            <a:ext cx="8520600" cy="320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Процесс создания детского сада при университете включает несколько ключевых этапов. Первый — планирование концепции, где осуществляется анализ потребностей студентов и работников. Следующий — разработка архитектурного проекта, акцент на функциональности и безопасности. Далее идет этап финансирования, включающий поиск источников средств. После подготовки материальных вопросов разрабатывается образовательная программа с экспертами. Формирование партнерства с родителями и оснащение учреждения современным оборудованием также важны. Завершает запуск, включающий набор детей и адаптацию к изменениям.</a:t>
            </a:r>
            <a:endParaRPr/>
          </a:p>
        </p:txBody>
      </p:sp>
      <p:sp>
        <p:nvSpPr>
          <p:cNvPr id="130" name="Google Shape;130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Ожидаемые результаты и влияние на сообщество</a:t>
            </a:r>
            <a:endParaRPr/>
          </a:p>
        </p:txBody>
      </p:sp>
      <p:sp>
        <p:nvSpPr>
          <p:cNvPr id="136" name="Google Shape;136;p24"/>
          <p:cNvSpPr txBox="1"/>
          <p:nvPr>
            <p:ph idx="1" type="body"/>
          </p:nvPr>
        </p:nvSpPr>
        <p:spPr>
          <a:xfrm>
            <a:off x="311700" y="1511975"/>
            <a:ext cx="8520600" cy="320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Проект создания детского сада при университете предполагает значительные результаты: улучшение баланса учебы и семейной жизни студентов, социальная интеграция детей и практическая подготовка будущих педагогов. Детский сад станет площадкой для научных исследований, реализации инновационных образовательных программ и инклюзивного подхода. Партнерство с родителями и местными жителями создаст условия для совместных проектов, способствующих укреплению местного сообщества и формирования социальной ответственности университета.</a:t>
            </a:r>
            <a:endParaRPr/>
          </a:p>
        </p:txBody>
      </p:sp>
      <p:sp>
        <p:nvSpPr>
          <p:cNvPr id="137" name="Google Shape;137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Заключение</a:t>
            </a:r>
            <a:endParaRPr/>
          </a:p>
        </p:txBody>
      </p:sp>
      <p:sp>
        <p:nvSpPr>
          <p:cNvPr id="143" name="Google Shape;143;p25"/>
          <p:cNvSpPr txBox="1"/>
          <p:nvPr>
            <p:ph idx="1" type="body"/>
          </p:nvPr>
        </p:nvSpPr>
        <p:spPr>
          <a:xfrm>
            <a:off x="311700" y="1511975"/>
            <a:ext cx="8520600" cy="320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Создание детского сада при университете — стратегически важный шаг, повышающий качество жизни студентов, аспирантов и преподавателей. Он обеспечивает гармоничное развитие детей в современных образовательных условиях, позволяя родителям сосредоточиться на учебе. Архитектурные и образовательные решения стремятся к созданию безопасного и комфортного пространства, способствующего развитию мотивации и креативности. Проект укрепляет связи с родителями и местным сообществом и станет основой для создания устойчивого образовательного и социального окружения.</a:t>
            </a:r>
            <a:endParaRPr/>
          </a:p>
        </p:txBody>
      </p:sp>
      <p:sp>
        <p:nvSpPr>
          <p:cNvPr id="144" name="Google Shape;144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Список литературы</a:t>
            </a:r>
            <a:endParaRPr/>
          </a:p>
        </p:txBody>
      </p:sp>
      <p:sp>
        <p:nvSpPr>
          <p:cNvPr id="150" name="Google Shape;150;p26"/>
          <p:cNvSpPr txBox="1"/>
          <p:nvPr>
            <p:ph idx="1" type="body"/>
          </p:nvPr>
        </p:nvSpPr>
        <p:spPr>
          <a:xfrm>
            <a:off x="311700" y="1511975"/>
            <a:ext cx="8520600" cy="320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1. Иванова Е.А. Взаимодействие детского сада и университета в подготовке педагогов // Педагогическое образование в России. – 2019. – № 4. – С. 33–39.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2. Сидорова М.Ю. Роль университетского детского сада в подготовке будущих специалистов // Современные проблемы науки и образования. – 2020. – № 12. – С. 56–62.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3. Петрова А.С. Инновационные подходы в организации образовательного процесса в детском саду при университете // Научные записки. – 2018. – № 8. – С. 22–28.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4. Смирнов В.Р. Психологические аспекты развития детей в университетском детском саду // Вестник психологической науки. – 2021. – № 3. – С. 14–19.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5. Федорова Н.Д. Методические основы работы педагогов в детском саду, действующем при университете // Образование и наука. – 2017. – № 1. – С. 45–51.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6. Кузнецова Т.Я. Интеграция научной и образовательной деятельности в детском саду университета // Вестник образования. – 2020. – № 10. – С. 75–81.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7. Васильева О.И. Условия успешного взаимодействия детского сада и университета // Методология образования. – 2019. – № 5. – С. 30–36.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8. Захарова Л.А. Педагогические условия создания эффективной среды в детском саду при университете // Научный обзор. – 2018. – № 2. – С. 50–57.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9. Ленинская К.А. Возможности детского сада при университете для реализации программ дошкольного образования // Дошкольное воспитание. – 2021. – № 7. – С. 18–24.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10. Тихомирова Р.В. Качество образования в детском саду при университете: анализ и перспективы // Проблемы современного образования. – 2017. – № 11. – С. 90–97.</a:t>
            </a:r>
            <a:endParaRPr/>
          </a:p>
        </p:txBody>
      </p:sp>
      <p:sp>
        <p:nvSpPr>
          <p:cNvPr id="151" name="Google Shape;151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pearmint">
  <a:themeElements>
    <a:clrScheme name="Spearmint">
      <a:dk1>
        <a:srgbClr val="202729"/>
      </a:dk1>
      <a:lt1>
        <a:srgbClr val="FFFFFF"/>
      </a:lt1>
      <a:dk2>
        <a:srgbClr val="4BA173"/>
      </a:dk2>
      <a:lt2>
        <a:srgbClr val="63D297"/>
      </a:lt2>
      <a:accent1>
        <a:srgbClr val="353744"/>
      </a:accent1>
      <a:accent2>
        <a:srgbClr val="424242"/>
      </a:accent2>
      <a:accent3>
        <a:srgbClr val="616161"/>
      </a:accent3>
      <a:accent4>
        <a:srgbClr val="999999"/>
      </a:accent4>
      <a:accent5>
        <a:srgbClr val="FF5252"/>
      </a:accent5>
      <a:accent6>
        <a:srgbClr val="FFF176"/>
      </a:accent6>
      <a:hlink>
        <a:srgbClr val="FF5252"/>
      </a:hlink>
      <a:folHlink>
        <a:srgbClr val="FF525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