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7" r:id="rId4"/>
    <p:sldId id="280" r:id="rId5"/>
    <p:sldId id="282" r:id="rId6"/>
    <p:sldId id="283" r:id="rId7"/>
    <p:sldId id="284" r:id="rId8"/>
    <p:sldId id="285" r:id="rId9"/>
    <p:sldId id="286" r:id="rId10"/>
    <p:sldId id="289" r:id="rId11"/>
    <p:sldId id="288" r:id="rId12"/>
    <p:sldId id="291" r:id="rId13"/>
    <p:sldId id="290" r:id="rId14"/>
    <p:sldId id="292" r:id="rId15"/>
    <p:sldId id="281" r:id="rId16"/>
    <p:sldId id="29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9060"/>
    <a:srgbClr val="ECC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F2D3E-DCEE-410B-A0EF-913DDBABBA98}" v="2998" dt="2023-10-12T08:08:00.201"/>
    <p1510:client id="{2A03F9B4-CB4C-428C-8CD8-5F4DA8D90B2C}" v="288" dt="2023-10-12T10:01:48.569"/>
    <p1510:client id="{2CC731A9-1FD5-4E33-BE0A-8527F1086F93}" v="227" dt="2023-10-12T08:48:57.661"/>
    <p1510:client id="{678F9505-6590-4E2A-ADF5-18A254218EEF}" v="1828" dt="2023-10-27T17:54:46.462"/>
    <p1510:client id="{707FB85D-2E98-4546-ADB8-66BBA375B2DE}" v="2" dt="2023-10-11T16:09:38.292"/>
    <p1510:client id="{E6A56415-AF95-42F1-A0C6-B00027032024}" v="133" dt="2023-11-05T10:47:16.064"/>
    <p1510:client id="{F4E0D738-ED12-4EAC-B5FC-C9C7706E7977}" v="21" dt="2023-11-09T10:28:36.4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82DC6-8E8C-49CD-B86E-9A304BE12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14000"/>
            <a:ext cx="6030000" cy="2387600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6512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D9A47-EF54-4721-BEE1-D7B23699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E5E181-4AAB-460D-9F03-25DE2907F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363243-D07E-40F2-89C6-0CBDCC8E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7EF32D-4D92-4B06-AE92-C91DEA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6F5D1EB-7AD4-46C3-BA57-95446E07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264F77-6CB6-4CCD-B91C-F8F7A7FA26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1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rgbClr val="C49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D9A47-EF54-4721-BEE1-D7B23699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E5E181-4AAB-460D-9F03-25DE2907F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363243-D07E-40F2-89C6-0CBDCC8E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7EF32D-4D92-4B06-AE92-C91DEA6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89C33F-2F6E-487F-8008-B520B2B58F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0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96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EF441D-A1A1-48BA-B9DE-0AAA8224B7D0}"/>
              </a:ext>
            </a:extLst>
          </p:cNvPr>
          <p:cNvSpPr/>
          <p:nvPr userDrawn="1"/>
        </p:nvSpPr>
        <p:spPr>
          <a:xfrm>
            <a:off x="0" y="0"/>
            <a:ext cx="5918850" cy="6858000"/>
          </a:xfrm>
          <a:prstGeom prst="rect">
            <a:avLst/>
          </a:prstGeom>
          <a:solidFill>
            <a:srgbClr val="C49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701238B-17B1-4DAB-9C27-FC7BE9B8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5280898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DE9FB9-DAE3-47AB-A980-0F966C738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1">
            <a:extLst>
              <a:ext uri="{FF2B5EF4-FFF2-40B4-BE49-F238E27FC236}">
                <a16:creationId xmlns:a16="http://schemas.microsoft.com/office/drawing/2014/main" id="{212017C5-14B7-48BC-B8BE-D5D4F4B4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34000"/>
            <a:ext cx="11341100" cy="1035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36831F7D-B09F-4F32-A572-FF1722AB40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0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491E53D3-0B88-498D-A9DC-A437A9E4F8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95341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CA28B859-26E1-497E-B38C-EB350280E0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61675" y="2303463"/>
            <a:ext cx="3004875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83794A95-742B-476B-A491-D78B55E6AC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450" y="4058163"/>
            <a:ext cx="3004875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0A08D924-CC38-4A36-8978-268388CC3B4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6109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88B833B7-5777-405E-B3BD-11A5DD0A9C4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000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2B4081C9-FF26-4F20-A23C-5DFDD3FDC0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271960-DED9-4B56-870E-BE3AC4E39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7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56F5F-238C-4EA5-953D-83BC7A40E2A5}"/>
              </a:ext>
            </a:extLst>
          </p:cNvPr>
          <p:cNvSpPr/>
          <p:nvPr userDrawn="1"/>
        </p:nvSpPr>
        <p:spPr>
          <a:xfrm>
            <a:off x="0" y="1674000"/>
            <a:ext cx="12192000" cy="1350000"/>
          </a:xfrm>
          <a:prstGeom prst="rect">
            <a:avLst/>
          </a:prstGeom>
          <a:solidFill>
            <a:srgbClr val="C49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A24F890-6633-4AD3-9C24-3D0B92AF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BC0BA3-1E1F-4BDD-8E19-DB8F68551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94063"/>
            <a:ext cx="10515600" cy="2970212"/>
          </a:xfrm>
        </p:spPr>
        <p:txBody>
          <a:bodyPr/>
          <a:lstStyle>
            <a:lvl1pPr marL="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560B685-5836-4067-85B7-2D3D4F5E09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89138"/>
            <a:ext cx="10515600" cy="8096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901811-ADCB-481B-A75B-D8BF13EA0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20359">
            <a:off x="10804592" y="5567690"/>
            <a:ext cx="1108206" cy="110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2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gradFill>
          <a:gsLst>
            <a:gs pos="0">
              <a:schemeClr val="accent3"/>
            </a:gs>
            <a:gs pos="50000">
              <a:schemeClr val="accent3"/>
            </a:gs>
            <a:gs pos="92000">
              <a:schemeClr val="accent3"/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2E904-B510-4715-91D6-030AEB69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B77C1-A409-4219-B6AC-05C0F2CDE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DC1E44-7971-4A52-9770-38283FCB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6FE1E3-D599-44F4-9796-3F0F4D1E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2ABB5-479B-4119-9E61-9AAF999F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4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2E904-B510-4715-91D6-030AEB69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B77C1-A409-4219-B6AC-05C0F2CDE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DC1E44-7971-4A52-9770-38283FCB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E0365A32-71D1-49D7-9E74-1FA492157A8C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6FE1E3-D599-44F4-9796-3F0F4D1E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2ABB5-479B-4119-9E61-9AAF999F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B4DCB4F-874B-4DB3-90ED-8370EBB30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39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BC39A-2788-40CF-8917-AE4359C5B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A82573-92F7-45C0-8E4E-6C3EAE85C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0B64F9-1AA4-4DF6-9706-F5C859BE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191168-CCEA-46D7-B6CA-4C1E9753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5521CD-F60E-4EB3-9849-F781C1241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50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F0E9F-3355-4A1A-9B72-F51B71F59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2A73E-4961-469D-A81E-AA6C0C36D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AEEBE5-BBF2-4CE2-BD84-2AC75198A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6FE461-AC92-4A6A-8274-82810A36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C86812-9528-4984-AC08-E3252936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7DE651-0507-4949-A444-4D11088B6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3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5F582-A016-4093-A0C0-DAC6DBD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EB0F57-45F1-4D8C-A867-0B17A3FD7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7D646D-7F81-43BC-A889-26DF8F223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18551D-B626-41C1-8649-C3E85AC02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ACB03A-3E86-4B2D-987E-97A62B1A3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2593A15-31CB-40BA-8346-2B795D41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743D219-77B4-4C1A-9866-B58355A8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074A9D1-0B10-4CD3-9F64-80A8CA329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59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C5EAB-3033-4FA2-B89D-DA58BDA64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16B043-34A0-42CD-86FA-F476F6FE4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EE0815-5061-4861-8CF9-82521A3E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FFE0B0-7D1E-47B4-84D6-044E5DF7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6E37AF-4186-4FEA-A453-910C0095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83E6A9-74E1-4427-97F9-0882109C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D21F94-6538-4C6F-981C-741A57A2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6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610C0-8F8E-49B6-B457-478092CD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36070-950C-406B-B7D4-26AD4094C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D35FCF-C3F5-4DA3-8BAD-736AF8E8A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D56A8C-62E2-44E1-99C7-07E1D55E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606666-1DD2-4079-BEE2-D91FFD43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35A821-B8BD-408B-B2AC-88748D7D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0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0B314-F01D-4444-B67C-7EA00B6B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B90388-B0B7-4D72-9463-F060E5168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6E7F14-1B18-4126-A6C1-ACE77793F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5C51F5-AA77-4BD6-AD18-0AE50AFD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C7B884-2EB0-4518-96FE-8B2B8892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75755C-1340-49B8-AD63-22696D1E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4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F77E6-CDBD-45F3-9AD2-4944E7DC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2E7BD2-0561-4083-B889-2EC92F642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2BFBE6-7505-4E46-B957-DA4522C8C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D042A-9234-46E0-96E3-660337C66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7DAE9-0EF4-49DD-B6AE-B028DC91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74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C40E42-5017-4E12-8BB5-3FAFEA0248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7069A2-7146-4D7B-8C80-C725AEA31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6D1B53-4E55-4DEC-B20B-883AC642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EF15CA-157D-469E-8D3F-135099D87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8A9593-577B-4864-ACFE-C7434732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5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8B651-88CD-4313-A032-8AA6EA28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3B466-5933-44BA-8DE0-F20EE7C9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6EB7A-6E80-41B5-857D-EA4F8AC56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8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7D2A2-1816-416F-9B51-DFCC412C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933552-25CF-468C-BB80-2C4DD1564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7E3E1E-52C3-4F7D-BECC-72D45334CB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5A32-71D1-49D7-9E74-1FA492157A8C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512D53-1172-4216-BEC8-FBA0910A4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167F12-6C57-4DA8-A823-93FA25BCC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DCB4F-874B-4DB3-90ED-8370EBB30EDD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21"/>
            <a:extLst>
              <a:ext uri="{FF2B5EF4-FFF2-40B4-BE49-F238E27FC236}">
                <a16:creationId xmlns:a16="http://schemas.microsoft.com/office/drawing/2014/main" id="{0BDD4B38-EFB3-4E25-BD62-1DF3B8A4A4C9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8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6" r:id="rId3"/>
    <p:sldLayoutId id="2147483665" r:id="rId4"/>
    <p:sldLayoutId id="2147483660" r:id="rId5"/>
    <p:sldLayoutId id="2147483667" r:id="rId6"/>
    <p:sldLayoutId id="2147483664" r:id="rId7"/>
    <p:sldLayoutId id="2147483650" r:id="rId8"/>
    <p:sldLayoutId id="2147483662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1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054A0-8CF1-4D93-B58C-F1C158759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32303"/>
            <a:ext cx="5289167" cy="3848904"/>
          </a:xfrm>
        </p:spPr>
        <p:txBody>
          <a:bodyPr>
            <a:normAutofit fontScale="90000"/>
          </a:bodyPr>
          <a:lstStyle/>
          <a:p>
            <a:br>
              <a:rPr lang="ru-RU" dirty="0">
                <a:ea typeface="Calibri Light"/>
                <a:cs typeface="Calibri Light"/>
              </a:rPr>
            </a:br>
            <a:br>
              <a:rPr lang="ru-RU" dirty="0">
                <a:ea typeface="Calibri Light"/>
                <a:cs typeface="Calibri Light"/>
              </a:rPr>
            </a:br>
            <a:r>
              <a:rPr lang="ru-RU" dirty="0">
                <a:ea typeface="Calibri Light"/>
                <a:cs typeface="Calibri Light"/>
              </a:rPr>
              <a:t>Canis </a:t>
            </a:r>
            <a:r>
              <a:rPr lang="ru-RU" err="1">
                <a:ea typeface="Calibri Light"/>
                <a:cs typeface="Calibri Light"/>
              </a:rPr>
              <a:t>help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ru-RU" sz="2600" dirty="0">
                <a:ea typeface="Calibri Light"/>
                <a:cs typeface="Calibri Light"/>
              </a:rPr>
              <a:t>Наставник: Сивкова Татьяна Николаевна</a:t>
            </a:r>
          </a:p>
        </p:txBody>
      </p:sp>
      <p:pic>
        <p:nvPicPr>
          <p:cNvPr id="3" name="Рисунок 2" descr="Изображение выглядит как инвалидная коляска, окно, в помещении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F191996-8BF0-BA4E-FBAB-31CCF16769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43" r="17721"/>
          <a:stretch/>
        </p:blipFill>
        <p:spPr>
          <a:xfrm>
            <a:off x="5367216" y="379355"/>
            <a:ext cx="6694029" cy="6304178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474C2A-1A31-F411-9556-0618F179D319}"/>
              </a:ext>
            </a:extLst>
          </p:cNvPr>
          <p:cNvSpPr txBox="1"/>
          <p:nvPr/>
        </p:nvSpPr>
        <p:spPr>
          <a:xfrm>
            <a:off x="78317" y="5627511"/>
            <a:ext cx="529025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/>
                <a:cs typeface="Arial"/>
              </a:rPr>
              <a:t>Технологическое направление :</a:t>
            </a:r>
            <a:endParaRPr lang="en-US" sz="200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ru-RU" sz="2000" dirty="0">
                <a:solidFill>
                  <a:schemeClr val="bg1"/>
                </a:solidFill>
                <a:latin typeface="Arial"/>
                <a:cs typeface="Arial"/>
              </a:rPr>
              <a:t>Биомедицинские и ветеринарные технологии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ru-RU" sz="200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86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F010A17-3A09-4AB9-B4E5-410AB596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Пользователь и его проблема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4116552-2DBE-4792-838C-A7ED80F127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Calibri"/>
                <a:cs typeface="Calibri"/>
              </a:rPr>
              <a:t>Центр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направлен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на</a:t>
            </a:r>
            <a:r>
              <a:rPr lang="en-US" dirty="0">
                <a:ea typeface="Calibri"/>
                <a:cs typeface="Calibri"/>
              </a:rPr>
              <a:t>: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06C6E418-2C00-4ED7-B577-C6DBEB634C72}"/>
              </a:ext>
            </a:extLst>
          </p:cNvPr>
          <p:cNvSpPr txBox="1">
            <a:spLocks/>
          </p:cNvSpPr>
          <p:nvPr/>
        </p:nvSpPr>
        <p:spPr>
          <a:xfrm>
            <a:off x="1358202" y="3464355"/>
            <a:ext cx="4786214" cy="7296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ea typeface="Calibri"/>
                <a:cs typeface="Calibri"/>
              </a:rPr>
              <a:t>В </a:t>
            </a:r>
            <a:r>
              <a:rPr lang="en-US" sz="1600" dirty="0" err="1">
                <a:ea typeface="Calibri"/>
                <a:cs typeface="Calibri"/>
              </a:rPr>
              <a:t>эту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группу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входят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аутизм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болезнь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Альцгеймера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детский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церебральный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паралич</a:t>
            </a:r>
            <a:r>
              <a:rPr lang="en-US" sz="1600" dirty="0">
                <a:ea typeface="Calibri"/>
                <a:cs typeface="Calibri"/>
              </a:rPr>
              <a:t> и СДВГ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4F4A46-DBBA-4BBF-832C-6E1EB688AC3D}"/>
              </a:ext>
            </a:extLst>
          </p:cNvPr>
          <p:cNvSpPr/>
          <p:nvPr/>
        </p:nvSpPr>
        <p:spPr>
          <a:xfrm>
            <a:off x="1367847" y="3093271"/>
            <a:ext cx="428223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/>
              <a:t>Лечение</a:t>
            </a:r>
            <a:r>
              <a:rPr lang="en-US" b="1" dirty="0"/>
              <a:t> </a:t>
            </a:r>
            <a:r>
              <a:rPr lang="en-US" b="1" err="1"/>
              <a:t>психических</a:t>
            </a:r>
            <a:r>
              <a:rPr lang="en-US" b="1" dirty="0"/>
              <a:t> </a:t>
            </a:r>
            <a:r>
              <a:rPr lang="en-US" b="1" err="1"/>
              <a:t>заболеваний</a:t>
            </a:r>
            <a:endParaRPr lang="ru-RU" b="1" err="1"/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178FF9F4-435A-4035-B409-5D9D06C25716}"/>
              </a:ext>
            </a:extLst>
          </p:cNvPr>
          <p:cNvSpPr txBox="1">
            <a:spLocks/>
          </p:cNvSpPr>
          <p:nvPr/>
        </p:nvSpPr>
        <p:spPr>
          <a:xfrm>
            <a:off x="7290413" y="4600191"/>
            <a:ext cx="4844088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Эмоциональная</a:t>
            </a:r>
            <a:r>
              <a:rPr lang="en-US" sz="1600" dirty="0"/>
              <a:t> </a:t>
            </a:r>
            <a:r>
              <a:rPr lang="en-US" sz="1600" dirty="0" err="1"/>
              <a:t>близость</a:t>
            </a:r>
            <a:r>
              <a:rPr lang="en-US" sz="1600" dirty="0"/>
              <a:t> и </a:t>
            </a:r>
            <a:r>
              <a:rPr lang="en-US" sz="1600" dirty="0" err="1"/>
              <a:t>бесконечная</a:t>
            </a:r>
            <a:r>
              <a:rPr lang="en-US" sz="1600" dirty="0"/>
              <a:t> </a:t>
            </a:r>
            <a:r>
              <a:rPr lang="en-US" sz="1600" dirty="0" err="1"/>
              <a:t>преданность</a:t>
            </a:r>
            <a:r>
              <a:rPr lang="en-US" sz="1600" dirty="0"/>
              <a:t> </a:t>
            </a:r>
            <a:r>
              <a:rPr lang="en-US" sz="1600" dirty="0" err="1"/>
              <a:t>животного</a:t>
            </a:r>
            <a:r>
              <a:rPr lang="en-US" sz="1600" dirty="0"/>
              <a:t> </a:t>
            </a:r>
            <a:r>
              <a:rPr lang="en-US" sz="1600" dirty="0" err="1"/>
              <a:t>помогает</a:t>
            </a:r>
            <a:r>
              <a:rPr lang="en-US" sz="1600" dirty="0"/>
              <a:t> </a:t>
            </a:r>
            <a:r>
              <a:rPr lang="en-US" sz="1600" dirty="0" err="1"/>
              <a:t>справиться</a:t>
            </a:r>
            <a:r>
              <a:rPr lang="en-US" sz="1600" dirty="0"/>
              <a:t> </a:t>
            </a:r>
            <a:r>
              <a:rPr lang="en-US" sz="1600" dirty="0" err="1"/>
              <a:t>со</a:t>
            </a:r>
            <a:r>
              <a:rPr lang="en-US" sz="1600" dirty="0"/>
              <a:t> </a:t>
            </a:r>
            <a:r>
              <a:rPr lang="en-US" sz="1600" dirty="0" err="1"/>
              <a:t>страхом</a:t>
            </a:r>
            <a:r>
              <a:rPr lang="en-US" sz="1600" dirty="0"/>
              <a:t> и  с </a:t>
            </a:r>
            <a:r>
              <a:rPr lang="en-US" sz="1600" dirty="0" err="1"/>
              <a:t>отрицательными</a:t>
            </a:r>
            <a:r>
              <a:rPr lang="en-US" sz="1600" dirty="0"/>
              <a:t> </a:t>
            </a:r>
            <a:r>
              <a:rPr lang="en-US" sz="1600" dirty="0" err="1"/>
              <a:t>эмоциями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AF810E-70B4-4C56-9025-A8CF92EB7536}"/>
              </a:ext>
            </a:extLst>
          </p:cNvPr>
          <p:cNvSpPr/>
          <p:nvPr/>
        </p:nvSpPr>
        <p:spPr>
          <a:xfrm>
            <a:off x="7261476" y="4296627"/>
            <a:ext cx="432136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/>
              <a:t>Паллиативная</a:t>
            </a:r>
            <a:r>
              <a:rPr lang="en-US" b="1" dirty="0"/>
              <a:t> </a:t>
            </a:r>
            <a:r>
              <a:rPr lang="en-US" b="1" err="1"/>
              <a:t>помощь</a:t>
            </a:r>
            <a:endParaRPr lang="en-US" b="1" err="1">
              <a:ea typeface="Calibri"/>
              <a:cs typeface="Calibri"/>
            </a:endParaRP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21F34FF-F646-4E6B-84ED-18B79967521C}"/>
              </a:ext>
            </a:extLst>
          </p:cNvPr>
          <p:cNvSpPr txBox="1">
            <a:spLocks/>
          </p:cNvSpPr>
          <p:nvPr/>
        </p:nvSpPr>
        <p:spPr>
          <a:xfrm>
            <a:off x="1361541" y="6024555"/>
            <a:ext cx="4747632" cy="72964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Необходимость</a:t>
            </a:r>
            <a:r>
              <a:rPr lang="en-US" sz="1600" dirty="0"/>
              <a:t> </a:t>
            </a:r>
            <a:r>
              <a:rPr lang="en-US" sz="1600" dirty="0" err="1"/>
              <a:t>выгула</a:t>
            </a:r>
            <a:r>
              <a:rPr lang="en-US" sz="1600" dirty="0"/>
              <a:t> </a:t>
            </a:r>
            <a:r>
              <a:rPr lang="en-US" sz="1600" dirty="0" err="1"/>
              <a:t>побуждает</a:t>
            </a:r>
            <a:r>
              <a:rPr lang="en-US" sz="1600" dirty="0"/>
              <a:t> </a:t>
            </a:r>
            <a:r>
              <a:rPr lang="en-US" sz="1600" dirty="0" err="1"/>
              <a:t>чаще</a:t>
            </a:r>
            <a:r>
              <a:rPr lang="en-US" sz="1600" dirty="0"/>
              <a:t> и </a:t>
            </a:r>
            <a:r>
              <a:rPr lang="en-US" sz="1600" dirty="0" err="1"/>
              <a:t>дольше</a:t>
            </a:r>
            <a:r>
              <a:rPr lang="en-US" sz="1600" dirty="0"/>
              <a:t> </a:t>
            </a:r>
            <a:r>
              <a:rPr lang="en-US" sz="1600" dirty="0" err="1"/>
              <a:t>бывать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улице</a:t>
            </a:r>
            <a:r>
              <a:rPr lang="en-US" sz="1600" dirty="0"/>
              <a:t>, </a:t>
            </a:r>
            <a:r>
              <a:rPr lang="en-US" sz="1600" dirty="0" err="1"/>
              <a:t>что</a:t>
            </a:r>
            <a:r>
              <a:rPr lang="en-US" sz="1600" dirty="0"/>
              <a:t> </a:t>
            </a:r>
            <a:r>
              <a:rPr lang="en-US" sz="1600" dirty="0" err="1"/>
              <a:t>предупреждает</a:t>
            </a:r>
            <a:r>
              <a:rPr lang="en-US" sz="1600" dirty="0"/>
              <a:t> </a:t>
            </a:r>
            <a:r>
              <a:rPr lang="en-US" sz="1600" dirty="0" err="1"/>
              <a:t>набор</a:t>
            </a:r>
            <a:r>
              <a:rPr lang="en-US" sz="1600" dirty="0"/>
              <a:t> </a:t>
            </a:r>
            <a:r>
              <a:rPr lang="en-US" sz="1600" dirty="0" err="1"/>
              <a:t>веса</a:t>
            </a:r>
            <a:r>
              <a:rPr lang="en-US" sz="1600" dirty="0"/>
              <a:t> и </a:t>
            </a:r>
            <a:r>
              <a:rPr lang="en-US" sz="1600" dirty="0" err="1"/>
              <a:t>развитие</a:t>
            </a:r>
            <a:r>
              <a:rPr lang="en-US" sz="1600" dirty="0"/>
              <a:t> </a:t>
            </a:r>
            <a:r>
              <a:rPr lang="en-US" sz="1600" dirty="0" err="1"/>
              <a:t>сердечно-сосудистых</a:t>
            </a:r>
            <a:r>
              <a:rPr lang="en-US" sz="1600" dirty="0"/>
              <a:t> </a:t>
            </a:r>
            <a:r>
              <a:rPr lang="en-US" sz="1600" dirty="0" err="1"/>
              <a:t>патологий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485A5C6-5B83-41A8-A2D4-4C86CE96579A}"/>
              </a:ext>
            </a:extLst>
          </p:cNvPr>
          <p:cNvSpPr/>
          <p:nvPr/>
        </p:nvSpPr>
        <p:spPr>
          <a:xfrm>
            <a:off x="1361541" y="5653471"/>
            <a:ext cx="433679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/>
              <a:t>Мотивации</a:t>
            </a:r>
            <a:r>
              <a:rPr lang="en-US" b="1" dirty="0"/>
              <a:t> к </a:t>
            </a:r>
            <a:r>
              <a:rPr lang="en-US" b="1" dirty="0" err="1"/>
              <a:t>физической</a:t>
            </a:r>
            <a:r>
              <a:rPr lang="en-US" b="1" dirty="0"/>
              <a:t> </a:t>
            </a:r>
            <a:r>
              <a:rPr lang="en-US" b="1" dirty="0" err="1"/>
              <a:t>нагрузке</a:t>
            </a:r>
            <a:endParaRPr lang="ru-RU" b="1" dirty="0" err="1"/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1A2ED3AA-F426-44FD-99B1-6427B4C0CFFD}"/>
              </a:ext>
            </a:extLst>
          </p:cNvPr>
          <p:cNvSpPr txBox="1">
            <a:spLocks/>
          </p:cNvSpPr>
          <p:nvPr/>
        </p:nvSpPr>
        <p:spPr>
          <a:xfrm>
            <a:off x="7323561" y="3445064"/>
            <a:ext cx="4844088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Регулярное</a:t>
            </a:r>
            <a:r>
              <a:rPr lang="en-US" sz="1600" dirty="0"/>
              <a:t> </a:t>
            </a:r>
            <a:r>
              <a:rPr lang="en-US" sz="1600" dirty="0" err="1"/>
              <a:t>общение</a:t>
            </a:r>
            <a:r>
              <a:rPr lang="en-US" sz="1600" dirty="0"/>
              <a:t> с </a:t>
            </a:r>
            <a:r>
              <a:rPr lang="en-US" sz="1600" dirty="0" err="1"/>
              <a:t>питомцами</a:t>
            </a:r>
            <a:r>
              <a:rPr lang="en-US" sz="1600" dirty="0"/>
              <a:t> </a:t>
            </a:r>
            <a:r>
              <a:rPr lang="en-US" sz="1600" dirty="0" err="1"/>
              <a:t>расслабляет</a:t>
            </a:r>
            <a:r>
              <a:rPr lang="en-US" sz="1600" dirty="0"/>
              <a:t> и </a:t>
            </a:r>
            <a:r>
              <a:rPr lang="en-US" sz="1600" dirty="0" err="1"/>
              <a:t>успокаивает</a:t>
            </a:r>
            <a:r>
              <a:rPr lang="en-US" sz="1600" dirty="0"/>
              <a:t>, и </a:t>
            </a:r>
            <a:r>
              <a:rPr lang="en-US" sz="1600" dirty="0" err="1"/>
              <a:t>предоставляет</a:t>
            </a:r>
            <a:r>
              <a:rPr lang="en-US" sz="1600" dirty="0"/>
              <a:t> </a:t>
            </a:r>
            <a:r>
              <a:rPr lang="en-US" sz="1600" dirty="0" err="1"/>
              <a:t>надежную</a:t>
            </a:r>
            <a:r>
              <a:rPr lang="en-US" sz="1600" dirty="0"/>
              <a:t> </a:t>
            </a:r>
            <a:r>
              <a:rPr lang="en-US" sz="1600" dirty="0" err="1"/>
              <a:t>социальную</a:t>
            </a:r>
            <a:r>
              <a:rPr lang="en-US" sz="1600" dirty="0"/>
              <a:t> </a:t>
            </a:r>
            <a:r>
              <a:rPr lang="en-US" sz="1600" dirty="0" err="1"/>
              <a:t>поддержку</a:t>
            </a:r>
            <a:r>
              <a:rPr lang="en-US" sz="1600" dirty="0"/>
              <a:t> </a:t>
            </a:r>
            <a:r>
              <a:rPr lang="en-US" sz="1600" dirty="0" err="1"/>
              <a:t>одинокому</a:t>
            </a:r>
            <a:r>
              <a:rPr lang="en-US" sz="1600" dirty="0"/>
              <a:t> </a:t>
            </a:r>
            <a:r>
              <a:rPr lang="en-US" sz="1600" dirty="0" err="1"/>
              <a:t>человеку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598E57-5D1E-40AD-A77C-9B4CF76A5D32}"/>
              </a:ext>
            </a:extLst>
          </p:cNvPr>
          <p:cNvSpPr/>
          <p:nvPr/>
        </p:nvSpPr>
        <p:spPr>
          <a:xfrm>
            <a:off x="7323561" y="3093271"/>
            <a:ext cx="428015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/>
              <a:t>Минимизация</a:t>
            </a:r>
            <a:r>
              <a:rPr lang="en-US" b="1" dirty="0"/>
              <a:t> </a:t>
            </a:r>
            <a:r>
              <a:rPr lang="en-US" b="1" dirty="0" err="1"/>
              <a:t>уровня</a:t>
            </a:r>
            <a:r>
              <a:rPr lang="en-US" b="1" dirty="0"/>
              <a:t> </a:t>
            </a:r>
            <a:r>
              <a:rPr lang="en-US" b="1" dirty="0" err="1"/>
              <a:t>стресса</a:t>
            </a:r>
            <a:endParaRPr lang="ru-RU" sz="2000" b="1" dirty="0" err="1">
              <a:cs typeface="Calibri" panose="020F0502020204030204"/>
            </a:endParaRP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C6582CD9-2F42-411E-A617-28C6AAC4A7B5}"/>
              </a:ext>
            </a:extLst>
          </p:cNvPr>
          <p:cNvSpPr txBox="1">
            <a:spLocks/>
          </p:cNvSpPr>
          <p:nvPr/>
        </p:nvSpPr>
        <p:spPr>
          <a:xfrm>
            <a:off x="1353140" y="4600192"/>
            <a:ext cx="4747632" cy="72964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Достигается</a:t>
            </a:r>
            <a:r>
              <a:rPr lang="en-US" sz="1600" dirty="0"/>
              <a:t> </a:t>
            </a:r>
            <a:r>
              <a:rPr lang="en-US" sz="1600" dirty="0" err="1"/>
              <a:t>при</a:t>
            </a:r>
            <a:r>
              <a:rPr lang="en-US" sz="1600" dirty="0"/>
              <a:t> СДВГ, и </a:t>
            </a:r>
            <a:r>
              <a:rPr lang="en-US" sz="1600" dirty="0" err="1"/>
              <a:t>при</a:t>
            </a:r>
            <a:r>
              <a:rPr lang="en-US" sz="1600" dirty="0"/>
              <a:t> </a:t>
            </a:r>
            <a:r>
              <a:rPr lang="en-US" sz="1600" dirty="0" err="1"/>
              <a:t>синдроме</a:t>
            </a:r>
            <a:r>
              <a:rPr lang="en-US" sz="1600" dirty="0"/>
              <a:t> </a:t>
            </a:r>
            <a:r>
              <a:rPr lang="en-US" sz="1600" dirty="0" err="1"/>
              <a:t>Дауна</a:t>
            </a:r>
            <a:r>
              <a:rPr lang="en-US" sz="1600" dirty="0"/>
              <a:t>. </a:t>
            </a:r>
            <a:r>
              <a:rPr lang="en-US" sz="1600" dirty="0" err="1"/>
              <a:t>Эксперименты</a:t>
            </a:r>
            <a:r>
              <a:rPr lang="en-US" sz="1600" dirty="0"/>
              <a:t> </a:t>
            </a:r>
            <a:r>
              <a:rPr lang="en-US" sz="1600" dirty="0" err="1"/>
              <a:t>показали</a:t>
            </a:r>
            <a:r>
              <a:rPr lang="en-US" sz="1600" dirty="0"/>
              <a:t>, </a:t>
            </a:r>
            <a:r>
              <a:rPr lang="en-US" sz="1600" dirty="0" err="1"/>
              <a:t>что</a:t>
            </a:r>
            <a:r>
              <a:rPr lang="en-US" sz="1600" dirty="0"/>
              <a:t> </a:t>
            </a:r>
            <a:r>
              <a:rPr lang="en-US" sz="1600" dirty="0" err="1"/>
              <a:t>детям</a:t>
            </a:r>
            <a:r>
              <a:rPr lang="en-US" sz="1600" dirty="0"/>
              <a:t> </a:t>
            </a:r>
            <a:r>
              <a:rPr lang="en-US" sz="1600" dirty="0" err="1"/>
              <a:t>легче</a:t>
            </a:r>
            <a:r>
              <a:rPr lang="en-US" sz="1600" dirty="0"/>
              <a:t> и </a:t>
            </a:r>
            <a:r>
              <a:rPr lang="en-US" sz="1600" dirty="0" err="1"/>
              <a:t>интереснее</a:t>
            </a:r>
            <a:r>
              <a:rPr lang="en-US" sz="1600" dirty="0"/>
              <a:t> </a:t>
            </a:r>
            <a:r>
              <a:rPr lang="en-US" sz="1600" dirty="0" err="1"/>
              <a:t>фокусироваться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животных</a:t>
            </a:r>
            <a:endParaRPr lang="en-US" sz="1600" dirty="0" err="1">
              <a:ea typeface="Calibri"/>
              <a:cs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1CDDF4F-0556-4322-9521-F07FC99C824D}"/>
              </a:ext>
            </a:extLst>
          </p:cNvPr>
          <p:cNvSpPr/>
          <p:nvPr/>
        </p:nvSpPr>
        <p:spPr>
          <a:xfrm>
            <a:off x="1324203" y="4258045"/>
            <a:ext cx="427902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/>
              <a:t>Мобилизация</a:t>
            </a:r>
            <a:r>
              <a:rPr lang="en-US" b="1" dirty="0"/>
              <a:t> </a:t>
            </a:r>
            <a:r>
              <a:rPr lang="en-US" b="1" dirty="0" err="1"/>
              <a:t>внимания</a:t>
            </a:r>
            <a:endParaRPr lang="ru-RU" sz="2000" b="1" dirty="0" err="1">
              <a:cs typeface="Calibri" panose="020F0502020204030204"/>
            </a:endParaRPr>
          </a:p>
        </p:txBody>
      </p:sp>
      <p:sp>
        <p:nvSpPr>
          <p:cNvPr id="18" name="Текст 6">
            <a:extLst>
              <a:ext uri="{FF2B5EF4-FFF2-40B4-BE49-F238E27FC236}">
                <a16:creationId xmlns:a16="http://schemas.microsoft.com/office/drawing/2014/main" id="{DBA46759-7665-45AC-B608-5987F704DC92}"/>
              </a:ext>
            </a:extLst>
          </p:cNvPr>
          <p:cNvSpPr txBox="1">
            <a:spLocks/>
          </p:cNvSpPr>
          <p:nvPr/>
        </p:nvSpPr>
        <p:spPr>
          <a:xfrm>
            <a:off x="7297964" y="5859865"/>
            <a:ext cx="4898032" cy="9448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dirty="0" err="1"/>
              <a:t>Детям</a:t>
            </a:r>
            <a:r>
              <a:rPr lang="en-US" sz="1500" dirty="0"/>
              <a:t> в </a:t>
            </a:r>
            <a:r>
              <a:rPr lang="en-US" sz="1500" dirty="0" err="1"/>
              <a:t>инвалидных</a:t>
            </a:r>
            <a:r>
              <a:rPr lang="en-US" sz="1500" dirty="0"/>
              <a:t> </a:t>
            </a:r>
            <a:r>
              <a:rPr lang="en-US" sz="1500" dirty="0" err="1"/>
              <a:t>колясках</a:t>
            </a:r>
            <a:r>
              <a:rPr lang="en-US" sz="1500" dirty="0"/>
              <a:t>, </a:t>
            </a:r>
            <a:r>
              <a:rPr lang="en-US" sz="1500" dirty="0" err="1"/>
              <a:t>прогуливаясь</a:t>
            </a:r>
            <a:r>
              <a:rPr lang="en-US" sz="1500" dirty="0"/>
              <a:t> </a:t>
            </a:r>
            <a:r>
              <a:rPr lang="en-US" sz="1500" dirty="0" err="1"/>
              <a:t>вместе</a:t>
            </a:r>
            <a:r>
              <a:rPr lang="en-US" sz="1500" dirty="0"/>
              <a:t> с </a:t>
            </a:r>
            <a:r>
              <a:rPr lang="en-US" sz="1500" dirty="0" err="1"/>
              <a:t>питомцем</a:t>
            </a:r>
            <a:r>
              <a:rPr lang="en-US" sz="1500" dirty="0"/>
              <a:t>, </a:t>
            </a:r>
            <a:r>
              <a:rPr lang="en-US" sz="1500" dirty="0" err="1"/>
              <a:t>проще</a:t>
            </a:r>
            <a:r>
              <a:rPr lang="en-US" sz="1500" dirty="0"/>
              <a:t> </a:t>
            </a:r>
            <a:r>
              <a:rPr lang="en-US" sz="1500" dirty="0" err="1"/>
              <a:t>влиться</a:t>
            </a:r>
            <a:r>
              <a:rPr lang="en-US" sz="1500" dirty="0"/>
              <a:t> в </a:t>
            </a:r>
            <a:r>
              <a:rPr lang="en-US" sz="1500" dirty="0" err="1"/>
              <a:t>общество</a:t>
            </a:r>
            <a:r>
              <a:rPr lang="en-US" sz="1500" dirty="0"/>
              <a:t>. </a:t>
            </a:r>
            <a:r>
              <a:rPr lang="en-US" sz="1500" dirty="0" err="1"/>
              <a:t>Их</a:t>
            </a:r>
            <a:r>
              <a:rPr lang="en-US" sz="1500" dirty="0"/>
              <a:t> </a:t>
            </a:r>
            <a:r>
              <a:rPr lang="en-US" sz="1500" dirty="0" err="1"/>
              <a:t>воспинимают</a:t>
            </a:r>
            <a:r>
              <a:rPr lang="en-US" sz="1500" dirty="0"/>
              <a:t> </a:t>
            </a:r>
            <a:r>
              <a:rPr lang="en-US" sz="1500" dirty="0" err="1"/>
              <a:t>дружелюбнее</a:t>
            </a:r>
            <a:r>
              <a:rPr lang="en-US" sz="1500" dirty="0"/>
              <a:t>, </a:t>
            </a:r>
            <a:r>
              <a:rPr lang="en-US" sz="1500" dirty="0" err="1"/>
              <a:t>игнорируя</a:t>
            </a:r>
            <a:r>
              <a:rPr lang="en-US" sz="1500" dirty="0"/>
              <a:t> </a:t>
            </a:r>
            <a:r>
              <a:rPr lang="en-US" sz="1500" dirty="0" err="1"/>
              <a:t>имеющиеся</a:t>
            </a:r>
            <a:r>
              <a:rPr lang="en-US" sz="1500" dirty="0"/>
              <a:t> </a:t>
            </a:r>
            <a:r>
              <a:rPr lang="en-US" sz="1500" dirty="0" err="1"/>
              <a:t>особенности</a:t>
            </a:r>
            <a:endParaRPr lang="en-US" sz="1500" dirty="0" err="1">
              <a:ea typeface="Calibri"/>
              <a:cs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90F922-8F73-4101-9586-CDB3C79DE050}"/>
              </a:ext>
            </a:extLst>
          </p:cNvPr>
          <p:cNvSpPr/>
          <p:nvPr/>
        </p:nvSpPr>
        <p:spPr>
          <a:xfrm>
            <a:off x="7278673" y="5334274"/>
            <a:ext cx="4297048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/>
              <a:t>Поддержка</a:t>
            </a:r>
            <a:r>
              <a:rPr lang="en-US" b="1" dirty="0"/>
              <a:t> </a:t>
            </a:r>
            <a:r>
              <a:rPr lang="en-US" b="1" err="1"/>
              <a:t>людей</a:t>
            </a:r>
            <a:r>
              <a:rPr lang="en-US" b="1" dirty="0"/>
              <a:t> с </a:t>
            </a:r>
            <a:r>
              <a:rPr lang="en-US" b="1" err="1"/>
              <a:t>ограниченными</a:t>
            </a:r>
            <a:r>
              <a:rPr lang="en-US" b="1" dirty="0"/>
              <a:t> </a:t>
            </a:r>
            <a:r>
              <a:rPr lang="en-US" b="1" err="1"/>
              <a:t>возможностями</a:t>
            </a:r>
            <a:endParaRPr lang="ru-RU" b="1" err="1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BCD9645-E48B-4486-8E73-1B5AF51212C5}"/>
              </a:ext>
            </a:extLst>
          </p:cNvPr>
          <p:cNvSpPr/>
          <p:nvPr/>
        </p:nvSpPr>
        <p:spPr>
          <a:xfrm>
            <a:off x="759195" y="320469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BE23768-170E-462E-A69E-5672F2C64D11}"/>
              </a:ext>
            </a:extLst>
          </p:cNvPr>
          <p:cNvSpPr/>
          <p:nvPr/>
        </p:nvSpPr>
        <p:spPr>
          <a:xfrm>
            <a:off x="759194" y="4464194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8FB9952-1681-4077-9DD1-52798FEA2AB1}"/>
              </a:ext>
            </a:extLst>
          </p:cNvPr>
          <p:cNvSpPr/>
          <p:nvPr/>
        </p:nvSpPr>
        <p:spPr>
          <a:xfrm>
            <a:off x="759194" y="576312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BEE9CC5-6C85-4A59-A1B9-83E144CE2BD2}"/>
              </a:ext>
            </a:extLst>
          </p:cNvPr>
          <p:cNvSpPr/>
          <p:nvPr/>
        </p:nvSpPr>
        <p:spPr>
          <a:xfrm>
            <a:off x="6724368" y="320469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46759AC-E56A-4691-88A9-EC0D8B4A4F25}"/>
              </a:ext>
            </a:extLst>
          </p:cNvPr>
          <p:cNvSpPr/>
          <p:nvPr/>
        </p:nvSpPr>
        <p:spPr>
          <a:xfrm>
            <a:off x="6724367" y="4464194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0C970E4-6A64-449F-A2EC-97CC28FB1F84}"/>
              </a:ext>
            </a:extLst>
          </p:cNvPr>
          <p:cNvSpPr/>
          <p:nvPr/>
        </p:nvSpPr>
        <p:spPr>
          <a:xfrm>
            <a:off x="6724367" y="576312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DB2C113-2AFE-4B99-A9BB-D11932DA4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25741" y="3271803"/>
            <a:ext cx="540000" cy="54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108991-630C-7AB0-2644-CB79EC277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3963" y="4485359"/>
            <a:ext cx="540000" cy="540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561B41-D222-55E4-2879-07B8432F1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3963" y="5797692"/>
            <a:ext cx="540000" cy="54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D8D402-559B-41C1-597E-68EBEE9F5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3271803"/>
            <a:ext cx="540000" cy="54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21A142-BC8F-C248-A981-52D345F12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4499469"/>
            <a:ext cx="540000" cy="54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B96D767-278C-290C-2B46-94AC63B9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579769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8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B356703-6718-4096-979E-75C8910B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Решение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9A72FB7-17C1-4E76-9663-C9DBAB48A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34" y="1140015"/>
            <a:ext cx="6706065" cy="12595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В </a:t>
            </a:r>
            <a:r>
              <a:rPr lang="en-US" err="1">
                <a:solidFill>
                  <a:schemeClr val="tx2"/>
                </a:solidFill>
              </a:rPr>
              <a:t>центре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err="1">
                <a:solidFill>
                  <a:schemeClr val="tx2"/>
                </a:solidFill>
              </a:rPr>
              <a:t>может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err="1">
                <a:solidFill>
                  <a:schemeClr val="tx2"/>
                </a:solidFill>
              </a:rPr>
              <a:t>проходить</a:t>
            </a:r>
            <a:r>
              <a:rPr lang="en-US" dirty="0">
                <a:solidFill>
                  <a:schemeClr val="tx2"/>
                </a:solidFill>
              </a:rPr>
              <a:t>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F9E557-6DB4-4D75-A7F3-7C22DD2BB921}"/>
              </a:ext>
            </a:extLst>
          </p:cNvPr>
          <p:cNvSpPr txBox="1"/>
          <p:nvPr/>
        </p:nvSpPr>
        <p:spPr>
          <a:xfrm>
            <a:off x="4574805" y="2447880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65D055-23FB-418D-A56C-899B5E29CC44}"/>
              </a:ext>
            </a:extLst>
          </p:cNvPr>
          <p:cNvSpPr/>
          <p:nvPr/>
        </p:nvSpPr>
        <p:spPr>
          <a:xfrm>
            <a:off x="4588915" y="2805657"/>
            <a:ext cx="2839172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/>
              <a:t>Продажа и подготовка для терапии в другие центры</a:t>
            </a:r>
            <a:endParaRPr lang="ru-RU" sz="1500" dirty="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5FF915-C8A5-4583-8183-5F355A51380B}"/>
              </a:ext>
            </a:extLst>
          </p:cNvPr>
          <p:cNvSpPr txBox="1"/>
          <p:nvPr/>
        </p:nvSpPr>
        <p:spPr>
          <a:xfrm>
            <a:off x="1063078" y="2447880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D82080C-ACB7-47D5-A3A7-F93480980FAB}"/>
              </a:ext>
            </a:extLst>
          </p:cNvPr>
          <p:cNvSpPr/>
          <p:nvPr/>
        </p:nvSpPr>
        <p:spPr>
          <a:xfrm>
            <a:off x="964300" y="2755798"/>
            <a:ext cx="2697704" cy="7848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>
                <a:ea typeface="Calibri"/>
                <a:cs typeface="Calibri"/>
              </a:rPr>
              <a:t>Коррекционные занятия с детьми с особенностями развития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20FA84D-2D85-48FC-8112-CE1A01B3A4DC}"/>
              </a:ext>
            </a:extLst>
          </p:cNvPr>
          <p:cNvSpPr/>
          <p:nvPr/>
        </p:nvSpPr>
        <p:spPr>
          <a:xfrm rot="2689455">
            <a:off x="283099" y="2932400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1B6907-BFD2-4D10-94E7-BD13B53449F3}"/>
              </a:ext>
            </a:extLst>
          </p:cNvPr>
          <p:cNvSpPr txBox="1"/>
          <p:nvPr/>
        </p:nvSpPr>
        <p:spPr>
          <a:xfrm>
            <a:off x="497581" y="3008414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ru-RU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8D4F419-C985-4128-A704-3C52C365C35A}"/>
              </a:ext>
            </a:extLst>
          </p:cNvPr>
          <p:cNvSpPr/>
          <p:nvPr/>
        </p:nvSpPr>
        <p:spPr>
          <a:xfrm rot="2689455">
            <a:off x="3791719" y="2932399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2831F4-2FD4-4876-BA0C-2C24EA34A8CF}"/>
              </a:ext>
            </a:extLst>
          </p:cNvPr>
          <p:cNvSpPr txBox="1"/>
          <p:nvPr/>
        </p:nvSpPr>
        <p:spPr>
          <a:xfrm>
            <a:off x="4006200" y="3008413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43D9D9-9E4D-41D5-B45B-1D50FE53F641}"/>
              </a:ext>
            </a:extLst>
          </p:cNvPr>
          <p:cNvSpPr txBox="1"/>
          <p:nvPr/>
        </p:nvSpPr>
        <p:spPr>
          <a:xfrm>
            <a:off x="4584948" y="3811684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D6DE32-3CCE-4149-ABB8-85397A1BACD0}"/>
              </a:ext>
            </a:extLst>
          </p:cNvPr>
          <p:cNvSpPr/>
          <p:nvPr/>
        </p:nvSpPr>
        <p:spPr>
          <a:xfrm>
            <a:off x="4588915" y="4274860"/>
            <a:ext cx="2881505" cy="17081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>
                <a:ea typeface="Calibri"/>
                <a:cs typeface="Calibri"/>
              </a:rPr>
              <a:t>Подготовка собак для </a:t>
            </a:r>
            <a:r>
              <a:rPr lang="ru-RU" sz="1500" dirty="0" err="1">
                <a:ea typeface="Calibri"/>
                <a:cs typeface="Calibri"/>
              </a:rPr>
              <a:t>канистерапии</a:t>
            </a:r>
            <a:r>
              <a:rPr lang="ru-RU" sz="1500" dirty="0">
                <a:ea typeface="Calibri"/>
                <a:cs typeface="Calibri"/>
              </a:rPr>
              <a:t> с щенячьего возраста. Щенки определенных пород покупаются у заводчика, занимаются с тренером, содержатся либо в центре, либо у тренера дома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77428C-C8E3-4F13-9B07-D952BAE0A625}"/>
              </a:ext>
            </a:extLst>
          </p:cNvPr>
          <p:cNvSpPr txBox="1"/>
          <p:nvPr/>
        </p:nvSpPr>
        <p:spPr>
          <a:xfrm>
            <a:off x="1073221" y="3811684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FC1FD99-9FFC-465B-A81E-9A6CFC3EB75C}"/>
              </a:ext>
            </a:extLst>
          </p:cNvPr>
          <p:cNvSpPr/>
          <p:nvPr/>
        </p:nvSpPr>
        <p:spPr>
          <a:xfrm>
            <a:off x="1059110" y="4167472"/>
            <a:ext cx="2645144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/>
              <a:t>Занятия с детьми, которые хотят завести собаку. Обучение уходу и содержанию собак</a:t>
            </a:r>
            <a:endParaRPr lang="ru-RU" sz="1500" dirty="0">
              <a:ea typeface="Calibri"/>
              <a:cs typeface="Calibri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5F87BF2-0E8C-464F-83CE-C51FC1C29FBF}"/>
              </a:ext>
            </a:extLst>
          </p:cNvPr>
          <p:cNvSpPr/>
          <p:nvPr/>
        </p:nvSpPr>
        <p:spPr>
          <a:xfrm rot="2689455">
            <a:off x="293242" y="4296204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F9A0B0-321F-4F30-810F-91242B5866DA}"/>
              </a:ext>
            </a:extLst>
          </p:cNvPr>
          <p:cNvSpPr txBox="1"/>
          <p:nvPr/>
        </p:nvSpPr>
        <p:spPr>
          <a:xfrm>
            <a:off x="507723" y="4372218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E62978E-6718-466A-A7ED-6ED7E3E382A8}"/>
              </a:ext>
            </a:extLst>
          </p:cNvPr>
          <p:cNvSpPr/>
          <p:nvPr/>
        </p:nvSpPr>
        <p:spPr>
          <a:xfrm rot="2689455">
            <a:off x="3801862" y="4296203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6965E1-1479-4AB8-84E3-78DE6CC0D84E}"/>
              </a:ext>
            </a:extLst>
          </p:cNvPr>
          <p:cNvSpPr txBox="1"/>
          <p:nvPr/>
        </p:nvSpPr>
        <p:spPr>
          <a:xfrm>
            <a:off x="4016343" y="4372217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93CAC0-47EB-4D3B-B7D4-7CA88D453910}"/>
              </a:ext>
            </a:extLst>
          </p:cNvPr>
          <p:cNvSpPr txBox="1"/>
          <p:nvPr/>
        </p:nvSpPr>
        <p:spPr>
          <a:xfrm>
            <a:off x="4574805" y="5218687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112987C-F4F4-49CB-B446-1987C8B8A6F2}"/>
              </a:ext>
            </a:extLst>
          </p:cNvPr>
          <p:cNvSpPr/>
          <p:nvPr/>
        </p:nvSpPr>
        <p:spPr>
          <a:xfrm>
            <a:off x="4550096" y="5687364"/>
            <a:ext cx="3036727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ru-RU" sz="1400" dirty="0">
              <a:ea typeface="Calibri"/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2C177D-69FA-4FF9-92B0-AC79992235DD}"/>
              </a:ext>
            </a:extLst>
          </p:cNvPr>
          <p:cNvSpPr txBox="1"/>
          <p:nvPr/>
        </p:nvSpPr>
        <p:spPr>
          <a:xfrm>
            <a:off x="1063078" y="5218687"/>
            <a:ext cx="2583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ru-RU" sz="2000" b="1" dirty="0">
              <a:ea typeface="Calibri"/>
              <a:cs typeface="Calibri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EC50026-1BE9-4B2F-B0F8-964921EA3B6E}"/>
              </a:ext>
            </a:extLst>
          </p:cNvPr>
          <p:cNvSpPr/>
          <p:nvPr/>
        </p:nvSpPr>
        <p:spPr>
          <a:xfrm>
            <a:off x="965908" y="5421575"/>
            <a:ext cx="2739456" cy="12464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500" dirty="0"/>
              <a:t>Услуги широкому кругу лиц, которые неравнодушны к собакам. Можно </a:t>
            </a:r>
            <a:r>
              <a:rPr lang="ru-RU" sz="1500" dirty="0" err="1"/>
              <a:t>придти</a:t>
            </a:r>
            <a:r>
              <a:rPr lang="ru-RU" sz="1500" dirty="0"/>
              <a:t> в центр и провести время с собаками</a:t>
            </a:r>
            <a:endParaRPr lang="ru-RU" sz="1500" dirty="0">
              <a:ea typeface="Calibri"/>
              <a:cs typeface="Calibri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E4AA8DB-6AB7-47C5-8D1E-1BCCC6DA9EF6}"/>
              </a:ext>
            </a:extLst>
          </p:cNvPr>
          <p:cNvSpPr/>
          <p:nvPr/>
        </p:nvSpPr>
        <p:spPr>
          <a:xfrm rot="2689455">
            <a:off x="283099" y="5703207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87089419-7EA6-47EC-86E9-7A8B61AAE3BE}"/>
              </a:ext>
            </a:extLst>
          </p:cNvPr>
          <p:cNvSpPr/>
          <p:nvPr/>
        </p:nvSpPr>
        <p:spPr>
          <a:xfrm rot="2689455">
            <a:off x="3791719" y="5703206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F18210-1F93-4AD4-9726-C90BD41866F1}"/>
              </a:ext>
            </a:extLst>
          </p:cNvPr>
          <p:cNvSpPr txBox="1"/>
          <p:nvPr/>
        </p:nvSpPr>
        <p:spPr>
          <a:xfrm>
            <a:off x="4006200" y="5779220"/>
            <a:ext cx="18473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" name="Рисунок 1" descr="Файл:Белый квадрат.jpg — Википедия">
            <a:extLst>
              <a:ext uri="{FF2B5EF4-FFF2-40B4-BE49-F238E27FC236}">
                <a16:creationId xmlns:a16="http://schemas.microsoft.com/office/drawing/2014/main" id="{92755E1B-3DB3-5D18-5B7F-50BE1512F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694" y="5612694"/>
            <a:ext cx="881945" cy="881945"/>
          </a:xfrm>
          <a:prstGeom prst="rect">
            <a:avLst/>
          </a:prstGeom>
        </p:spPr>
      </p:pic>
      <p:pic>
        <p:nvPicPr>
          <p:cNvPr id="3" name="Рисунок 2" descr="Изображение выглядит как в помещении, ребенок, начинающий ходить, сте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9A431B5-0507-EB2B-C5C0-669B713283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92" t="-239" r="4272"/>
          <a:stretch/>
        </p:blipFill>
        <p:spPr>
          <a:xfrm>
            <a:off x="7345596" y="304252"/>
            <a:ext cx="4359801" cy="61871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6126F9-18CB-389E-C99A-65FA368C0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1621" y="3011373"/>
            <a:ext cx="540000" cy="54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587241-654C-D6E3-4FEF-7F02FB98A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1621" y="4371398"/>
            <a:ext cx="540000" cy="54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1B59B24-C6A0-A11C-3471-54D83513B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1976" y="5779651"/>
            <a:ext cx="540000" cy="54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71A3C16-780C-6897-E919-0E0D9FECB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823317" y="3011373"/>
            <a:ext cx="540000" cy="54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3933942-98DF-FB94-9FAD-26EEA86FC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832963" y="4371398"/>
            <a:ext cx="540000" cy="540000"/>
          </a:xfrm>
          <a:prstGeom prst="rect">
            <a:avLst/>
          </a:prstGeom>
        </p:spPr>
      </p:pic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B0CE701E-872C-1B49-B304-1D13ECC9C0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9524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F010A17-3A09-4AB9-B4E5-410AB596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Аналоги решения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4116552-2DBE-4792-838C-A7ED80F127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Calibri"/>
                <a:cs typeface="Calibri"/>
              </a:rPr>
              <a:t>Наши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преимущества</a:t>
            </a:r>
            <a:r>
              <a:rPr lang="en-US" dirty="0">
                <a:ea typeface="Calibri"/>
                <a:cs typeface="Calibri"/>
              </a:rPr>
              <a:t>: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06C6E418-2C00-4ED7-B577-C6DBEB634C72}"/>
              </a:ext>
            </a:extLst>
          </p:cNvPr>
          <p:cNvSpPr txBox="1">
            <a:spLocks/>
          </p:cNvSpPr>
          <p:nvPr/>
        </p:nvSpPr>
        <p:spPr>
          <a:xfrm>
            <a:off x="1367847" y="3203924"/>
            <a:ext cx="4275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ru-RU" sz="1600" dirty="0">
                <a:ea typeface="Calibri"/>
                <a:cs typeface="Calibri"/>
              </a:rPr>
              <a:t>Первый центр </a:t>
            </a:r>
            <a:r>
              <a:rPr lang="ru-RU" sz="1600" dirty="0" err="1">
                <a:ea typeface="Calibri"/>
                <a:cs typeface="Calibri"/>
              </a:rPr>
              <a:t>канистерапии</a:t>
            </a:r>
            <a:r>
              <a:rPr lang="ru-RU" sz="1600" dirty="0">
                <a:ea typeface="Calibri"/>
                <a:cs typeface="Calibri"/>
              </a:rPr>
              <a:t> в Перми</a:t>
            </a:r>
            <a:endParaRPr lang="en-US" sz="1600" dirty="0">
              <a:ea typeface="Calibri"/>
              <a:cs typeface="Calibri"/>
            </a:endParaRPr>
          </a:p>
          <a:p>
            <a:pPr algn="l"/>
            <a:endParaRPr lang="en-US" sz="1600" dirty="0">
              <a:ea typeface="Calibri"/>
              <a:cs typeface="Calibri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4F4A46-DBBA-4BBF-832C-6E1EB688AC3D}"/>
              </a:ext>
            </a:extLst>
          </p:cNvPr>
          <p:cNvSpPr/>
          <p:nvPr/>
        </p:nvSpPr>
        <p:spPr>
          <a:xfrm>
            <a:off x="1367847" y="3093271"/>
            <a:ext cx="4282237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178FF9F4-435A-4035-B409-5D9D06C25716}"/>
              </a:ext>
            </a:extLst>
          </p:cNvPr>
          <p:cNvSpPr txBox="1">
            <a:spLocks/>
          </p:cNvSpPr>
          <p:nvPr/>
        </p:nvSpPr>
        <p:spPr>
          <a:xfrm>
            <a:off x="1329451" y="4484445"/>
            <a:ext cx="4275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600" dirty="0" err="1">
                <a:ea typeface="Calibri"/>
                <a:cs typeface="Calibri"/>
              </a:rPr>
              <a:t>Страница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ресурсов</a:t>
            </a:r>
            <a:r>
              <a:rPr lang="en-US" sz="1600" dirty="0">
                <a:ea typeface="Calibri"/>
                <a:cs typeface="Calibri"/>
              </a:rPr>
              <a:t> - </a:t>
            </a:r>
            <a:r>
              <a:rPr lang="en-US" sz="1600" dirty="0" err="1">
                <a:ea typeface="Calibri"/>
                <a:cs typeface="Calibri"/>
              </a:rPr>
              <a:t>ссылки</a:t>
            </a:r>
            <a:r>
              <a:rPr lang="en-US" sz="1600" dirty="0">
                <a:ea typeface="Calibri"/>
                <a:cs typeface="Calibri"/>
              </a:rPr>
              <a:t> </a:t>
            </a:r>
            <a:r>
              <a:rPr lang="en-US" sz="1600" dirty="0" err="1">
                <a:ea typeface="Calibri"/>
                <a:cs typeface="Calibri"/>
              </a:rPr>
              <a:t>на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источники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которые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могли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бы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решить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сопутствующие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проблемы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наших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клиентов</a:t>
            </a:r>
          </a:p>
          <a:p>
            <a:pPr algn="l"/>
            <a:endParaRPr lang="en-US" sz="1600" dirty="0">
              <a:ea typeface="Calibri"/>
              <a:cs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AF810E-70B4-4C56-9025-A8CF92EB7536}"/>
              </a:ext>
            </a:extLst>
          </p:cNvPr>
          <p:cNvSpPr/>
          <p:nvPr/>
        </p:nvSpPr>
        <p:spPr>
          <a:xfrm>
            <a:off x="1358388" y="4393083"/>
            <a:ext cx="4321362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21F34FF-F646-4E6B-84ED-18B79967521C}"/>
              </a:ext>
            </a:extLst>
          </p:cNvPr>
          <p:cNvSpPr txBox="1">
            <a:spLocks/>
          </p:cNvSpPr>
          <p:nvPr/>
        </p:nvSpPr>
        <p:spPr>
          <a:xfrm>
            <a:off x="1361541" y="5764124"/>
            <a:ext cx="4275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/>
              <a:t>Ведение </a:t>
            </a:r>
            <a:r>
              <a:rPr lang="ru-RU" sz="1600" err="1"/>
              <a:t>соц</a:t>
            </a:r>
            <a:r>
              <a:rPr lang="ru-RU" sz="1600" dirty="0"/>
              <a:t> сетей с постом знакомства с процессами работы с нами</a:t>
            </a:r>
            <a:endParaRPr lang="en-US" sz="1600" dirty="0">
              <a:ea typeface="Calibri"/>
              <a:cs typeface="Calibri"/>
            </a:endParaRPr>
          </a:p>
          <a:p>
            <a:pPr algn="l"/>
            <a:endParaRPr lang="en-US" sz="1600" dirty="0">
              <a:ea typeface="Calibri"/>
              <a:cs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485A5C6-5B83-41A8-A2D4-4C86CE96579A}"/>
              </a:ext>
            </a:extLst>
          </p:cNvPr>
          <p:cNvSpPr/>
          <p:nvPr/>
        </p:nvSpPr>
        <p:spPr>
          <a:xfrm>
            <a:off x="464503" y="5663117"/>
            <a:ext cx="4336792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1A2ED3AA-F426-44FD-99B1-6427B4C0CFFD}"/>
              </a:ext>
            </a:extLst>
          </p:cNvPr>
          <p:cNvSpPr txBox="1">
            <a:spLocks/>
          </p:cNvSpPr>
          <p:nvPr/>
        </p:nvSpPr>
        <p:spPr>
          <a:xfrm>
            <a:off x="7313915" y="3203924"/>
            <a:ext cx="4275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>
                <a:ea typeface="Calibri"/>
                <a:cs typeface="Calibri"/>
              </a:rPr>
              <a:t>Сбор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анализ</a:t>
            </a:r>
            <a:r>
              <a:rPr lang="en-US" sz="1600" dirty="0">
                <a:ea typeface="Calibri"/>
                <a:cs typeface="Calibri"/>
              </a:rPr>
              <a:t> и </a:t>
            </a:r>
            <a:r>
              <a:rPr lang="en-US" sz="1600" dirty="0" err="1">
                <a:ea typeface="Calibri"/>
                <a:cs typeface="Calibri"/>
              </a:rPr>
              <a:t>ответы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на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вопросы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которые</a:t>
            </a:r>
            <a:r>
              <a:rPr lang="en-US" sz="1600" dirty="0">
                <a:ea typeface="Calibri"/>
                <a:cs typeface="Calibri"/>
              </a:rPr>
              <a:t> в </a:t>
            </a:r>
            <a:r>
              <a:rPr lang="en-US" sz="1600" dirty="0" err="1">
                <a:ea typeface="Calibri"/>
                <a:cs typeface="Calibri"/>
              </a:rPr>
              <a:t>процессе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работы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будут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задавать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клиенты</a:t>
            </a:r>
            <a:endParaRPr lang="en-US" sz="1600" dirty="0">
              <a:ea typeface="Calibri"/>
              <a:cs typeface="Calibri"/>
            </a:endParaRPr>
          </a:p>
          <a:p>
            <a:pPr algn="l"/>
            <a:endParaRPr lang="en-US" sz="1600" dirty="0">
              <a:ea typeface="Calibri"/>
              <a:cs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598E57-5D1E-40AD-A77C-9B4CF76A5D32}"/>
              </a:ext>
            </a:extLst>
          </p:cNvPr>
          <p:cNvSpPr/>
          <p:nvPr/>
        </p:nvSpPr>
        <p:spPr>
          <a:xfrm>
            <a:off x="7323561" y="3093271"/>
            <a:ext cx="4280152" cy="4106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C6582CD9-2F42-411E-A617-28C6AAC4A7B5}"/>
              </a:ext>
            </a:extLst>
          </p:cNvPr>
          <p:cNvSpPr txBox="1">
            <a:spLocks/>
          </p:cNvSpPr>
          <p:nvPr/>
        </p:nvSpPr>
        <p:spPr>
          <a:xfrm>
            <a:off x="7333393" y="4465154"/>
            <a:ext cx="4275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/>
              <a:t>Наличие открытых часов для ознакомления всех желающих с работой</a:t>
            </a:r>
            <a:r>
              <a:rPr lang="ru-RU" sz="1600" dirty="0">
                <a:solidFill>
                  <a:schemeClr val="bg1"/>
                </a:solidFill>
              </a:rPr>
              <a:t>,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bg1"/>
                </a:solidFill>
              </a:rPr>
              <a:t>обор</a:t>
            </a:r>
            <a:r>
              <a:rPr lang="ru-RU" sz="2000" dirty="0">
                <a:solidFill>
                  <a:srgbClr val="FFFFFF"/>
                </a:solidFill>
              </a:rPr>
              <a:t>удованием, услугами и сотрудниками нашего центра</a:t>
            </a:r>
            <a:r>
              <a:rPr lang="ru-RU" sz="2200" dirty="0">
                <a:solidFill>
                  <a:srgbClr val="FFFFFF"/>
                </a:solidFill>
              </a:rPr>
              <a:t> процессами работы с нами</a:t>
            </a:r>
            <a:endParaRPr lang="ru-RU" sz="2200">
              <a:solidFill>
                <a:srgbClr val="FFFFFF"/>
              </a:solidFill>
              <a:ea typeface="Calibri"/>
              <a:cs typeface="Calibri"/>
            </a:endParaRPr>
          </a:p>
          <a:p>
            <a:pPr algn="l">
              <a:lnSpc>
                <a:spcPct val="80000"/>
              </a:lnSpc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1CDDF4F-0556-4322-9521-F07FC99C824D}"/>
              </a:ext>
            </a:extLst>
          </p:cNvPr>
          <p:cNvSpPr/>
          <p:nvPr/>
        </p:nvSpPr>
        <p:spPr>
          <a:xfrm>
            <a:off x="7130836" y="4422020"/>
            <a:ext cx="4279028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8" name="Текст 6">
            <a:extLst>
              <a:ext uri="{FF2B5EF4-FFF2-40B4-BE49-F238E27FC236}">
                <a16:creationId xmlns:a16="http://schemas.microsoft.com/office/drawing/2014/main" id="{DBA46759-7665-45AC-B608-5987F704DC92}"/>
              </a:ext>
            </a:extLst>
          </p:cNvPr>
          <p:cNvSpPr txBox="1">
            <a:spLocks/>
          </p:cNvSpPr>
          <p:nvPr/>
        </p:nvSpPr>
        <p:spPr>
          <a:xfrm>
            <a:off x="7317255" y="5763409"/>
            <a:ext cx="4811222" cy="925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dirty="0">
              <a:ea typeface="Calibri"/>
              <a:cs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90F922-8F73-4101-9586-CDB3C79DE050}"/>
              </a:ext>
            </a:extLst>
          </p:cNvPr>
          <p:cNvSpPr/>
          <p:nvPr/>
        </p:nvSpPr>
        <p:spPr>
          <a:xfrm>
            <a:off x="6998951" y="550072"/>
            <a:ext cx="428740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BCD9645-E48B-4486-8E73-1B5AF51212C5}"/>
              </a:ext>
            </a:extLst>
          </p:cNvPr>
          <p:cNvSpPr/>
          <p:nvPr/>
        </p:nvSpPr>
        <p:spPr>
          <a:xfrm>
            <a:off x="759195" y="320469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BE23768-170E-462E-A69E-5672F2C64D11}"/>
              </a:ext>
            </a:extLst>
          </p:cNvPr>
          <p:cNvSpPr/>
          <p:nvPr/>
        </p:nvSpPr>
        <p:spPr>
          <a:xfrm>
            <a:off x="759194" y="4464194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8FB9952-1681-4077-9DD1-52798FEA2AB1}"/>
              </a:ext>
            </a:extLst>
          </p:cNvPr>
          <p:cNvSpPr/>
          <p:nvPr/>
        </p:nvSpPr>
        <p:spPr>
          <a:xfrm>
            <a:off x="759194" y="576312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BEE9CC5-6C85-4A59-A1B9-83E144CE2BD2}"/>
              </a:ext>
            </a:extLst>
          </p:cNvPr>
          <p:cNvSpPr/>
          <p:nvPr/>
        </p:nvSpPr>
        <p:spPr>
          <a:xfrm>
            <a:off x="6724368" y="3204691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46759AC-E56A-4691-88A9-EC0D8B4A4F25}"/>
              </a:ext>
            </a:extLst>
          </p:cNvPr>
          <p:cNvSpPr/>
          <p:nvPr/>
        </p:nvSpPr>
        <p:spPr>
          <a:xfrm>
            <a:off x="6724367" y="4464194"/>
            <a:ext cx="599193" cy="599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0C970E4-6A64-449F-A2EC-97CC28FB1F84}"/>
              </a:ext>
            </a:extLst>
          </p:cNvPr>
          <p:cNvSpPr/>
          <p:nvPr/>
        </p:nvSpPr>
        <p:spPr>
          <a:xfrm>
            <a:off x="6724367" y="5763121"/>
            <a:ext cx="599193" cy="599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DB2C113-2AFE-4B99-A9BB-D11932DA4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25741" y="3271803"/>
            <a:ext cx="540000" cy="54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108991-630C-7AB0-2644-CB79EC277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3963" y="4485359"/>
            <a:ext cx="540000" cy="54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D8D402-559B-41C1-597E-68EBEE9F5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3271803"/>
            <a:ext cx="540000" cy="54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21A142-BC8F-C248-A981-52D345F12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4499469"/>
            <a:ext cx="540000" cy="54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B96D767-278C-290C-2B46-94AC63B9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963" y="579769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8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643D2-7FAA-10DA-ABEA-6284B5C2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Таблица учета стейкхолдеров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317F36B-F205-9A33-B3E2-24C0342B28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378705"/>
              </p:ext>
            </p:extLst>
          </p:nvPr>
        </p:nvGraphicFramePr>
        <p:xfrm>
          <a:off x="840153" y="1826846"/>
          <a:ext cx="10515594" cy="27482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19">
                  <a:extLst>
                    <a:ext uri="{9D8B030D-6E8A-4147-A177-3AD203B41FA5}">
                      <a16:colId xmlns:a16="http://schemas.microsoft.com/office/drawing/2014/main" val="1410886469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4100340537"/>
                    </a:ext>
                  </a:extLst>
                </a:gridCol>
                <a:gridCol w="1990530">
                  <a:extLst>
                    <a:ext uri="{9D8B030D-6E8A-4147-A177-3AD203B41FA5}">
                      <a16:colId xmlns:a16="http://schemas.microsoft.com/office/drawing/2014/main" val="4039704045"/>
                    </a:ext>
                  </a:extLst>
                </a:gridCol>
                <a:gridCol w="2215707">
                  <a:extLst>
                    <a:ext uri="{9D8B030D-6E8A-4147-A177-3AD203B41FA5}">
                      <a16:colId xmlns:a16="http://schemas.microsoft.com/office/drawing/2014/main" val="2275950876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3413389967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FFFF"/>
                          </a:solidFill>
                        </a:rPr>
                        <a:t>Статус стейкхолдера </a:t>
                      </a:r>
                      <a:endParaRPr lang="ru-RU" sz="1800" b="1" u="none" strike="noStrike" noProof="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>
                          <a:solidFill>
                            <a:srgbClr val="FFFFFF"/>
                          </a:solidFill>
                        </a:rPr>
                        <a:t>Стейкхолдер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u="none" strike="noStrike" noProof="0" dirty="0">
                          <a:solidFill>
                            <a:srgbClr val="FFFFFF"/>
                          </a:solidFill>
                        </a:rPr>
                        <a:t>Чего хочет </a:t>
                      </a:r>
                      <a:endParaRPr lang="ru-RU" b="1" dirty="0">
                        <a:solidFill>
                          <a:srgbClr val="FFFFFF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ru-RU" sz="1800" b="1" u="none" strike="noStrike" noProof="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>
                          <a:solidFill>
                            <a:srgbClr val="FFFFFF"/>
                          </a:solidFill>
                        </a:rPr>
                        <a:t>Что необходимо от него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u="none" strike="noStrike" noProof="0" dirty="0">
                          <a:solidFill>
                            <a:srgbClr val="FFFFFF"/>
                          </a:solidFill>
                        </a:rPr>
                        <a:t>Что предлагаем</a:t>
                      </a:r>
                      <a:endParaRPr lang="ru-RU" b="1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041157"/>
                  </a:ext>
                </a:extLst>
              </a:tr>
              <a:tr h="370838"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b="1" dirty="0">
                          <a:solidFill>
                            <a:srgbClr val="FFFFFF"/>
                          </a:solidFill>
                        </a:rPr>
                        <a:t>Внутренние стейкхолдеры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06639719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Руководство и сотрудники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Психологи, </a:t>
                      </a:r>
                      <a:r>
                        <a:rPr lang="ru-RU" sz="1800" u="none" strike="noStrike" noProof="0" dirty="0" err="1">
                          <a:solidFill>
                            <a:srgbClr val="FFFFFF"/>
                          </a:solidFill>
                        </a:rPr>
                        <a:t>канистерапевты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Рабочее место, развитие </a:t>
                      </a:r>
                      <a:r>
                        <a:rPr lang="ru-RU" sz="1800" u="none" strike="noStrike" noProof="0" err="1">
                          <a:solidFill>
                            <a:srgbClr val="FFFFFF"/>
                          </a:solidFill>
                        </a:rPr>
                        <a:t>канистерапии</a:t>
                      </a: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 в Перми, как перспективной отрасли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Профессионализм, желание развивать отрасль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Рабочие места, повышение квалификации за счёт организации, стабильная з/п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74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9E872-F861-3A1E-C719-1B8CCA613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Таблица учета стейкхолдеров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8F754F5-78AF-0E8A-A22C-015A2D682C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245488"/>
              </p:ext>
            </p:extLst>
          </p:nvPr>
        </p:nvGraphicFramePr>
        <p:xfrm>
          <a:off x="838200" y="1825625"/>
          <a:ext cx="10515596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19">
                  <a:extLst>
                    <a:ext uri="{9D8B030D-6E8A-4147-A177-3AD203B41FA5}">
                      <a16:colId xmlns:a16="http://schemas.microsoft.com/office/drawing/2014/main" val="1425600979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1412398300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3634783874"/>
                    </a:ext>
                  </a:extLst>
                </a:gridCol>
                <a:gridCol w="1617306">
                  <a:extLst>
                    <a:ext uri="{9D8B030D-6E8A-4147-A177-3AD203B41FA5}">
                      <a16:colId xmlns:a16="http://schemas.microsoft.com/office/drawing/2014/main" val="3781156259"/>
                    </a:ext>
                  </a:extLst>
                </a:gridCol>
                <a:gridCol w="2588933">
                  <a:extLst>
                    <a:ext uri="{9D8B030D-6E8A-4147-A177-3AD203B41FA5}">
                      <a16:colId xmlns:a16="http://schemas.microsoft.com/office/drawing/2014/main" val="103654320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FFFF"/>
                          </a:solidFill>
                        </a:rPr>
                        <a:t>Внешние </a:t>
                      </a:r>
                      <a:r>
                        <a:rPr lang="ru-RU" sz="1800" b="1" u="none" strike="noStrike" noProof="0" dirty="0">
                          <a:solidFill>
                            <a:srgbClr val="FFFFFF"/>
                          </a:solidFill>
                        </a:rPr>
                        <a:t>стейкхолдеры</a:t>
                      </a:r>
                      <a:endParaRPr lang="ru-RU" b="1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74501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Клиенты и пользователи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Люди с ограниченными возможностями и их родственники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Получение помощи в виде терапии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u="none" strike="noStrike" noProof="0" dirty="0">
                          <a:solidFill>
                            <a:srgbClr val="FFFFFF"/>
                          </a:solidFill>
                        </a:rPr>
                        <a:t>Финансы и реклама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Лечение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психических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 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заболеваний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мобилизация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 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внимания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мотивации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к  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физической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нагрузке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минимизация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уровня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 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стресса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паллиативная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помощь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,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поддержка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людей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с 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ограниченными</a:t>
                      </a:r>
                      <a:r>
                        <a:rPr lang="en-US" sz="1800" u="none" strike="noStrike" noProof="0" dirty="0">
                          <a:solidFill>
                            <a:srgbClr val="FFFFFF"/>
                          </a:solidFill>
                        </a:rPr>
                        <a:t>  </a:t>
                      </a:r>
                      <a:r>
                        <a:rPr lang="en-US" sz="1800" u="none" strike="noStrike" noProof="0" err="1">
                          <a:solidFill>
                            <a:srgbClr val="FFFFFF"/>
                          </a:solidFill>
                        </a:rPr>
                        <a:t>возможностями</a:t>
                      </a:r>
                      <a:endParaRPr lang="en-US" sz="1800" u="none" strike="noStrike" noProof="0">
                        <a:solidFill>
                          <a:srgbClr val="FFFFFF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US" sz="1800" u="none" strike="noStrike" noProof="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909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56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2477B-4C06-868C-8888-D4F08DE15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Таблица учета стейкхолдеров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9B07EA6-F3F9-6201-94D3-84A3CEC9C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519278"/>
              </p:ext>
            </p:extLst>
          </p:nvPr>
        </p:nvGraphicFramePr>
        <p:xfrm>
          <a:off x="833886" y="1825924"/>
          <a:ext cx="1051559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19">
                  <a:extLst>
                    <a:ext uri="{9D8B030D-6E8A-4147-A177-3AD203B41FA5}">
                      <a16:colId xmlns:a16="http://schemas.microsoft.com/office/drawing/2014/main" val="2213510228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3237312005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914706079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1585834874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2080047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Партнёры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Ветеринарные клиники, питомники собак, обучающие центры для сотрудников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Для ветклиник и питомников — реклама; для обучающих центров — реклама и развитие </a:t>
                      </a:r>
                      <a:r>
                        <a:rPr lang="ru-RU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канистерапии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Предоставление ветеринарных услуг собакам центра; продажа психически стабильных собак для деятельности центра;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Предоствление</a:t>
                      </a: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 образовательных услуг для сотрудников центра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Реклама; скидки для общих клиентов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24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1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5D4B7-2583-CBE4-009B-0B32E4B7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Таблица учета стейкхолдеров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3FC4FE7-C45A-F326-2EEA-FB24CC3BC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388253"/>
              </p:ext>
            </p:extLst>
          </p:nvPr>
        </p:nvGraphicFramePr>
        <p:xfrm>
          <a:off x="838200" y="1825625"/>
          <a:ext cx="10515593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19">
                  <a:extLst>
                    <a:ext uri="{9D8B030D-6E8A-4147-A177-3AD203B41FA5}">
                      <a16:colId xmlns:a16="http://schemas.microsoft.com/office/drawing/2014/main" val="69159845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4258822151"/>
                    </a:ext>
                  </a:extLst>
                </a:gridCol>
                <a:gridCol w="2006080">
                  <a:extLst>
                    <a:ext uri="{9D8B030D-6E8A-4147-A177-3AD203B41FA5}">
                      <a16:colId xmlns:a16="http://schemas.microsoft.com/office/drawing/2014/main" val="3564667633"/>
                    </a:ext>
                  </a:extLst>
                </a:gridCol>
                <a:gridCol w="1974979">
                  <a:extLst>
                    <a:ext uri="{9D8B030D-6E8A-4147-A177-3AD203B41FA5}">
                      <a16:colId xmlns:a16="http://schemas.microsoft.com/office/drawing/2014/main" val="1732607894"/>
                    </a:ext>
                  </a:extLst>
                </a:gridCol>
                <a:gridCol w="2328296">
                  <a:extLst>
                    <a:ext uri="{9D8B030D-6E8A-4147-A177-3AD203B41FA5}">
                      <a16:colId xmlns:a16="http://schemas.microsoft.com/office/drawing/2014/main" val="2030690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Государственные органы 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Больницы, реабилитационные центры для больных детей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Терапевтический прогресс пациентов 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Предоставление клиентской базы и рекламы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Лечение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психических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заболеваний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мобилизация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внимания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мотивации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к  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физической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нагрузке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минимизация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уровня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стресса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паллиативная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помощь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поддержка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людей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с  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ограниченными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dirty="0" err="1">
                          <a:solidFill>
                            <a:schemeClr val="bg1"/>
                          </a:solidFill>
                          <a:latin typeface="Calibri"/>
                        </a:rPr>
                        <a:t>возможностями</a:t>
                      </a:r>
                      <a:endParaRPr lang="ru-RU" dirty="0" err="1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06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38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D4801-A11B-4D70-FFBA-047394460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Таблица учета стейкхолдеров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A0052EA-2660-6D2A-B38F-01DE293296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224765"/>
              </p:ext>
            </p:extLst>
          </p:nvPr>
        </p:nvGraphicFramePr>
        <p:xfrm>
          <a:off x="838200" y="1825625"/>
          <a:ext cx="10515595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19">
                  <a:extLst>
                    <a:ext uri="{9D8B030D-6E8A-4147-A177-3AD203B41FA5}">
                      <a16:colId xmlns:a16="http://schemas.microsoft.com/office/drawing/2014/main" val="348832535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2028980029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3691194507"/>
                    </a:ext>
                  </a:extLst>
                </a:gridCol>
                <a:gridCol w="1897224">
                  <a:extLst>
                    <a:ext uri="{9D8B030D-6E8A-4147-A177-3AD203B41FA5}">
                      <a16:colId xmlns:a16="http://schemas.microsoft.com/office/drawing/2014/main" val="4216631950"/>
                    </a:ext>
                  </a:extLst>
                </a:gridCol>
                <a:gridCol w="2309014">
                  <a:extLst>
                    <a:ext uri="{9D8B030D-6E8A-4147-A177-3AD203B41FA5}">
                      <a16:colId xmlns:a16="http://schemas.microsoft.com/office/drawing/2014/main" val="357770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Общественность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Благотворительные фонды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Получение помощи в виде терапии для людей в трудном финансовом положении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Предоставление </a:t>
                      </a:r>
                      <a:r>
                        <a:rPr lang="ru-RU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клиетской</a:t>
                      </a:r>
                      <a:r>
                        <a:rPr lang="ru-RU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 базы и рекламы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Лечение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психически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заболеваний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мобилизация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внимания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мотивации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к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физической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нагрузке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минимизация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уровня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стресса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паллиативная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помощь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, 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поддержка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людей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с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ограниченными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</a:rPr>
                        <a:t>  </a:t>
                      </a:r>
                      <a:r>
                        <a:rPr lang="en-US" sz="1800" b="0" i="0" u="none" strike="noStrike" noProof="0" err="1">
                          <a:solidFill>
                            <a:schemeClr val="bg1"/>
                          </a:solidFill>
                          <a:latin typeface="Calibri"/>
                        </a:rPr>
                        <a:t>возможностями</a:t>
                      </a:r>
                      <a:endParaRPr lang="ru-RU" err="1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37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27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0FA0C-A571-B348-8DC4-73DD9E28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Ключевые выводы из исследования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21A225-BF8C-4B30-6BAE-026767A1DB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734" y="1601998"/>
            <a:ext cx="6404141" cy="145319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800" dirty="0">
                <a:ea typeface="Calibri"/>
                <a:cs typeface="Calibri"/>
              </a:rPr>
              <a:t>Свойство услуги: л</a:t>
            </a:r>
            <a:r>
              <a:rPr lang="en-US" sz="1800" dirty="0" err="1">
                <a:ea typeface="Calibri"/>
                <a:cs typeface="Calibri"/>
              </a:rPr>
              <a:t>ечение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психических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заболеваний</a:t>
            </a:r>
            <a:r>
              <a:rPr lang="en-US" sz="1800" dirty="0">
                <a:ea typeface="Calibri"/>
                <a:cs typeface="Calibri"/>
              </a:rPr>
              <a:t>,  </a:t>
            </a:r>
            <a:r>
              <a:rPr lang="en-US" sz="1800" dirty="0" err="1">
                <a:ea typeface="Calibri"/>
                <a:cs typeface="Calibri"/>
              </a:rPr>
              <a:t>мобилизация</a:t>
            </a:r>
            <a:r>
              <a:rPr lang="en-US" sz="1800" dirty="0">
                <a:ea typeface="Calibri"/>
                <a:cs typeface="Calibri"/>
              </a:rPr>
              <a:t>  </a:t>
            </a:r>
            <a:r>
              <a:rPr lang="en-US" sz="1800" dirty="0" err="1">
                <a:ea typeface="Calibri"/>
                <a:cs typeface="Calibri"/>
              </a:rPr>
              <a:t>внимания</a:t>
            </a:r>
            <a:r>
              <a:rPr lang="en-US" sz="1800" dirty="0">
                <a:ea typeface="Calibri"/>
                <a:cs typeface="Calibri"/>
              </a:rPr>
              <a:t>, </a:t>
            </a:r>
            <a:r>
              <a:rPr lang="en-US" sz="1800" dirty="0" err="1">
                <a:ea typeface="Calibri"/>
                <a:cs typeface="Calibri"/>
              </a:rPr>
              <a:t>мотивации</a:t>
            </a:r>
            <a:r>
              <a:rPr lang="en-US" sz="1800" dirty="0">
                <a:ea typeface="Calibri"/>
                <a:cs typeface="Calibri"/>
              </a:rPr>
              <a:t> к </a:t>
            </a:r>
            <a:r>
              <a:rPr lang="en-US" sz="1800" dirty="0" err="1">
                <a:ea typeface="Calibri"/>
                <a:cs typeface="Calibri"/>
              </a:rPr>
              <a:t>физической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нагрузке</a:t>
            </a:r>
            <a:r>
              <a:rPr lang="en-US" sz="1800" dirty="0">
                <a:ea typeface="Calibri"/>
                <a:cs typeface="Calibri"/>
              </a:rPr>
              <a:t>,  </a:t>
            </a:r>
            <a:r>
              <a:rPr lang="en-US" sz="1800" dirty="0" err="1">
                <a:ea typeface="Calibri"/>
                <a:cs typeface="Calibri"/>
              </a:rPr>
              <a:t>минимизация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уровня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стресса</a:t>
            </a:r>
            <a:r>
              <a:rPr lang="en-US" sz="1800" dirty="0">
                <a:ea typeface="Calibri"/>
                <a:cs typeface="Calibri"/>
              </a:rPr>
              <a:t>, </a:t>
            </a:r>
            <a:r>
              <a:rPr lang="en-US" sz="1800" dirty="0" err="1">
                <a:ea typeface="Calibri"/>
                <a:cs typeface="Calibri"/>
              </a:rPr>
              <a:t>паллиативная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помощь</a:t>
            </a:r>
            <a:r>
              <a:rPr lang="en-US" sz="1800" dirty="0">
                <a:ea typeface="Calibri"/>
                <a:cs typeface="Calibri"/>
              </a:rPr>
              <a:t>,  </a:t>
            </a:r>
            <a:r>
              <a:rPr lang="en-US" sz="1800" dirty="0" err="1">
                <a:ea typeface="Calibri"/>
                <a:cs typeface="Calibri"/>
              </a:rPr>
              <a:t>поддержка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людей</a:t>
            </a:r>
            <a:r>
              <a:rPr lang="en-US" sz="1800" dirty="0">
                <a:ea typeface="Calibri"/>
                <a:cs typeface="Calibri"/>
              </a:rPr>
              <a:t> с </a:t>
            </a:r>
            <a:r>
              <a:rPr lang="en-US" sz="1800" dirty="0" err="1">
                <a:ea typeface="Calibri"/>
                <a:cs typeface="Calibri"/>
              </a:rPr>
              <a:t>ограниченными</a:t>
            </a:r>
            <a:r>
              <a:rPr lang="en-US" sz="1800" dirty="0">
                <a:ea typeface="Calibri"/>
                <a:cs typeface="Calibri"/>
              </a:rPr>
              <a:t>  </a:t>
            </a:r>
            <a:r>
              <a:rPr lang="en-US" sz="1800" dirty="0" err="1">
                <a:ea typeface="Calibri"/>
                <a:cs typeface="Calibri"/>
              </a:rPr>
              <a:t>возможностями</a:t>
            </a:r>
            <a:endParaRPr lang="ru-RU" sz="1800" dirty="0" err="1">
              <a:ea typeface="Calibri"/>
              <a:cs typeface="Calibri"/>
            </a:endParaRPr>
          </a:p>
          <a:p>
            <a:endParaRPr lang="ru-RU" dirty="0">
              <a:ea typeface="Calibri"/>
              <a:cs typeface="Calibri"/>
            </a:endParaRPr>
          </a:p>
        </p:txBody>
      </p:sp>
      <p:pic>
        <p:nvPicPr>
          <p:cNvPr id="10" name="Рисунок 9" descr="Изображение выглядит как трава, Порода собаки, на открытом воздухе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9133218A-2829-751E-B202-68AE3F7E57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7304" t="-704" r="19592" b="469"/>
          <a:stretch/>
        </p:blipFill>
        <p:spPr>
          <a:xfrm>
            <a:off x="7399958" y="365125"/>
            <a:ext cx="3955683" cy="614214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1C08BE-F9FC-60FE-AE07-E2B7E855B9C9}"/>
              </a:ext>
            </a:extLst>
          </p:cNvPr>
          <p:cNvSpPr txBox="1"/>
          <p:nvPr/>
        </p:nvSpPr>
        <p:spPr>
          <a:xfrm>
            <a:off x="900022" y="2964104"/>
            <a:ext cx="628002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ea typeface="Calibri"/>
                <a:cs typeface="Calibri"/>
              </a:rPr>
              <a:t>Потенциальный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клиент</a:t>
            </a:r>
            <a:r>
              <a:rPr lang="en-US" dirty="0">
                <a:ea typeface="Calibri"/>
                <a:cs typeface="Calibri"/>
              </a:rPr>
              <a:t>: л</a:t>
            </a:r>
            <a:r>
              <a:rPr lang="ru-RU" dirty="0" err="1">
                <a:ea typeface="Calibri"/>
                <a:cs typeface="Calibri"/>
              </a:rPr>
              <a:t>юди</a:t>
            </a:r>
            <a:r>
              <a:rPr lang="ru-RU" dirty="0">
                <a:ea typeface="Calibri"/>
                <a:cs typeface="Calibri"/>
              </a:rPr>
              <a:t> с ограниченными возможностями и их родственники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46079A-EBF7-E991-5C7D-310E6611425B}"/>
              </a:ext>
            </a:extLst>
          </p:cNvPr>
          <p:cNvSpPr txBox="1"/>
          <p:nvPr/>
        </p:nvSpPr>
        <p:spPr>
          <a:xfrm>
            <a:off x="917951" y="3968659"/>
            <a:ext cx="628003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При выборе услуги потребитель руководствуется: доступностью (отсутствие аналогов в регионе), цена, профессионализм сотрудников</a:t>
            </a:r>
            <a:endParaRPr lang="ru-RU" dirty="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AF871-F25A-D3E4-F285-B9302474E0AB}"/>
              </a:ext>
            </a:extLst>
          </p:cNvPr>
          <p:cNvSpPr txBox="1"/>
          <p:nvPr/>
        </p:nvSpPr>
        <p:spPr>
          <a:xfrm>
            <a:off x="917951" y="5185151"/>
            <a:ext cx="628003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Calibri"/>
                <a:cs typeface="Calibri"/>
              </a:rPr>
              <a:t>Время и совершение покупки: мы предоставляем онлайн запись на наши услуги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9054DD8-9813-6AD0-5D31-0F6CDFC139B1}"/>
              </a:ext>
            </a:extLst>
          </p:cNvPr>
          <p:cNvSpPr/>
          <p:nvPr/>
        </p:nvSpPr>
        <p:spPr>
          <a:xfrm rot="-2700000">
            <a:off x="338136" y="2023068"/>
            <a:ext cx="79795" cy="1021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C80BC98-2285-8591-58B5-CF1D80BBA26A}"/>
              </a:ext>
            </a:extLst>
          </p:cNvPr>
          <p:cNvSpPr/>
          <p:nvPr/>
        </p:nvSpPr>
        <p:spPr>
          <a:xfrm rot="2700000">
            <a:off x="250638" y="3073774"/>
            <a:ext cx="546100" cy="558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AC5E431-9ADD-7907-EB5E-CA06DDF9FD05}"/>
              </a:ext>
            </a:extLst>
          </p:cNvPr>
          <p:cNvSpPr/>
          <p:nvPr/>
        </p:nvSpPr>
        <p:spPr>
          <a:xfrm rot="-2700000">
            <a:off x="242489" y="1717984"/>
            <a:ext cx="560716" cy="5750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44D42C6-C998-42CD-C3A9-1B2C7F62ACCD}"/>
              </a:ext>
            </a:extLst>
          </p:cNvPr>
          <p:cNvSpPr/>
          <p:nvPr/>
        </p:nvSpPr>
        <p:spPr>
          <a:xfrm rot="2700000">
            <a:off x="237938" y="4084544"/>
            <a:ext cx="558800" cy="558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CBC9DC9-AB9E-1476-9A4C-CE00F5CED639}"/>
              </a:ext>
            </a:extLst>
          </p:cNvPr>
          <p:cNvSpPr/>
          <p:nvPr/>
        </p:nvSpPr>
        <p:spPr>
          <a:xfrm rot="2700000">
            <a:off x="247650" y="5292911"/>
            <a:ext cx="533400" cy="546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8D7F9A-56CF-F004-E09B-6ED3CAC21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6911" y="1778411"/>
            <a:ext cx="540000" cy="54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DB7518B-AEBD-D964-323D-AF3E27852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55875" y="3123117"/>
            <a:ext cx="540000" cy="54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2AF0B58-20E2-610F-C0D9-517246311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6910" y="4127163"/>
            <a:ext cx="540000" cy="540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59478B-8A04-E1D5-7A3B-EFBA0B57F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6910" y="532843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2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2003F-AE11-5898-B77F-D8D7E19B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Результат исследования: Прототип разработки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A13F06-388F-6508-215B-30937A5D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3219" y="6153209"/>
            <a:ext cx="2665563" cy="958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300" dirty="0">
                <a:ea typeface="Calibri"/>
                <a:cs typeface="Calibri"/>
              </a:rPr>
              <a:t>Схема центра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A5ADC5-366A-7741-BFB3-8310B297C43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17585" y="7912610"/>
            <a:ext cx="10515600" cy="8096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ru-RU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6" name="Рисунок 5" descr="Изображение выглядит как текст, снимок экрана, диаграмма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0800E7A3-3CD1-DAE7-6BEF-ACA9D4165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0" y="1194382"/>
            <a:ext cx="4956810" cy="486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8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95A93-31CD-91B3-B43D-7906D366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Результат исследования: Прототип разработки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0FDCDD-6388-0AB0-F434-EF589BAB6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7483" y="6181965"/>
            <a:ext cx="4002657" cy="6707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300" dirty="0">
                <a:ea typeface="Calibri" panose="020F0502020204030204"/>
                <a:cs typeface="Calibri" panose="020F0502020204030204"/>
              </a:rPr>
              <a:t>Выгульная площадка</a:t>
            </a:r>
          </a:p>
        </p:txBody>
      </p:sp>
      <p:pic>
        <p:nvPicPr>
          <p:cNvPr id="4" name="Рисунок 3" descr="Изображение выглядит как дерево, растение, на открытом воздухе, детская площадка&#10;&#10;Автоматически созданное описание">
            <a:extLst>
              <a:ext uri="{FF2B5EF4-FFF2-40B4-BE49-F238E27FC236}">
                <a16:creationId xmlns:a16="http://schemas.microsoft.com/office/drawing/2014/main" id="{4300E359-9C79-B75F-0B02-803D25C05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985" y="1712863"/>
            <a:ext cx="6280029" cy="433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4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BD2C45-877E-E4D1-3C8B-8B2892EA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Результат исследования: Прототип разработки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D66E2-3872-5FF8-CD50-A0A952BD0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539" y="6138833"/>
            <a:ext cx="1788544" cy="10589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300" dirty="0">
                <a:ea typeface="Calibri" panose="020F0502020204030204"/>
                <a:cs typeface="Calibri" panose="020F0502020204030204"/>
              </a:rPr>
              <a:t>Вольеры</a:t>
            </a:r>
          </a:p>
        </p:txBody>
      </p:sp>
      <p:pic>
        <p:nvPicPr>
          <p:cNvPr id="5" name="Рисунок 4" descr="Изображение выглядит как в помещении, стена, пол, собака&#10;&#10;Автоматически созданное описание">
            <a:extLst>
              <a:ext uri="{FF2B5EF4-FFF2-40B4-BE49-F238E27FC236}">
                <a16:creationId xmlns:a16="http://schemas.microsoft.com/office/drawing/2014/main" id="{6738E186-17BC-22E5-8738-71B5B94BB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664" y="1710187"/>
            <a:ext cx="5633048" cy="424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3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F620E-3549-60E6-E8B9-6C71ACAD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Calibri Light"/>
                <a:cs typeface="Calibri Light"/>
              </a:rPr>
              <a:t>Результат исследования: Прототип разработки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12BA98-90E6-4B91-9736-8BCF83C97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653" y="6095701"/>
            <a:ext cx="4994695" cy="7569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300" dirty="0">
                <a:ea typeface="Calibri"/>
                <a:cs typeface="Calibri"/>
              </a:rPr>
              <a:t>Занятие по </a:t>
            </a:r>
            <a:r>
              <a:rPr lang="ru-RU" sz="3300" dirty="0" err="1">
                <a:ea typeface="Calibri"/>
                <a:cs typeface="Calibri"/>
              </a:rPr>
              <a:t>канистерапии</a:t>
            </a:r>
          </a:p>
        </p:txBody>
      </p:sp>
      <p:pic>
        <p:nvPicPr>
          <p:cNvPr id="4" name="Рисунок 3" descr="Изображение выглядит как собака, одежда, человек, ребенок, начинающий ходить&#10;&#10;Автоматически созданное описание">
            <a:extLst>
              <a:ext uri="{FF2B5EF4-FFF2-40B4-BE49-F238E27FC236}">
                <a16:creationId xmlns:a16="http://schemas.microsoft.com/office/drawing/2014/main" id="{848A2891-3D33-D2E1-76FF-5F3A726F4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984" y="1781712"/>
            <a:ext cx="6294406" cy="422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5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F3AB0-E278-4A74-3415-8E201494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Команда</a:t>
            </a:r>
            <a:endParaRPr lang="ru-RU" dirty="0"/>
          </a:p>
        </p:txBody>
      </p:sp>
      <p:pic>
        <p:nvPicPr>
          <p:cNvPr id="11" name="Рисунок 10" descr="Изображение выглядит как человек, дерево, одежд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D18E1FBE-81C0-3F4A-1CEB-A0531FBCC3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5014" t="2517" r="-354" b="165"/>
          <a:stretch/>
        </p:blipFill>
        <p:spPr>
          <a:xfrm>
            <a:off x="529070" y="1216596"/>
            <a:ext cx="1966426" cy="2560098"/>
          </a:xfrm>
        </p:spPr>
      </p:pic>
      <p:pic>
        <p:nvPicPr>
          <p:cNvPr id="14" name="Рисунок 13" descr="Изображение выглядит как человек, Человеческое лицо, одежда, клетчатая материя&#10;&#10;Автоматически созданное описание">
            <a:extLst>
              <a:ext uri="{FF2B5EF4-FFF2-40B4-BE49-F238E27FC236}">
                <a16:creationId xmlns:a16="http://schemas.microsoft.com/office/drawing/2014/main" id="{4A345B93-8B9A-D3AF-D090-8BE48ED97E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84" t="426" r="284" b="153"/>
          <a:stretch/>
        </p:blipFill>
        <p:spPr>
          <a:xfrm>
            <a:off x="2731918" y="1213310"/>
            <a:ext cx="1969763" cy="2568643"/>
          </a:xfrm>
        </p:spPr>
      </p:pic>
      <p:pic>
        <p:nvPicPr>
          <p:cNvPr id="15" name="Рисунок 14" descr="Изображение выглядит как человек, Человеческое лицо, губа, губная помада&#10;&#10;Автоматически созданное описание">
            <a:extLst>
              <a:ext uri="{FF2B5EF4-FFF2-40B4-BE49-F238E27FC236}">
                <a16:creationId xmlns:a16="http://schemas.microsoft.com/office/drawing/2014/main" id="{8F17AC16-8D24-9004-82CB-27214D847A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284" r="-388" b="568"/>
          <a:stretch/>
        </p:blipFill>
        <p:spPr>
          <a:xfrm>
            <a:off x="4998213" y="1214217"/>
            <a:ext cx="1958839" cy="2562404"/>
          </a:xfrm>
        </p:spPr>
      </p:pic>
      <p:pic>
        <p:nvPicPr>
          <p:cNvPr id="16" name="Рисунок 15" descr="Изображение выглядит как на открытом воздухе, одежда, человек, небо&#10;&#10;Автоматически созданное описание">
            <a:extLst>
              <a:ext uri="{FF2B5EF4-FFF2-40B4-BE49-F238E27FC236}">
                <a16:creationId xmlns:a16="http://schemas.microsoft.com/office/drawing/2014/main" id="{7012E863-0843-CFBE-8FFA-D423996E842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/>
          <a:srcRect l="21591" t="29462" r="13636" b="9632"/>
          <a:stretch/>
        </p:blipFill>
        <p:spPr>
          <a:xfrm>
            <a:off x="7254792" y="1228916"/>
            <a:ext cx="2037328" cy="2554145"/>
          </a:xfrm>
        </p:spPr>
      </p:pic>
      <p:pic>
        <p:nvPicPr>
          <p:cNvPr id="4" name="Рисунок 3" descr="Изображение выглядит как человек, Человеческое лицо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43A02AED-9308-4865-7DB9-6B3127E0180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6"/>
          <a:srcRect l="2490" t="17047" r="16183" b="11208"/>
          <a:stretch/>
        </p:blipFill>
        <p:spPr>
          <a:xfrm>
            <a:off x="546781" y="4195323"/>
            <a:ext cx="1939898" cy="2564049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710B2F88-3965-A130-9A30-413449C5E1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98129" y="6293448"/>
            <a:ext cx="3077854" cy="6270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800" dirty="0">
                <a:ea typeface="Calibri"/>
                <a:cs typeface="Calibri"/>
              </a:rPr>
              <a:t>Сивкова Татьяна Николаевна</a:t>
            </a:r>
            <a:endParaRPr lang="ru-RU" sz="1800" dirty="0"/>
          </a:p>
        </p:txBody>
      </p:sp>
      <p:pic>
        <p:nvPicPr>
          <p:cNvPr id="21" name="Рисунок 20" descr="Изображение выглядит как одежда, человек, Человеческое лиц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08629F74-A500-D5FD-2A8F-5CAD58D89A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7"/>
          <a:srcRect l="23505" t="17200" r="21597" b="10845"/>
          <a:stretch/>
        </p:blipFill>
        <p:spPr>
          <a:xfrm>
            <a:off x="9609190" y="1214217"/>
            <a:ext cx="1960146" cy="2563501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8FF8D84-B9BD-EB4E-16EB-5721906E8132}"/>
              </a:ext>
            </a:extLst>
          </p:cNvPr>
          <p:cNvSpPr txBox="1"/>
          <p:nvPr/>
        </p:nvSpPr>
        <p:spPr>
          <a:xfrm>
            <a:off x="9607990" y="378176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Попова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Юлия</a:t>
            </a:r>
            <a:endParaRPr lang="en-US" err="1">
              <a:solidFill>
                <a:schemeClr val="bg1"/>
              </a:solidFill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6222B0-B8A5-48CD-782F-FF576EA1D5CB}"/>
              </a:ext>
            </a:extLst>
          </p:cNvPr>
          <p:cNvSpPr txBox="1"/>
          <p:nvPr/>
        </p:nvSpPr>
        <p:spPr>
          <a:xfrm>
            <a:off x="533400" y="378176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Ромашова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Диана</a:t>
            </a:r>
            <a:endParaRPr lang="en-US" err="1">
              <a:solidFill>
                <a:schemeClr val="bg1"/>
              </a:solidFill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7B0FA4-FFAE-38DF-A3DA-8BB68A94EC2F}"/>
              </a:ext>
            </a:extLst>
          </p:cNvPr>
          <p:cNvSpPr txBox="1"/>
          <p:nvPr/>
        </p:nvSpPr>
        <p:spPr>
          <a:xfrm>
            <a:off x="2734294" y="378176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Батуева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Елизавета</a:t>
            </a:r>
            <a:endParaRPr lang="en-US" err="1">
              <a:solidFill>
                <a:schemeClr val="bg1"/>
              </a:solidFill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A96731-251E-5803-66A1-A5F19D09AB6E}"/>
              </a:ext>
            </a:extLst>
          </p:cNvPr>
          <p:cNvSpPr txBox="1"/>
          <p:nvPr/>
        </p:nvSpPr>
        <p:spPr>
          <a:xfrm>
            <a:off x="5001876" y="377179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Кичигина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Софья</a:t>
            </a:r>
            <a:endParaRPr lang="en-US" dirty="0" err="1">
              <a:solidFill>
                <a:schemeClr val="bg1"/>
              </a:solidFill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149836-291E-0622-2265-E587ED3A420E}"/>
              </a:ext>
            </a:extLst>
          </p:cNvPr>
          <p:cNvSpPr txBox="1"/>
          <p:nvPr/>
        </p:nvSpPr>
        <p:spPr>
          <a:xfrm>
            <a:off x="7256291" y="378168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Батракова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Елизавета</a:t>
            </a:r>
            <a:endParaRPr lang="en-US" err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3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AE085-B64B-2686-4C1D-531840A9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cs typeface="Calibri Light"/>
              </a:rPr>
              <a:t>Вопросы к экспертам </a:t>
            </a:r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3C12C7A-8AE0-FDC6-1963-304153B85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Где можно получить финансовую поддержку?</a:t>
            </a:r>
          </a:p>
          <a:p>
            <a:pPr marL="0" indent="0">
              <a:buNone/>
            </a:pPr>
            <a:endParaRPr lang="ru-RU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77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6">
      <a:dk1>
        <a:srgbClr val="000000"/>
      </a:dk1>
      <a:lt1>
        <a:srgbClr val="FFFFFF"/>
      </a:lt1>
      <a:dk2>
        <a:srgbClr val="593A2E"/>
      </a:dk2>
      <a:lt2>
        <a:srgbClr val="C49060"/>
      </a:lt2>
      <a:accent1>
        <a:srgbClr val="593A2E"/>
      </a:accent1>
      <a:accent2>
        <a:srgbClr val="C49060"/>
      </a:accent2>
      <a:accent3>
        <a:srgbClr val="F2C49B"/>
      </a:accent3>
      <a:accent4>
        <a:srgbClr val="484735"/>
      </a:accent4>
      <a:accent5>
        <a:srgbClr val="BACBD9"/>
      </a:accent5>
      <a:accent6>
        <a:srgbClr val="838C3F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675</Words>
  <Application>Microsoft Office PowerPoint</Application>
  <PresentationFormat>Широкоэкранный</PresentationFormat>
  <Paragraphs>78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Canis help   Наставник: Сивкова Татьяна Николаевна</vt:lpstr>
      <vt:lpstr>Пользователь и его проблема</vt:lpstr>
      <vt:lpstr>Решение</vt:lpstr>
      <vt:lpstr>Аналоги решения</vt:lpstr>
      <vt:lpstr>Таблица учета стейкхолдеров</vt:lpstr>
      <vt:lpstr>Таблица учета стейкхолдеров</vt:lpstr>
      <vt:lpstr>Таблица учета стейкхолдеров</vt:lpstr>
      <vt:lpstr>Таблица учета стейкхолдеров</vt:lpstr>
      <vt:lpstr>Таблица учета стейкхолдеров</vt:lpstr>
      <vt:lpstr>Ключевые выводы из исследования</vt:lpstr>
      <vt:lpstr>Результат исследования: Прототип разработки</vt:lpstr>
      <vt:lpstr>Результат исследования: Прототип разработки</vt:lpstr>
      <vt:lpstr>Результат исследования: Прототип разработки</vt:lpstr>
      <vt:lpstr>Результат исследования: Прототип разработки</vt:lpstr>
      <vt:lpstr>Команда</vt:lpstr>
      <vt:lpstr>Вопросы к экспертам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Приют для животных</dc:title>
  <dc:creator>Юрий Козырев</dc:creator>
  <cp:lastModifiedBy>Юрий Козырев</cp:lastModifiedBy>
  <cp:revision>1101</cp:revision>
  <dcterms:created xsi:type="dcterms:W3CDTF">2020-09-08T17:23:45Z</dcterms:created>
  <dcterms:modified xsi:type="dcterms:W3CDTF">2023-11-09T10:28:57Z</dcterms:modified>
</cp:coreProperties>
</file>