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14" r:id="rId2"/>
    <p:sldId id="315" r:id="rId3"/>
    <p:sldId id="286" r:id="rId4"/>
    <p:sldId id="307" r:id="rId5"/>
    <p:sldId id="291" r:id="rId6"/>
    <p:sldId id="281" r:id="rId7"/>
    <p:sldId id="308" r:id="rId8"/>
    <p:sldId id="309" r:id="rId9"/>
    <p:sldId id="310" r:id="rId10"/>
    <p:sldId id="311" r:id="rId11"/>
    <p:sldId id="312" r:id="rId12"/>
    <p:sldId id="313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9F00FF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778827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9846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2968683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754" y="938472"/>
            <a:ext cx="1748879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421" y="1027611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468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58" y="1652843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173277"/>
                </a:solidFill>
                <a:latin typeface="Corbel" panose="020B0503020204020204" pitchFamily="34" charset="0"/>
              </a:rPr>
              <a:t>Технологическая платформа «Форсайт+»</a:t>
            </a:r>
            <a:endParaRPr lang="ru-RU" altLang="ru-RU" sz="4000" b="1" dirty="0">
              <a:solidFill>
                <a:srgbClr val="173277"/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67278" y="5185831"/>
            <a:ext cx="74168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173277"/>
                </a:solidFill>
                <a:latin typeface="Corbel" panose="020B0503020204020204" pitchFamily="34" charset="0"/>
              </a:rPr>
              <a:t>Руководитель проекта: Бердникова Татьяна</a:t>
            </a:r>
            <a:endParaRPr lang="ru-RU" altLang="ru-RU" sz="2800" dirty="0">
              <a:solidFill>
                <a:srgbClr val="173277"/>
              </a:solidFill>
              <a:latin typeface="Corbel" panose="020B0503020204020204" pitchFamily="34" charset="0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706841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497096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107532" y="4619545"/>
            <a:ext cx="45265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3. Отсутствие </a:t>
            </a:r>
            <a:r>
              <a:rPr lang="ru-RU" sz="2400" dirty="0">
                <a:latin typeface="Corbel Light" panose="020B0303020204020204" pitchFamily="34" charset="0"/>
              </a:rPr>
              <a:t>технологического сопровождения пользователей “Абитуриент - Студент-Работодатель”.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23740" y="1128128"/>
            <a:ext cx="5297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1. Отсутствие </a:t>
            </a:r>
            <a:r>
              <a:rPr lang="ru-RU" sz="2400" dirty="0">
                <a:latin typeface="Corbel Light" panose="020B0303020204020204" pitchFamily="34" charset="0"/>
              </a:rPr>
              <a:t>инновационных онлайн-курсов по обучению, отвечающих современным требованиям “навыкам будущего”, разработанных ведущими Вузами РТ, осуществляющие онлайн-сопровождение во взаимодействии с экспертным научным сообществом и бизнес-сообществом РТ.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53266" y="1405295"/>
            <a:ext cx="52974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2.Отсутствие </a:t>
            </a:r>
            <a:r>
              <a:rPr lang="ru-RU" sz="2400" dirty="0">
                <a:latin typeface="Corbel Light" panose="020B0303020204020204" pitchFamily="34" charset="0"/>
              </a:rPr>
              <a:t>единого  образовательного технологического контента в вопросе подготовки кадров для будущей реальности рынка труда РТ</a:t>
            </a:r>
            <a:r>
              <a:rPr lang="ru-RU" sz="2000" dirty="0"/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96920" y="4175116"/>
            <a:ext cx="45538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4.Отсутствие </a:t>
            </a:r>
            <a:r>
              <a:rPr lang="ru-RU" sz="2400" dirty="0">
                <a:latin typeface="Corbel Light" panose="020B0303020204020204" pitchFamily="34" charset="0"/>
              </a:rPr>
              <a:t>медиа-контента по продвижению компетенций будущего, как тенденции изменений рынка труда</a:t>
            </a:r>
            <a:r>
              <a:rPr lang="ru-RU" sz="2000" dirty="0">
                <a:latin typeface="Corbel Light" panose="020B03030202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23740" y="2483364"/>
            <a:ext cx="58160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orbel Light" panose="020B0303020204020204" pitchFamily="34" charset="0"/>
              </a:rPr>
              <a:t>Школьники и их </a:t>
            </a:r>
            <a:r>
              <a:rPr lang="ru-RU" sz="2000" b="1" dirty="0" smtClean="0">
                <a:latin typeface="Corbel Light" panose="020B0303020204020204" pitchFamily="34" charset="0"/>
              </a:rPr>
              <a:t>родители</a:t>
            </a:r>
            <a:r>
              <a:rPr lang="ru-RU" sz="2000" dirty="0">
                <a:latin typeface="Corbel Light" panose="020B0303020204020204" pitchFamily="34" charset="0"/>
              </a:rPr>
              <a:t> </a:t>
            </a:r>
            <a:r>
              <a:rPr lang="ru-RU" sz="2000" dirty="0" smtClean="0">
                <a:latin typeface="Corbel Light" panose="020B0303020204020204" pitchFamily="34" charset="0"/>
              </a:rPr>
              <a:t>получат </a:t>
            </a:r>
            <a:r>
              <a:rPr lang="ru-RU" sz="2000" dirty="0">
                <a:latin typeface="Corbel Light" panose="020B0303020204020204" pitchFamily="34" charset="0"/>
              </a:rPr>
              <a:t>«Навыки будущего - это навыки, которые пригодятся им  завтра, изучат новые  технологии, которые повлияют на изменение их </a:t>
            </a:r>
            <a:r>
              <a:rPr lang="ru-RU" sz="2000" dirty="0" smtClean="0">
                <a:latin typeface="Corbel Light" panose="020B0303020204020204" pitchFamily="34" charset="0"/>
              </a:rPr>
              <a:t>компетенций</a:t>
            </a:r>
            <a:endParaRPr lang="ru-RU" sz="2000" dirty="0">
              <a:latin typeface="Corbel Light" panose="020B0303020204020204" pitchFamily="34" charset="0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1641088" y="796888"/>
            <a:ext cx="956694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Corbel" panose="020B0503020204020204" pitchFamily="34" charset="0"/>
              </a:rPr>
              <a:t>Технологическая платформа «Форсайт+» решает проблемы следующих лиц: </a:t>
            </a:r>
            <a:endParaRPr sz="3600" dirty="0">
              <a:latin typeface="Corbel" panose="020B05030202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2370" y="4758098"/>
            <a:ext cx="56932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orbel Light" panose="020B0303020204020204" pitchFamily="34" charset="0"/>
              </a:rPr>
              <a:t>Студенты</a:t>
            </a:r>
            <a:r>
              <a:rPr lang="ru-RU" sz="2000" dirty="0" smtClean="0">
                <a:latin typeface="Corbel Light" panose="020B0303020204020204" pitchFamily="34" charset="0"/>
              </a:rPr>
              <a:t> овладеют </a:t>
            </a:r>
            <a:r>
              <a:rPr lang="ru-RU" sz="2000" dirty="0" err="1">
                <a:latin typeface="Corbel Light" panose="020B0303020204020204" pitchFamily="34" charset="0"/>
              </a:rPr>
              <a:t>надпрофессиональными</a:t>
            </a:r>
            <a:r>
              <a:rPr lang="ru-RU" sz="2000" dirty="0">
                <a:latin typeface="Corbel Light" panose="020B0303020204020204" pitchFamily="34" charset="0"/>
              </a:rPr>
              <a:t> навыками, которые  пригодятся им в построении профессиональной траектории развития.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39887" y="2477539"/>
            <a:ext cx="4917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orbel Light" panose="020B0303020204020204" pitchFamily="34" charset="0"/>
              </a:rPr>
              <a:t>ВУЗы </a:t>
            </a:r>
            <a:r>
              <a:rPr lang="ru-RU" sz="2000" dirty="0" smtClean="0">
                <a:latin typeface="Corbel Light" panose="020B0303020204020204" pitchFamily="34" charset="0"/>
              </a:rPr>
              <a:t>формируют инновационный образовательный контент </a:t>
            </a:r>
            <a:r>
              <a:rPr lang="ru-RU" sz="2000" dirty="0">
                <a:latin typeface="Corbel Light" panose="020B0303020204020204" pitchFamily="34" charset="0"/>
              </a:rPr>
              <a:t>“Абитуриент -Студент-Бизнес</a:t>
            </a:r>
            <a:r>
              <a:rPr lang="ru-RU" sz="2000" dirty="0" smtClean="0">
                <a:latin typeface="Corbel Light" panose="020B0303020204020204" pitchFamily="34" charset="0"/>
              </a:rPr>
              <a:t>”</a:t>
            </a:r>
            <a:endParaRPr lang="ru-RU" sz="2000" dirty="0">
              <a:latin typeface="Corbel Light" panose="020B0303020204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39887" y="4758098"/>
            <a:ext cx="50327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orbel Light" panose="020B0303020204020204" pitchFamily="34" charset="0"/>
              </a:rPr>
              <a:t>Бизнес </a:t>
            </a:r>
            <a:r>
              <a:rPr lang="ru-RU" sz="2000" dirty="0" smtClean="0">
                <a:latin typeface="Corbel Light" panose="020B0303020204020204" pitchFamily="34" charset="0"/>
              </a:rPr>
              <a:t>формирует кадровый резерв, </a:t>
            </a:r>
            <a:r>
              <a:rPr lang="ru-RU" sz="2000" dirty="0">
                <a:latin typeface="Corbel Light" panose="020B0303020204020204" pitchFamily="34" charset="0"/>
              </a:rPr>
              <a:t>согласно трендам профессиям </a:t>
            </a:r>
            <a:r>
              <a:rPr lang="ru-RU" sz="2000" dirty="0" smtClean="0">
                <a:latin typeface="Corbel Light" panose="020B0303020204020204" pitchFamily="34" charset="0"/>
              </a:rPr>
              <a:t>будущего</a:t>
            </a:r>
            <a:endParaRPr lang="ru-RU" sz="2000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7251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Целевая аудитория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673166" y="1245444"/>
            <a:ext cx="1088827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>
                <a:latin typeface="Corbel" panose="020B0503020204020204" pitchFamily="34" charset="0"/>
              </a:rPr>
              <a:t>Потенциальные потребительские сегменты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30439" y="2376697"/>
            <a:ext cx="4928916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b="1" dirty="0" smtClean="0">
                <a:latin typeface="Corbel Light" panose="020B0303020204020204" pitchFamily="34" charset="0"/>
              </a:rPr>
              <a:t>Юридические </a:t>
            </a:r>
            <a:r>
              <a:rPr lang="ru-RU" sz="2800" b="1" dirty="0">
                <a:latin typeface="Corbel Light" panose="020B0303020204020204" pitchFamily="34" charset="0"/>
              </a:rPr>
              <a:t>лица: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endParaRPr lang="ru-RU" sz="2800" dirty="0" smtClean="0">
              <a:latin typeface="Corbel Light" panose="020B0303020204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ВУЗы</a:t>
            </a:r>
            <a:endParaRPr lang="ru-RU" sz="2800" dirty="0">
              <a:latin typeface="Corbel Light" panose="020B0303020204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образовательные учреждения </a:t>
            </a: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предприниматели</a:t>
            </a: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различные компании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rbel Light" panose="020B0303020204020204" pitchFamily="34" charset="0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9982" y="2378462"/>
            <a:ext cx="4353636" cy="22467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b="1" dirty="0">
                <a:latin typeface="Corbel Light" panose="020B0303020204020204" pitchFamily="34" charset="0"/>
              </a:rPr>
              <a:t>Физические лица: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endParaRPr lang="ru-RU" sz="2800" dirty="0" smtClean="0">
              <a:latin typeface="Corbel Light" panose="020B0303020204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школьники </a:t>
            </a:r>
            <a:r>
              <a:rPr lang="ru-RU" sz="2800" dirty="0">
                <a:latin typeface="Corbel Light" panose="020B0303020204020204" pitchFamily="34" charset="0"/>
              </a:rPr>
              <a:t>и их </a:t>
            </a:r>
            <a:r>
              <a:rPr lang="ru-RU" sz="2800" dirty="0" smtClean="0">
                <a:latin typeface="Corbel Light" panose="020B0303020204020204" pitchFamily="34" charset="0"/>
              </a:rPr>
              <a:t>родители </a:t>
            </a:r>
          </a:p>
          <a:p>
            <a:pPr>
              <a:lnSpc>
                <a:spcPct val="20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- студенты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rbel Light" panose="020B03030202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967629" y="945775"/>
            <a:ext cx="956694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Corbel" panose="020B0503020204020204" pitchFamily="34" charset="0"/>
              </a:rPr>
              <a:t>Технологическая платформа «Форсайт+» сочетает в себе два направления:</a:t>
            </a:r>
            <a:endParaRPr sz="3600" dirty="0">
              <a:latin typeface="Corbel" panose="020B0503020204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продукт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20955" y="2758167"/>
            <a:ext cx="4526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-собрание </a:t>
            </a:r>
            <a:r>
              <a:rPr lang="ru-RU" sz="2400" dirty="0">
                <a:latin typeface="Corbel Light" panose="020B0303020204020204" pitchFamily="34" charset="0"/>
              </a:rPr>
              <a:t>онлайн курсов  по имеющимся образовательным продуктам ВУЗов РТ </a:t>
            </a:r>
            <a:endParaRPr lang="ru-RU" sz="2400" dirty="0" smtClean="0">
              <a:latin typeface="Corbel Light" panose="020B03030202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445" y="2758167"/>
            <a:ext cx="71915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-создание на основе интегрированных технологий,  идей проектного метода, проблемного и игрового обучения, путем взаимодействия в команде, способствующих содействию становления личностных характеристик у молодежи на основе приобретения первоначального опыта в профессиональной ориентации с мире новых </a:t>
            </a:r>
            <a:r>
              <a:rPr lang="ru-RU" sz="2400" dirty="0" smtClean="0">
                <a:latin typeface="Corbel Light" panose="020B0303020204020204" pitchFamily="34" charset="0"/>
              </a:rPr>
              <a:t>профессий</a:t>
            </a:r>
            <a:endParaRPr lang="ru-RU" sz="2400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800583" y="709550"/>
            <a:ext cx="1104789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Corbel" panose="020B0503020204020204" pitchFamily="34" charset="0"/>
              </a:rPr>
              <a:t>Технологическая платформа «Форсайт+» предлагает следующие решения для затронутых проблем: </a:t>
            </a:r>
            <a:endParaRPr sz="3600" dirty="0">
              <a:latin typeface="Corbel" panose="020B0503020204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продукт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93857" y="2132810"/>
            <a:ext cx="53993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orbel Light" panose="020B0303020204020204" pitchFamily="34" charset="0"/>
              </a:rPr>
              <a:t>1</a:t>
            </a:r>
            <a:r>
              <a:rPr lang="ru-RU" sz="2000" dirty="0">
                <a:latin typeface="Corbel Light" panose="020B0303020204020204" pitchFamily="34" charset="0"/>
              </a:rPr>
              <a:t>. Персонализированный подход к онлайн-обучению, как дополнительного образования в рамках стратегического развития саморазвития пользователя - абитуриента, студента.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2. Предоставление комплексного методического сопровождения по оказанию услуг онлайн-обучения </a:t>
            </a:r>
            <a:r>
              <a:rPr lang="ru-RU" sz="2000" dirty="0" smtClean="0">
                <a:latin typeface="Corbel Light" panose="020B0303020204020204" pitchFamily="34" charset="0"/>
              </a:rPr>
              <a:t>в </a:t>
            </a:r>
            <a:r>
              <a:rPr lang="ru-RU" sz="2000" dirty="0">
                <a:latin typeface="Corbel Light" panose="020B0303020204020204" pitchFamily="34" charset="0"/>
              </a:rPr>
              <a:t>едином цифровом пространстве, способствующих решить проблему пользователя.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3. Участие в различных </a:t>
            </a:r>
            <a:r>
              <a:rPr lang="ru-RU" sz="2000" dirty="0" err="1">
                <a:latin typeface="Corbel Light" panose="020B0303020204020204" pitchFamily="34" charset="0"/>
              </a:rPr>
              <a:t>форсайт</a:t>
            </a:r>
            <a:r>
              <a:rPr lang="ru-RU" sz="2000" dirty="0">
                <a:latin typeface="Corbel Light" panose="020B0303020204020204" pitchFamily="34" charset="0"/>
              </a:rPr>
              <a:t>-сессиях, веб-</a:t>
            </a:r>
            <a:r>
              <a:rPr lang="ru-RU" sz="2000" dirty="0" err="1">
                <a:latin typeface="Corbel Light" panose="020B0303020204020204" pitchFamily="34" charset="0"/>
              </a:rPr>
              <a:t>квестах</a:t>
            </a:r>
            <a:r>
              <a:rPr lang="ru-RU" sz="2000" dirty="0">
                <a:latin typeface="Corbel Light" panose="020B0303020204020204" pitchFamily="34" charset="0"/>
              </a:rPr>
              <a:t>, других онлайн и </a:t>
            </a:r>
            <a:r>
              <a:rPr lang="ru-RU" sz="2000" dirty="0" err="1">
                <a:latin typeface="Corbel Light" panose="020B0303020204020204" pitchFamily="34" charset="0"/>
              </a:rPr>
              <a:t>оффлайн</a:t>
            </a:r>
            <a:r>
              <a:rPr lang="ru-RU" sz="2000" dirty="0">
                <a:latin typeface="Corbel Light" panose="020B0303020204020204" pitchFamily="34" charset="0"/>
              </a:rPr>
              <a:t> мероприятиях, совместно с экспертным научным сообществом РТ и бизнес-сообществом РТ</a:t>
            </a:r>
            <a:r>
              <a:rPr lang="ru-RU" sz="2000" dirty="0" smtClean="0">
                <a:latin typeface="Corbel Light" panose="020B0303020204020204" pitchFamily="34" charset="0"/>
              </a:rPr>
              <a:t>.</a:t>
            </a:r>
            <a:endParaRPr lang="ru-RU" sz="2000" dirty="0">
              <a:latin typeface="Corbel Light" panose="020B03030202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39889" y="2371449"/>
            <a:ext cx="50354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orbel Light" panose="020B0303020204020204" pitchFamily="34" charset="0"/>
              </a:rPr>
              <a:t>4. Формирование мотивированного молодого поколения в реализации программ саморазвития 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5. Вовлечение и создание  “единого сообщества”, по реализации стратегических вопросов. направленных на тренды развития будущего рынка труда.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6. Формирование кадрового потенциала для экономики РТ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7. Формирование “научной и производственной элиты” РТ</a:t>
            </a:r>
          </a:p>
        </p:txBody>
      </p:sp>
    </p:spTree>
    <p:extLst>
      <p:ext uri="{BB962C8B-B14F-4D97-AF65-F5344CB8AC3E}">
        <p14:creationId xmlns:p14="http://schemas.microsoft.com/office/powerpoint/2010/main" val="31875537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263247" y="741039"/>
            <a:ext cx="285701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Corbel" panose="020B0503020204020204" pitchFamily="34" charset="0"/>
              </a:rPr>
              <a:t>Конкуренты: </a:t>
            </a:r>
            <a:endParaRPr sz="3200" dirty="0">
              <a:latin typeface="Corbel" panose="020B0503020204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конкуренты 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093102" y="1682436"/>
            <a:ext cx="98524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rbel Light" panose="020B0303020204020204" pitchFamily="34" charset="0"/>
              </a:rPr>
              <a:t>1. </a:t>
            </a:r>
            <a:r>
              <a:rPr lang="ru-RU" sz="2400" dirty="0" err="1" smtClean="0">
                <a:latin typeface="Corbel Light" panose="020B0303020204020204" pitchFamily="34" charset="0"/>
              </a:rPr>
              <a:t>Coursera</a:t>
            </a:r>
            <a:r>
              <a:rPr lang="ru-RU" sz="2400" dirty="0" smtClean="0">
                <a:latin typeface="Corbel Light" panose="020B0303020204020204" pitchFamily="34" charset="0"/>
              </a:rPr>
              <a:t> – это один из самых популярных ресурсов с образовательными направлениями как на русском, так и на иностранных языках. </a:t>
            </a:r>
          </a:p>
          <a:p>
            <a:r>
              <a:rPr lang="ru-RU" sz="2400" dirty="0" smtClean="0">
                <a:latin typeface="Corbel Light" panose="020B0303020204020204" pitchFamily="34" charset="0"/>
              </a:rPr>
              <a:t>2</a:t>
            </a:r>
            <a:r>
              <a:rPr lang="ru-RU" sz="2400" dirty="0">
                <a:latin typeface="Corbel Light" panose="020B0303020204020204" pitchFamily="34" charset="0"/>
              </a:rPr>
              <a:t>. Портал </a:t>
            </a:r>
            <a:r>
              <a:rPr lang="ru-RU" sz="2400" dirty="0" err="1">
                <a:latin typeface="Corbel Light" panose="020B0303020204020204" pitchFamily="34" charset="0"/>
              </a:rPr>
              <a:t>Cybermarketing</a:t>
            </a:r>
            <a:r>
              <a:rPr lang="ru-RU" sz="2400" dirty="0">
                <a:latin typeface="Corbel Light" panose="020B0303020204020204" pitchFamily="34" charset="0"/>
              </a:rPr>
              <a:t> содержит множество бесплатных курсов, записей </a:t>
            </a:r>
            <a:r>
              <a:rPr lang="ru-RU" sz="2400" dirty="0" err="1">
                <a:latin typeface="Corbel Light" panose="020B0303020204020204" pitchFamily="34" charset="0"/>
              </a:rPr>
              <a:t>вебинаров</a:t>
            </a:r>
            <a:r>
              <a:rPr lang="ru-RU" sz="2400" dirty="0">
                <a:latin typeface="Corbel Light" panose="020B0303020204020204" pitchFamily="34" charset="0"/>
              </a:rPr>
              <a:t> и конференций по интернет-маркетингу</a:t>
            </a:r>
            <a:r>
              <a:rPr lang="ru-RU" sz="2400" dirty="0" smtClean="0">
                <a:latin typeface="Corbel Light" panose="020B0303020204020204" pitchFamily="34" charset="0"/>
              </a:rPr>
              <a:t>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3. На платформе </a:t>
            </a:r>
            <a:r>
              <a:rPr lang="ru-RU" sz="2400" dirty="0" err="1">
                <a:latin typeface="Corbel Light" panose="020B0303020204020204" pitchFamily="34" charset="0"/>
              </a:rPr>
              <a:t>Stepik</a:t>
            </a:r>
            <a:r>
              <a:rPr lang="ru-RU" sz="2400" dirty="0">
                <a:latin typeface="Corbel Light" panose="020B0303020204020204" pitchFamily="34" charset="0"/>
              </a:rPr>
              <a:t> представлены как платные, так и бесплатные курсы. </a:t>
            </a:r>
            <a:endParaRPr lang="ru-RU" sz="2400" dirty="0" smtClean="0">
              <a:latin typeface="Corbel Light" panose="020B0303020204020204" pitchFamily="34" charset="0"/>
            </a:endParaRPr>
          </a:p>
          <a:p>
            <a:r>
              <a:rPr lang="ru-RU" sz="2400" dirty="0">
                <a:latin typeface="Corbel Light" panose="020B0303020204020204" pitchFamily="34" charset="0"/>
              </a:rPr>
              <a:t>4. </a:t>
            </a:r>
            <a:r>
              <a:rPr lang="ru-RU" sz="2400" dirty="0" err="1">
                <a:latin typeface="Corbel Light" panose="020B0303020204020204" pitchFamily="34" charset="0"/>
              </a:rPr>
              <a:t>Teach-in</a:t>
            </a:r>
            <a:r>
              <a:rPr lang="ru-RU" sz="2400" dirty="0">
                <a:latin typeface="Corbel Light" panose="020B0303020204020204" pitchFamily="34" charset="0"/>
              </a:rPr>
              <a:t>. На данном сайте опубликованы различные лекции, семинары, спецкурсы и научные доклады ученых МГУ. </a:t>
            </a:r>
            <a:endParaRPr lang="ru-RU" sz="2400" dirty="0" smtClean="0">
              <a:latin typeface="Corbel Light" panose="020B0303020204020204" pitchFamily="34" charset="0"/>
            </a:endParaRPr>
          </a:p>
          <a:p>
            <a:r>
              <a:rPr lang="ru-RU" sz="2400" dirty="0">
                <a:latin typeface="Corbel Light" panose="020B0303020204020204" pitchFamily="34" charset="0"/>
              </a:rPr>
              <a:t>5. Лекторий — это площадка Московского физико-технического университета с записями лекций. </a:t>
            </a:r>
            <a:endParaRPr lang="ru-RU" sz="2400" dirty="0" smtClean="0">
              <a:latin typeface="Corbel Light" panose="020B0303020204020204" pitchFamily="34" charset="0"/>
            </a:endParaRPr>
          </a:p>
          <a:p>
            <a:r>
              <a:rPr lang="ru-RU" sz="2400" dirty="0" smtClean="0">
                <a:latin typeface="Corbel Light" panose="020B0303020204020204" pitchFamily="34" charset="0"/>
              </a:rPr>
              <a:t>6</a:t>
            </a:r>
            <a:r>
              <a:rPr lang="ru-RU" sz="2400" dirty="0">
                <a:latin typeface="Corbel Light" panose="020B0303020204020204" pitchFamily="34" charset="0"/>
              </a:rPr>
              <a:t>. Profmir-student.ru - программа содействие занятости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7.  https://new.atlas100.ru/business - </a:t>
            </a:r>
            <a:r>
              <a:rPr lang="ru-RU" sz="2400" dirty="0" err="1">
                <a:latin typeface="Corbel Light" panose="020B0303020204020204" pitchFamily="34" charset="0"/>
              </a:rPr>
              <a:t>Атласс</a:t>
            </a:r>
            <a:r>
              <a:rPr lang="ru-RU" sz="2400" dirty="0">
                <a:latin typeface="Corbel Light" panose="020B0303020204020204" pitchFamily="34" charset="0"/>
              </a:rPr>
              <a:t> новых профессий для </a:t>
            </a:r>
            <a:r>
              <a:rPr lang="ru-RU" sz="2400" dirty="0" smtClean="0">
                <a:latin typeface="Corbel Light" panose="020B0303020204020204" pitchFamily="34" charset="0"/>
              </a:rPr>
              <a:t>бизнеса</a:t>
            </a:r>
            <a:endParaRPr lang="ru-RU" sz="2400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23567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413117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конкуренты 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42333" y="1989316"/>
            <a:ext cx="9852402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1. Профессии будущего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2. Большой выбор курсов и программ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3. Качество контента на платформе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4</a:t>
            </a:r>
            <a:r>
              <a:rPr lang="ru-RU" sz="2800" dirty="0">
                <a:latin typeface="Corbel Light" panose="020B0303020204020204" pitchFamily="34" charset="0"/>
              </a:rPr>
              <a:t>. Индивидуальный </a:t>
            </a:r>
            <a:r>
              <a:rPr lang="ru-RU" sz="2800" dirty="0" smtClean="0">
                <a:latin typeface="Corbel Light" panose="020B0303020204020204" pitchFamily="34" charset="0"/>
              </a:rPr>
              <a:t>подход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5</a:t>
            </a:r>
            <a:r>
              <a:rPr lang="ru-RU" sz="2800" dirty="0">
                <a:latin typeface="Corbel Light" panose="020B0303020204020204" pitchFamily="34" charset="0"/>
              </a:rPr>
              <a:t>. Технологии и </a:t>
            </a:r>
            <a:r>
              <a:rPr lang="ru-RU" sz="2800" dirty="0" smtClean="0">
                <a:latin typeface="Corbel Light" panose="020B0303020204020204" pitchFamily="34" charset="0"/>
              </a:rPr>
              <a:t>инновации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Corbel Light" panose="020B0303020204020204" pitchFamily="34" charset="0"/>
              </a:rPr>
              <a:t>6</a:t>
            </a:r>
            <a:r>
              <a:rPr lang="ru-RU" sz="2800" dirty="0">
                <a:latin typeface="Corbel Light" panose="020B0303020204020204" pitchFamily="34" charset="0"/>
              </a:rPr>
              <a:t>. Обратная связь и </a:t>
            </a:r>
            <a:r>
              <a:rPr lang="ru-RU" sz="2800" dirty="0" smtClean="0">
                <a:latin typeface="Corbel Light" panose="020B0303020204020204" pitchFamily="34" charset="0"/>
              </a:rPr>
              <a:t>поддержка</a:t>
            </a:r>
          </a:p>
        </p:txBody>
      </p:sp>
      <p:sp>
        <p:nvSpPr>
          <p:cNvPr id="14" name="Текст 2"/>
          <p:cNvSpPr txBox="1"/>
          <p:nvPr/>
        </p:nvSpPr>
        <p:spPr>
          <a:xfrm>
            <a:off x="2110768" y="843275"/>
            <a:ext cx="7920337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Corbel" panose="020B0503020204020204" pitchFamily="34" charset="0"/>
              </a:rPr>
              <a:t>Конкурентные преимущества технологической платформы «Форсайт+» </a:t>
            </a:r>
            <a:endParaRPr sz="3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1537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413117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Рынок 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47231" y="1484201"/>
            <a:ext cx="1110927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rbel Light" panose="020B0303020204020204" pitchFamily="34" charset="0"/>
              </a:rPr>
              <a:t>ТАМ:</a:t>
            </a:r>
            <a:r>
              <a:rPr lang="ru-RU" sz="2800" dirty="0">
                <a:latin typeface="Corbel Light" panose="020B0303020204020204" pitchFamily="34" charset="0"/>
              </a:rPr>
              <a:t> Сумма общего доступного объема рынка онлайн-обучения РФ в 2022 году  составляет - 473,9 млрд. руб</a:t>
            </a:r>
            <a:r>
              <a:rPr lang="ru-RU" sz="2800" dirty="0" smtClean="0">
                <a:latin typeface="Corbel Light" panose="020B0303020204020204" pitchFamily="34" charset="0"/>
              </a:rPr>
              <a:t>.</a:t>
            </a:r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b="1" dirty="0">
                <a:latin typeface="Corbel Light" panose="020B0303020204020204" pitchFamily="34" charset="0"/>
              </a:rPr>
              <a:t>SAM:</a:t>
            </a:r>
            <a:r>
              <a:rPr lang="ru-RU" sz="2800" dirty="0">
                <a:latin typeface="Corbel Light" panose="020B0303020204020204" pitchFamily="34" charset="0"/>
              </a:rPr>
              <a:t> 33, 9 млрд. руб</a:t>
            </a:r>
            <a:r>
              <a:rPr lang="ru-RU" sz="2800" dirty="0" smtClean="0">
                <a:latin typeface="Corbel Light" panose="020B0303020204020204" pitchFamily="34" charset="0"/>
              </a:rPr>
              <a:t>.</a:t>
            </a:r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dirty="0">
                <a:latin typeface="Corbel Light" panose="020B0303020204020204" pitchFamily="34" charset="0"/>
              </a:rPr>
              <a:t>Если предположить, что пользователями могут быть трудоспособное население республики  от 16 до 60 лет)  и   по данным Росстата на начало 2023 г. составляет 2 259 540 чел</a:t>
            </a:r>
            <a:r>
              <a:rPr lang="ru-RU" sz="2800" dirty="0" smtClean="0">
                <a:latin typeface="Corbel Light" panose="020B0303020204020204" pitchFamily="34" charset="0"/>
              </a:rPr>
              <a:t>.</a:t>
            </a:r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dirty="0">
                <a:latin typeface="Corbel Light" panose="020B0303020204020204" pitchFamily="34" charset="0"/>
              </a:rPr>
              <a:t>Предположим, что средняя стоимость подписки на год составит 15 000 руб., что означает в стоимостном выражении составит 33,9 млрд. руб</a:t>
            </a:r>
            <a:r>
              <a:rPr lang="ru-RU" sz="2800" dirty="0" smtClean="0">
                <a:latin typeface="Corbel Light" panose="020B0303020204020204" pitchFamily="34" charset="0"/>
              </a:rPr>
              <a:t>.</a:t>
            </a:r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b="1" dirty="0">
                <a:latin typeface="Corbel Light" panose="020B0303020204020204" pitchFamily="34" charset="0"/>
              </a:rPr>
              <a:t>SOM: </a:t>
            </a:r>
            <a:r>
              <a:rPr lang="ru-RU" sz="2800" dirty="0">
                <a:latin typeface="Corbel Light" panose="020B0303020204020204" pitchFamily="34" charset="0"/>
              </a:rPr>
              <a:t>Предположим, что воспользуются услугами платформы 10% от общего числа трудоспособного населения  226 тыс.чел.* 15 000 руб.=  3, 4 млрд. руб</a:t>
            </a:r>
            <a:r>
              <a:rPr lang="ru-RU" sz="2800" dirty="0" smtClean="0">
                <a:latin typeface="Corbel Light" panose="020B0303020204020204" pitchFamily="34" charset="0"/>
              </a:rPr>
              <a:t>.</a:t>
            </a:r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b="1" dirty="0">
                <a:latin typeface="Corbel Light" panose="020B0303020204020204" pitchFamily="34" charset="0"/>
              </a:rPr>
              <a:t>Доля рынка: </a:t>
            </a:r>
            <a:r>
              <a:rPr lang="ru-RU" sz="2800" dirty="0">
                <a:latin typeface="Corbel Light" panose="020B0303020204020204" pitchFamily="34" charset="0"/>
              </a:rPr>
              <a:t>составит 0,7 %</a:t>
            </a:r>
          </a:p>
        </p:txBody>
      </p:sp>
      <p:sp>
        <p:nvSpPr>
          <p:cNvPr id="14" name="Текст 2"/>
          <p:cNvSpPr txBox="1"/>
          <p:nvPr/>
        </p:nvSpPr>
        <p:spPr>
          <a:xfrm>
            <a:off x="1466917" y="908834"/>
            <a:ext cx="1008569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latin typeface="Corbel" panose="020B0503020204020204" pitchFamily="34" charset="0"/>
              </a:rPr>
              <a:t>Оценка потенциала «рынка» и рентабельности бизнеса</a:t>
            </a:r>
            <a:endParaRPr sz="3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9794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Рынок 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79242" y="1588893"/>
            <a:ext cx="103938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rbel Light" panose="020B0303020204020204" pitchFamily="34" charset="0"/>
              </a:rPr>
              <a:t>Затраты </a:t>
            </a:r>
            <a:r>
              <a:rPr lang="ru-RU" sz="2800" dirty="0">
                <a:latin typeface="Corbel Light" panose="020B0303020204020204" pitchFamily="34" charset="0"/>
              </a:rPr>
              <a:t>составят 2,5 млн руб.</a:t>
            </a:r>
          </a:p>
          <a:p>
            <a:endParaRPr lang="ru-RU" sz="2800" b="1" dirty="0">
              <a:latin typeface="Corbel Light" panose="020B0303020204020204" pitchFamily="34" charset="0"/>
            </a:endParaRPr>
          </a:p>
          <a:p>
            <a:r>
              <a:rPr lang="ru-RU" sz="2800" b="1" dirty="0">
                <a:latin typeface="Corbel Light" panose="020B0303020204020204" pitchFamily="34" charset="0"/>
              </a:rPr>
              <a:t>Первоначальные инвестиции: </a:t>
            </a:r>
            <a:r>
              <a:rPr lang="ru-RU" sz="2800" dirty="0">
                <a:latin typeface="Corbel Light" panose="020B0303020204020204" pitchFamily="34" charset="0"/>
              </a:rPr>
              <a:t>2 млн. руб.</a:t>
            </a:r>
          </a:p>
          <a:p>
            <a:endParaRPr lang="ru-RU" sz="2800" dirty="0">
              <a:latin typeface="Corbel Light" panose="020B0303020204020204" pitchFamily="34" charset="0"/>
            </a:endParaRPr>
          </a:p>
          <a:p>
            <a:r>
              <a:rPr lang="ru-RU" sz="2800" dirty="0">
                <a:latin typeface="Corbel Light" panose="020B0303020204020204" pitchFamily="34" charset="0"/>
              </a:rPr>
              <a:t>Предположим, что в первый год  пользователей платформы будет 500 человек и прогнозируемая выручка в течение первого года: 7,5 </a:t>
            </a:r>
            <a:r>
              <a:rPr lang="ru-RU" sz="2800" dirty="0" err="1">
                <a:latin typeface="Corbel Light" panose="020B0303020204020204" pitchFamily="34" charset="0"/>
              </a:rPr>
              <a:t>млн.руб</a:t>
            </a:r>
            <a:r>
              <a:rPr lang="ru-RU" sz="2800" dirty="0">
                <a:latin typeface="Corbel Light" panose="020B0303020204020204" pitchFamily="34" charset="0"/>
              </a:rPr>
              <a:t>.</a:t>
            </a:r>
          </a:p>
          <a:p>
            <a:endParaRPr lang="ru-RU" sz="2800" b="1" dirty="0">
              <a:latin typeface="Corbel Light" panose="020B0303020204020204" pitchFamily="34" charset="0"/>
            </a:endParaRPr>
          </a:p>
          <a:p>
            <a:r>
              <a:rPr lang="ru-RU" sz="2800" b="1" dirty="0">
                <a:latin typeface="Corbel Light" panose="020B0303020204020204" pitchFamily="34" charset="0"/>
              </a:rPr>
              <a:t>Рентабельность инвестиций: </a:t>
            </a:r>
            <a:r>
              <a:rPr lang="ru-RU" sz="2800" dirty="0">
                <a:latin typeface="Corbel Light" panose="020B0303020204020204" pitchFamily="34" charset="0"/>
              </a:rPr>
              <a:t>250%</a:t>
            </a:r>
          </a:p>
        </p:txBody>
      </p:sp>
      <p:sp>
        <p:nvSpPr>
          <p:cNvPr id="14" name="Текст 2"/>
          <p:cNvSpPr txBox="1"/>
          <p:nvPr/>
        </p:nvSpPr>
        <p:spPr>
          <a:xfrm>
            <a:off x="2782483" y="57401"/>
            <a:ext cx="8386766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latin typeface="Corbel" panose="020B0503020204020204" pitchFamily="34" charset="0"/>
              </a:rPr>
              <a:t>Оценка потенциала «рынка» и рентабельности бизнеса</a:t>
            </a:r>
            <a:endParaRPr sz="3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5603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Corbel" panose="020B0503020204020204" pitchFamily="34" charset="0"/>
              </a:rPr>
              <a:t>команда  </a:t>
            </a:r>
            <a:endParaRPr sz="1600" cap="all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/>
          <p:cNvSpPr txBox="1"/>
          <p:nvPr/>
        </p:nvSpPr>
        <p:spPr>
          <a:xfrm>
            <a:off x="3516987" y="112031"/>
            <a:ext cx="83867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Corbel" panose="020B0503020204020204" pitchFamily="34" charset="0"/>
              </a:rPr>
              <a:t>Команда </a:t>
            </a:r>
            <a:r>
              <a:rPr lang="ru-RU" sz="3600" dirty="0" err="1" smtClean="0">
                <a:latin typeface="Corbel" panose="020B0503020204020204" pitchFamily="34" charset="0"/>
              </a:rPr>
              <a:t>стартап</a:t>
            </a:r>
            <a:r>
              <a:rPr lang="ru-RU" sz="3600" dirty="0" smtClean="0">
                <a:latin typeface="Corbel" panose="020B0503020204020204" pitchFamily="34" charset="0"/>
              </a:rPr>
              <a:t>-проекта</a:t>
            </a:r>
            <a:endParaRPr sz="3600" dirty="0">
              <a:latin typeface="Corbel" panose="020B0503020204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2534" y="3574052"/>
            <a:ext cx="5134492" cy="2985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rbel" panose="020B0503020204020204" pitchFamily="34" charset="0"/>
                <a:sym typeface="Helvetica"/>
              </a:rPr>
              <a:t>Бердникова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rbel" panose="020B0503020204020204" pitchFamily="34" charset="0"/>
                <a:sym typeface="Helvetica"/>
              </a:rPr>
              <a:t>Татьяна Васильевна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Corbel" panose="020B0503020204020204" pitchFamily="34" charset="0"/>
              </a:rPr>
              <a:t>Руководитель проекта</a:t>
            </a:r>
            <a:endParaRPr lang="ru-RU" dirty="0" smtClean="0"/>
          </a:p>
          <a:p>
            <a:pPr algn="ctr"/>
            <a:r>
              <a:rPr lang="ru-RU" sz="2000" dirty="0" smtClean="0">
                <a:latin typeface="Corbel Light" panose="020B0303020204020204" pitchFamily="34" charset="0"/>
              </a:rPr>
              <a:t>Общее </a:t>
            </a:r>
            <a:r>
              <a:rPr lang="ru-RU" sz="2000" dirty="0">
                <a:latin typeface="Corbel Light" panose="020B0303020204020204" pitchFamily="34" charset="0"/>
              </a:rPr>
              <a:t>руководство проектом принятие управленческих решений, построение </a:t>
            </a:r>
            <a:r>
              <a:rPr lang="ru-RU" sz="2000" dirty="0" smtClean="0">
                <a:latin typeface="Corbel Light" panose="020B0303020204020204" pitchFamily="34" charset="0"/>
              </a:rPr>
              <a:t>бизнес-модели </a:t>
            </a:r>
            <a:r>
              <a:rPr lang="ru-RU" sz="2000" dirty="0">
                <a:latin typeface="Corbel Light" panose="020B0303020204020204" pitchFamily="34" charset="0"/>
              </a:rPr>
              <a:t>проекта, участие в постановке и проверке гипотез </a:t>
            </a:r>
            <a:r>
              <a:rPr lang="ru-RU" sz="2000" dirty="0" err="1">
                <a:latin typeface="Corbel Light" panose="020B0303020204020204" pitchFamily="34" charset="0"/>
              </a:rPr>
              <a:t>стартапа</a:t>
            </a:r>
            <a:r>
              <a:rPr lang="ru-RU" sz="2000" dirty="0">
                <a:latin typeface="Corbel Light" panose="020B0303020204020204" pitchFamily="34" charset="0"/>
              </a:rPr>
              <a:t>, участие в построении алгоритма формирования персонализированного рейтинга курсов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rbel Light" panose="020B0303020204020204" pitchFamily="34" charset="0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124" y="3306207"/>
            <a:ext cx="381801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orbel" panose="020B0503020204020204" pitchFamily="34" charset="0"/>
              </a:rPr>
              <a:t>Маклаков </a:t>
            </a:r>
            <a:endParaRPr lang="ru-RU" sz="2400" dirty="0" smtClean="0">
              <a:latin typeface="Corbel" panose="020B0503020204020204" pitchFamily="34" charset="0"/>
            </a:endParaRPr>
          </a:p>
          <a:p>
            <a:pPr algn="ctr"/>
            <a:r>
              <a:rPr lang="ru-RU" sz="2400" dirty="0" smtClean="0">
                <a:latin typeface="Corbel" panose="020B0503020204020204" pitchFamily="34" charset="0"/>
              </a:rPr>
              <a:t>Данил Георгиевич</a:t>
            </a:r>
          </a:p>
          <a:p>
            <a:pPr algn="ctr"/>
            <a:r>
              <a:rPr lang="ru-RU" sz="2000" dirty="0">
                <a:latin typeface="Corbel" panose="020B0503020204020204" pitchFamily="34" charset="0"/>
              </a:rPr>
              <a:t>Финансовый директор, </a:t>
            </a:r>
            <a:r>
              <a:rPr lang="ru-RU" sz="2000" dirty="0" smtClean="0">
                <a:latin typeface="Corbel" panose="020B0503020204020204" pitchFamily="34" charset="0"/>
              </a:rPr>
              <a:t>маркетинг</a:t>
            </a:r>
          </a:p>
          <a:p>
            <a:endParaRPr lang="ru-RU" dirty="0"/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Постановка и проверка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гипотез, </a:t>
            </a:r>
            <a:r>
              <a:rPr lang="ru-RU" sz="2000" dirty="0" smtClean="0">
                <a:latin typeface="Corbel Light" panose="020B0303020204020204" pitchFamily="34" charset="0"/>
              </a:rPr>
              <a:t>финансово-экономические </a:t>
            </a:r>
            <a:r>
              <a:rPr lang="ru-RU" sz="2000" dirty="0">
                <a:latin typeface="Corbel Light" panose="020B0303020204020204" pitchFamily="34" charset="0"/>
              </a:rPr>
              <a:t>функции,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Маркетинговые функции</a:t>
            </a: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632881" y="2811038"/>
            <a:ext cx="338092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Corbel" panose="020B0503020204020204" pitchFamily="34" charset="0"/>
              </a:rPr>
              <a:t>Фазлиев</a:t>
            </a:r>
            <a:r>
              <a:rPr lang="ru-RU" sz="2400" dirty="0">
                <a:latin typeface="Corbel" panose="020B0503020204020204" pitchFamily="34" charset="0"/>
              </a:rPr>
              <a:t> </a:t>
            </a:r>
            <a:endParaRPr lang="ru-RU" sz="2400" dirty="0" smtClean="0">
              <a:latin typeface="Corbel" panose="020B0503020204020204" pitchFamily="34" charset="0"/>
            </a:endParaRPr>
          </a:p>
          <a:p>
            <a:pPr algn="ctr"/>
            <a:r>
              <a:rPr lang="ru-RU" sz="2400" dirty="0" err="1" smtClean="0">
                <a:latin typeface="Corbel" panose="020B0503020204020204" pitchFamily="34" charset="0"/>
              </a:rPr>
              <a:t>Ильназ</a:t>
            </a:r>
            <a:r>
              <a:rPr lang="ru-RU" sz="2400" dirty="0" smtClean="0">
                <a:latin typeface="Corbel" panose="020B0503020204020204" pitchFamily="34" charset="0"/>
              </a:rPr>
              <a:t> </a:t>
            </a:r>
            <a:r>
              <a:rPr lang="ru-RU" sz="2400" dirty="0" err="1" smtClean="0">
                <a:latin typeface="Corbel" panose="020B0503020204020204" pitchFamily="34" charset="0"/>
              </a:rPr>
              <a:t>Фанависович</a:t>
            </a:r>
            <a:endParaRPr lang="ru-RU" sz="2400" dirty="0" smtClean="0">
              <a:latin typeface="Corbel" panose="020B0503020204020204" pitchFamily="34" charset="0"/>
            </a:endParaRPr>
          </a:p>
          <a:p>
            <a:pPr algn="ctr"/>
            <a:r>
              <a:rPr lang="ru-RU" sz="2000" dirty="0">
                <a:latin typeface="Corbel" panose="020B0503020204020204" pitchFamily="34" charset="0"/>
              </a:rPr>
              <a:t>Технический </a:t>
            </a:r>
            <a:r>
              <a:rPr lang="ru-RU" sz="2000" dirty="0" smtClean="0">
                <a:latin typeface="Corbel" panose="020B0503020204020204" pitchFamily="34" charset="0"/>
              </a:rPr>
              <a:t>директор</a:t>
            </a:r>
          </a:p>
          <a:p>
            <a:endParaRPr lang="ru-RU" dirty="0"/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Проектирование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цифровой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инфраструктуры проекта,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разработка продукта,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решение технических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вопросов возникающих в</a:t>
            </a:r>
          </a:p>
          <a:p>
            <a:pPr algn="ctr"/>
            <a:r>
              <a:rPr lang="ru-RU" sz="2000" dirty="0">
                <a:latin typeface="Corbel Light" panose="020B0303020204020204" pitchFamily="34" charset="0"/>
              </a:rPr>
              <a:t>процессе реализации</a:t>
            </a:r>
          </a:p>
          <a:p>
            <a:pPr algn="ctr"/>
            <a:r>
              <a:rPr lang="ru-RU" sz="2000" dirty="0" smtClean="0">
                <a:latin typeface="Corbel Light" panose="020B0303020204020204" pitchFamily="34" charset="0"/>
              </a:rPr>
              <a:t>проекта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6979" t="7174" r="17201" b="30274"/>
          <a:stretch/>
        </p:blipFill>
        <p:spPr>
          <a:xfrm>
            <a:off x="5065504" y="1256313"/>
            <a:ext cx="2047164" cy="22518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31128" t="21000" r="12019" b="36300"/>
          <a:stretch/>
        </p:blipFill>
        <p:spPr>
          <a:xfrm>
            <a:off x="1157928" y="1288000"/>
            <a:ext cx="1918406" cy="192113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31515" t="35396" r="31337" b="44642"/>
          <a:stretch/>
        </p:blipFill>
        <p:spPr>
          <a:xfrm>
            <a:off x="9253356" y="523226"/>
            <a:ext cx="1910687" cy="22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545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22278" y="5342113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8" y="995119"/>
            <a:ext cx="5238801" cy="5337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latin typeface="Corbel" panose="020B0503020204020204" pitchFamily="34" charset="0"/>
              </a:rPr>
              <a:t>СПАСИБО</a:t>
            </a:r>
            <a:r>
              <a:rPr dirty="0">
                <a:latin typeface="Corbel" panose="020B0503020204020204" pitchFamily="34" charset="0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800" dirty="0"/>
          </a:p>
          <a:p>
            <a:pPr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Corbel" panose="020B0503020204020204" pitchFamily="34" charset="0"/>
                <a:ea typeface="Gilroy-ExtraBold"/>
                <a:cs typeface="Gilroy-ExtraBold"/>
                <a:sym typeface="Gilroy-Light"/>
              </a:rPr>
              <a:t>Бердникова Татьяна Васильевна</a:t>
            </a:r>
          </a:p>
          <a:p>
            <a:pPr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Corbel" panose="020B0503020204020204" pitchFamily="34" charset="0"/>
                <a:ea typeface="Gilroy-ExtraBold"/>
                <a:cs typeface="Gilroy-ExtraBold"/>
                <a:sym typeface="Gilroy-Light"/>
              </a:rPr>
              <a:t>Руководитель проекта </a:t>
            </a:r>
          </a:p>
          <a:p>
            <a:pPr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 smtClean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olidFill>
                  <a:schemeClr val="tx1"/>
                </a:solidFill>
                <a:latin typeface="Corbel Light" panose="020B0303020204020204" pitchFamily="34" charset="0"/>
                <a:ea typeface="Gilroy-ExtraBold"/>
                <a:cs typeface="Gilroy-ExtraBold"/>
                <a:sym typeface="Gilroy-ExtraBold"/>
              </a:rPr>
              <a:t>8 995 982 17 87 </a:t>
            </a:r>
            <a:endParaRPr sz="2400" dirty="0">
              <a:solidFill>
                <a:schemeClr val="tx1"/>
              </a:solidFill>
              <a:latin typeface="Corbel Light" panose="020B0303020204020204" pitchFamily="34" charset="0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400" dirty="0">
                <a:latin typeface="Corbel Light" panose="020B0303020204020204" pitchFamily="34" charset="0"/>
              </a:rPr>
              <a:t>e</a:t>
            </a:r>
            <a:r>
              <a:rPr sz="2400" dirty="0" smtClean="0">
                <a:latin typeface="Corbel Light" panose="020B0303020204020204" pitchFamily="34" charset="0"/>
              </a:rPr>
              <a:t>mail</a:t>
            </a:r>
            <a:r>
              <a:rPr lang="ru-RU" sz="2400" dirty="0" smtClean="0">
                <a:latin typeface="Corbel Light" panose="020B0303020204020204" pitchFamily="34" charset="0"/>
              </a:rPr>
              <a:t>: </a:t>
            </a:r>
            <a:r>
              <a:rPr lang="en-US" sz="2400" dirty="0" smtClean="0">
                <a:latin typeface="Corbel Light" panose="020B0303020204020204" pitchFamily="34" charset="0"/>
              </a:rPr>
              <a:t>taniaberqnikova@gmail.com</a:t>
            </a:r>
            <a:endParaRPr sz="2400" dirty="0">
              <a:latin typeface="Corbel Light" panose="020B030302020402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805</Words>
  <Application>Microsoft Office PowerPoint</Application>
  <PresentationFormat>Широкоэкранный</PresentationFormat>
  <Paragraphs>118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Corbel</vt:lpstr>
      <vt:lpstr>Corbel Light</vt:lpstr>
      <vt:lpstr>Geometria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Валера</cp:lastModifiedBy>
  <cp:revision>40</cp:revision>
  <dcterms:modified xsi:type="dcterms:W3CDTF">2024-01-10T17:13:18Z</dcterms:modified>
</cp:coreProperties>
</file>