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4"/>
  </p:sldMasterIdLst>
  <p:notesMasterIdLst>
    <p:notesMasterId r:id="rId17"/>
  </p:notesMasterIdLst>
  <p:sldIdLst>
    <p:sldId id="359" r:id="rId5"/>
    <p:sldId id="259" r:id="rId6"/>
    <p:sldId id="360" r:id="rId7"/>
    <p:sldId id="371" r:id="rId8"/>
    <p:sldId id="362" r:id="rId9"/>
    <p:sldId id="361" r:id="rId10"/>
    <p:sldId id="363" r:id="rId11"/>
    <p:sldId id="364" r:id="rId12"/>
    <p:sldId id="369" r:id="rId13"/>
    <p:sldId id="370" r:id="rId14"/>
    <p:sldId id="367" r:id="rId15"/>
    <p:sldId id="368" r:id="rId16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Calibri Light" panose="020F0302020204030204" pitchFamily="34" charset="0"/>
      <p:regular r:id="rId22"/>
      <p: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27" userDrawn="1">
          <p15:clr>
            <a:srgbClr val="A4A3A4"/>
          </p15:clr>
        </p15:guide>
        <p15:guide id="2" pos="181" userDrawn="1">
          <p15:clr>
            <a:srgbClr val="A4A3A4"/>
          </p15:clr>
        </p15:guide>
        <p15:guide id="3" pos="363" userDrawn="1">
          <p15:clr>
            <a:srgbClr val="A4A3A4"/>
          </p15:clr>
        </p15:guide>
        <p15:guide id="4" pos="503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D00FE"/>
    <a:srgbClr val="387CBE"/>
    <a:srgbClr val="3E7FC1"/>
    <a:srgbClr val="FFCD00"/>
    <a:srgbClr val="0543E8"/>
    <a:srgbClr val="F43162"/>
    <a:srgbClr val="008000"/>
    <a:srgbClr val="7E36B4"/>
    <a:srgbClr val="BEE395"/>
    <a:srgbClr val="C59E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CEFC5C4-7BD8-481F-B9E4-BCF7C96214A0}" v="2" dt="2023-11-28T06:10:51.558"/>
  </p1510:revLst>
</p1510:revInfo>
</file>

<file path=ppt/tableStyles.xml><?xml version="1.0" encoding="utf-8"?>
<a:tblStyleLst xmlns:a="http://schemas.openxmlformats.org/drawingml/2006/main" def="{7123E036-C889-4DE9-9E9D-3321D5F19301}">
  <a:tblStyle styleId="{7123E036-C889-4DE9-9E9D-3321D5F1930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06750281-C10F-437D-83A7-701AB93CF697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2" d="100"/>
          <a:sy n="142" d="100"/>
        </p:scale>
        <p:origin x="714" y="126"/>
      </p:cViewPr>
      <p:guideLst>
        <p:guide orient="horz" pos="327"/>
        <p:guide pos="181"/>
        <p:guide pos="363"/>
        <p:guide pos="503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1.fntdata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font" Target="fonts/font4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3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6.fntdata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font" Target="fonts/font2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5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413053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5267594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8772111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831316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391251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763000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7826335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163727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6087398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4.jpe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2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5DB9A056-041D-6504-7381-D38D770156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356" y="325041"/>
            <a:ext cx="831850" cy="569119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52706EE-C900-562A-BCBF-28A12F62B8D1}"/>
              </a:ext>
            </a:extLst>
          </p:cNvPr>
          <p:cNvSpPr/>
          <p:nvPr/>
        </p:nvSpPr>
        <p:spPr>
          <a:xfrm>
            <a:off x="-1" y="2934269"/>
            <a:ext cx="9144001" cy="457204"/>
          </a:xfrm>
          <a:prstGeom prst="rect">
            <a:avLst/>
          </a:prstGeom>
          <a:solidFill>
            <a:srgbClr val="8D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pic>
        <p:nvPicPr>
          <p:cNvPr id="3" name="Рисунок 15">
            <a:extLst>
              <a:ext uri="{FF2B5EF4-FFF2-40B4-BE49-F238E27FC236}">
                <a16:creationId xmlns:a16="http://schemas.microsoft.com/office/drawing/2014/main" id="{1AB3DB6F-2650-7A8C-1ECD-F47A5373F6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0841" y="263730"/>
            <a:ext cx="683419" cy="634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5D4B0DA0-1E2A-F4DA-36D4-042692419E6C}"/>
              </a:ext>
            </a:extLst>
          </p:cNvPr>
          <p:cNvSpPr/>
          <p:nvPr/>
        </p:nvSpPr>
        <p:spPr>
          <a:xfrm>
            <a:off x="0" y="1379547"/>
            <a:ext cx="6121021" cy="935435"/>
          </a:xfrm>
          <a:prstGeom prst="rect">
            <a:avLst/>
          </a:prstGeom>
          <a:solidFill>
            <a:srgbClr val="FD4F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858195" y="1379547"/>
            <a:ext cx="5262826" cy="935435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 lvl="0" algn="l"/>
            <a:r>
              <a:rPr lang="ru-RU" sz="2400" dirty="0"/>
              <a:t>SBS 2.0 а28 Продвижение образовательных услуг</a:t>
            </a:r>
            <a:endParaRPr lang="ru-RU" sz="1800" b="1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452BC3-8A8A-81DA-4714-87CF2A7542AB}"/>
              </a:ext>
            </a:extLst>
          </p:cNvPr>
          <p:cNvSpPr txBox="1"/>
          <p:nvPr/>
        </p:nvSpPr>
        <p:spPr>
          <a:xfrm>
            <a:off x="920172" y="3467986"/>
            <a:ext cx="365182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ЮФУ</a:t>
            </a:r>
          </a:p>
          <a:p>
            <a:r>
              <a:rPr lang="ru-RU" sz="1600" dirty="0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ИУЭС и ИКТИБ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C9E2EB5-BFFF-067A-0008-5AD57E39D7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693" y="2429323"/>
            <a:ext cx="4031479" cy="2486401"/>
          </a:xfrm>
          <a:prstGeom prst="rect">
            <a:avLst/>
          </a:prstGeom>
        </p:spPr>
      </p:pic>
      <p:sp>
        <p:nvSpPr>
          <p:cNvPr id="2" name="Google Shape;54;p13">
            <a:extLst>
              <a:ext uri="{FF2B5EF4-FFF2-40B4-BE49-F238E27FC236}">
                <a16:creationId xmlns:a16="http://schemas.microsoft.com/office/drawing/2014/main" id="{D5D7C486-66BD-D18B-8595-541BFE944593}"/>
              </a:ext>
            </a:extLst>
          </p:cNvPr>
          <p:cNvSpPr txBox="1">
            <a:spLocks/>
          </p:cNvSpPr>
          <p:nvPr/>
        </p:nvSpPr>
        <p:spPr>
          <a:xfrm>
            <a:off x="6284793" y="1379547"/>
            <a:ext cx="2688610" cy="93543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ru-RU" sz="2400" b="1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Демо-день</a:t>
            </a:r>
            <a:endParaRPr lang="ru-RU" sz="1800" b="1" dirty="0">
              <a:solidFill>
                <a:srgbClr val="FF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2EED26C-A5A3-4601-9657-989A482D149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42490" y="328050"/>
            <a:ext cx="948226" cy="570284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A6B5431-6D19-4A43-8B5E-E69C0DF72B38}"/>
              </a:ext>
            </a:extLst>
          </p:cNvPr>
          <p:cNvSpPr/>
          <p:nvPr/>
        </p:nvSpPr>
        <p:spPr>
          <a:xfrm>
            <a:off x="858195" y="2319618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Создание сайта центра дополнительного образования ЮФУ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FC8873F-9C58-4F12-868C-08A6402898C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48946" y="207506"/>
            <a:ext cx="1324581" cy="943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7858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8"/>
          <p:cNvSpPr txBox="1">
            <a:spLocks noGrp="1"/>
          </p:cNvSpPr>
          <p:nvPr>
            <p:ph type="title"/>
          </p:nvPr>
        </p:nvSpPr>
        <p:spPr>
          <a:xfrm>
            <a:off x="716867" y="654427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ru-RU" sz="2000" b="1" dirty="0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Актуальность проекта</a:t>
            </a:r>
            <a:endParaRPr sz="2000" b="1" dirty="0">
              <a:solidFill>
                <a:srgbClr val="8D00F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Рисунок 2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C1930C21-6C5F-A749-62E4-CEBCB8E1F3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306" y="154065"/>
            <a:ext cx="527050" cy="365919"/>
          </a:xfrm>
          <a:prstGeom prst="rect">
            <a:avLst/>
          </a:prstGeom>
        </p:spPr>
      </p:pic>
      <p:pic>
        <p:nvPicPr>
          <p:cNvPr id="7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86B90752-735D-E95D-FDCF-65373928E8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Google Shape;134;p29">
            <a:extLst>
              <a:ext uri="{FF2B5EF4-FFF2-40B4-BE49-F238E27FC236}">
                <a16:creationId xmlns:a16="http://schemas.microsoft.com/office/drawing/2014/main" id="{A0AEEF93-233E-4EF7-F430-D36BE42FAAA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72378" y="1600199"/>
            <a:ext cx="7788246" cy="30538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ru-RU" sz="1600" dirty="0"/>
              <a:t>Действующему Центру дополнительного образования (ЦДО) ЮФУ, который занимается предоставлением образовательных услуг дошкольникам, школьникам, а также услуг повышения квалификации для студентов и работников предприятий требуется создать новый сайт, отвечающий современным требованиям, а также маркетинговый план продвижения его услуг.</a:t>
            </a:r>
          </a:p>
          <a:p>
            <a:pPr marL="0" indent="0">
              <a:spcAft>
                <a:spcPts val="1200"/>
              </a:spcAft>
              <a:buNone/>
            </a:pPr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96499DE-D1D2-85A3-116C-D9D2C4BF3EB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0624" y="163867"/>
            <a:ext cx="599182" cy="36036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3EB9ED1-3582-48C9-BF3C-811AEF7D7A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31826" y="59924"/>
            <a:ext cx="932769" cy="66452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8"/>
          <p:cNvSpPr txBox="1">
            <a:spLocks noGrp="1"/>
          </p:cNvSpPr>
          <p:nvPr>
            <p:ph type="title"/>
          </p:nvPr>
        </p:nvSpPr>
        <p:spPr>
          <a:xfrm>
            <a:off x="578223" y="364708"/>
            <a:ext cx="8229247" cy="572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ru" sz="2400" b="1" dirty="0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Целевая аудитория</a:t>
            </a:r>
            <a:endParaRPr sz="2400" b="1" dirty="0">
              <a:solidFill>
                <a:srgbClr val="8D00F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Рисунок 1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FC917E00-A58B-6889-3EEC-107B41B4B7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306" y="154065"/>
            <a:ext cx="527050" cy="365919"/>
          </a:xfrm>
          <a:prstGeom prst="rect">
            <a:avLst/>
          </a:prstGeom>
        </p:spPr>
      </p:pic>
      <p:pic>
        <p:nvPicPr>
          <p:cNvPr id="4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6A4BC1C4-D325-32C2-152E-7B0440A55E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C429E31-DF24-2417-CC5C-A971C8EB6CB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0624" y="163867"/>
            <a:ext cx="599182" cy="360361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678AD67-E298-4B6A-843D-E2E45B3D91B1}"/>
              </a:ext>
            </a:extLst>
          </p:cNvPr>
          <p:cNvSpPr/>
          <p:nvPr/>
        </p:nvSpPr>
        <p:spPr>
          <a:xfrm>
            <a:off x="286871" y="1600466"/>
            <a:ext cx="4572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1. Устаревшие версии сайта ЦДО, не актуальная информация о предоставляемых услугах.</a:t>
            </a:r>
          </a:p>
          <a:p>
            <a:endParaRPr lang="ru-RU" dirty="0"/>
          </a:p>
          <a:p>
            <a:r>
              <a:rPr lang="ru-RU" dirty="0"/>
              <a:t>2. Отсутствие продвижения услуг ЦДО в популярных мессенджерах. </a:t>
            </a:r>
          </a:p>
          <a:p>
            <a:endParaRPr lang="ru-RU" dirty="0"/>
          </a:p>
          <a:p>
            <a:r>
              <a:rPr lang="ru-RU" dirty="0"/>
              <a:t>3. Отсутствует медиаплан и раздаточные материалы.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D23BC07-B68D-4DC4-B30C-E1D02037C600}"/>
              </a:ext>
            </a:extLst>
          </p:cNvPr>
          <p:cNvSpPr txBox="1"/>
          <p:nvPr/>
        </p:nvSpPr>
        <p:spPr>
          <a:xfrm>
            <a:off x="1604683" y="1234498"/>
            <a:ext cx="15598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Проблема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BE8AAD81-D37B-4EAF-9EF0-7A6342EB3728}"/>
              </a:ext>
            </a:extLst>
          </p:cNvPr>
          <p:cNvSpPr/>
          <p:nvPr/>
        </p:nvSpPr>
        <p:spPr>
          <a:xfrm>
            <a:off x="4692846" y="1208604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/>
              <a:t>Почему существующих вариантов решения </a:t>
            </a:r>
            <a:br>
              <a:rPr lang="ru-RU" dirty="0"/>
            </a:br>
            <a:r>
              <a:rPr lang="ru-RU" dirty="0"/>
              <a:t>не достаточно?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A5B1A32E-1156-493B-8AA7-3C6FADB81894}"/>
              </a:ext>
            </a:extLst>
          </p:cNvPr>
          <p:cNvSpPr/>
          <p:nvPr/>
        </p:nvSpPr>
        <p:spPr>
          <a:xfrm>
            <a:off x="4858871" y="1986974"/>
            <a:ext cx="4572000" cy="116955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1. Сайт не отвечает на новые технические требования ЦДО и плохо привлекает клиентов. </a:t>
            </a:r>
          </a:p>
          <a:p>
            <a:endParaRPr lang="ru-RU" dirty="0"/>
          </a:p>
          <a:p>
            <a:r>
              <a:rPr lang="ru-RU" dirty="0"/>
              <a:t>2. Существующий план продвижения услуг не захватывает многие каналы продвижения услуг.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F9CCA38-57B3-49F9-948D-EA3F7D4994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25231" y="74319"/>
            <a:ext cx="932769" cy="664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596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8B2BE1-AD7E-4CEE-97AB-D23310778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8D00FE"/>
                </a:solidFill>
              </a:rPr>
              <a:t>Решение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5004C53-8522-4B84-BBC9-2F34783A51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Создание единого сайта с понятным разделением на сектора предоставляемых услуг с удовлетворительной визуализацией данных;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Создание логотипа ЦДО;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Разработка буклета о деятельности Центра;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Разработка маркетингового плана продвижения программ ЦДО в социальных сетях;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Разработка средства рекламы и PR в продвижении услуг в социальных сетях.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6F037AC-391B-472E-8D71-6CD1BA26EB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1031" y="66853"/>
            <a:ext cx="932769" cy="664522"/>
          </a:xfrm>
          <a:prstGeom prst="rect">
            <a:avLst/>
          </a:prstGeom>
        </p:spPr>
      </p:pic>
      <p:pic>
        <p:nvPicPr>
          <p:cNvPr id="5" name="Рисунок 4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1D65F861-95D8-42AE-A958-585D2B9642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6992" y="208665"/>
            <a:ext cx="527050" cy="365919"/>
          </a:xfrm>
          <a:prstGeom prst="rect">
            <a:avLst/>
          </a:prstGeom>
        </p:spPr>
      </p:pic>
      <p:pic>
        <p:nvPicPr>
          <p:cNvPr id="6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C24935BE-FBB0-4887-8E24-7DA635E004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0382" y="170799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9AE63CC-CABA-4B8C-8A29-FC1F8564A5B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0624" y="197470"/>
            <a:ext cx="599182" cy="360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5216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8"/>
          <p:cNvSpPr txBox="1">
            <a:spLocks noGrp="1"/>
          </p:cNvSpPr>
          <p:nvPr>
            <p:ph type="title"/>
          </p:nvPr>
        </p:nvSpPr>
        <p:spPr>
          <a:xfrm>
            <a:off x="483785" y="144922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ru" sz="2000" b="1" dirty="0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Конкурентный анализ</a:t>
            </a:r>
            <a:endParaRPr sz="2000" b="1" dirty="0">
              <a:solidFill>
                <a:srgbClr val="8D00F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Рисунок 1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28DD2F49-E5D8-6276-55B1-C4870961A2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306" y="154065"/>
            <a:ext cx="527050" cy="365919"/>
          </a:xfrm>
          <a:prstGeom prst="rect">
            <a:avLst/>
          </a:prstGeom>
        </p:spPr>
      </p:pic>
      <p:pic>
        <p:nvPicPr>
          <p:cNvPr id="4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5448C692-0E88-B959-8A69-F7D7C44A73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64E954F-6B06-77A1-35B0-985C50FB5AD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0624" y="163867"/>
            <a:ext cx="599182" cy="360361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A206F66-F055-47E8-AE5F-3B51B3254B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45166" y="99011"/>
            <a:ext cx="932769" cy="664522"/>
          </a:xfrm>
          <a:prstGeom prst="rect">
            <a:avLst/>
          </a:prstGeom>
        </p:spPr>
      </p:pic>
      <p:graphicFrame>
        <p:nvGraphicFramePr>
          <p:cNvPr id="9" name="Таблица 9">
            <a:extLst>
              <a:ext uri="{FF2B5EF4-FFF2-40B4-BE49-F238E27FC236}">
                <a16:creationId xmlns:a16="http://schemas.microsoft.com/office/drawing/2014/main" id="{6DCE245B-4178-48D1-923E-F0C6297B07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1088424"/>
              </p:ext>
            </p:extLst>
          </p:nvPr>
        </p:nvGraphicFramePr>
        <p:xfrm>
          <a:off x="833717" y="809443"/>
          <a:ext cx="7442948" cy="3533186"/>
        </p:xfrm>
        <a:graphic>
          <a:graphicData uri="http://schemas.openxmlformats.org/drawingml/2006/table">
            <a:tbl>
              <a:tblPr firstRow="1" bandRow="1">
                <a:tableStyleId>{7123E036-C889-4DE9-9E9D-3321D5F19301}</a:tableStyleId>
              </a:tblPr>
              <a:tblGrid>
                <a:gridCol w="1860737">
                  <a:extLst>
                    <a:ext uri="{9D8B030D-6E8A-4147-A177-3AD203B41FA5}">
                      <a16:colId xmlns:a16="http://schemas.microsoft.com/office/drawing/2014/main" val="4205625136"/>
                    </a:ext>
                  </a:extLst>
                </a:gridCol>
                <a:gridCol w="1860737">
                  <a:extLst>
                    <a:ext uri="{9D8B030D-6E8A-4147-A177-3AD203B41FA5}">
                      <a16:colId xmlns:a16="http://schemas.microsoft.com/office/drawing/2014/main" val="1162611764"/>
                    </a:ext>
                  </a:extLst>
                </a:gridCol>
                <a:gridCol w="1860737">
                  <a:extLst>
                    <a:ext uri="{9D8B030D-6E8A-4147-A177-3AD203B41FA5}">
                      <a16:colId xmlns:a16="http://schemas.microsoft.com/office/drawing/2014/main" val="1713210467"/>
                    </a:ext>
                  </a:extLst>
                </a:gridCol>
                <a:gridCol w="1860737">
                  <a:extLst>
                    <a:ext uri="{9D8B030D-6E8A-4147-A177-3AD203B41FA5}">
                      <a16:colId xmlns:a16="http://schemas.microsoft.com/office/drawing/2014/main" val="1073470086"/>
                    </a:ext>
                  </a:extLst>
                </a:gridCol>
              </a:tblGrid>
              <a:tr h="36326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Преимущество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Недостатки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Наш ответ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1486775"/>
                  </a:ext>
                </a:extLst>
              </a:tr>
              <a:tr h="1761589">
                <a:tc>
                  <a:txBody>
                    <a:bodyPr/>
                    <a:lstStyle/>
                    <a:p>
                      <a:r>
                        <a:rPr lang="ru-RU" dirty="0" err="1"/>
                        <a:t>Умскул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Ответ на любой вопрос в течение 10 минут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Онлайн-школы могут иметь зачастую технические проблемы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Наши занятия проходят очно, поэтому ответы на вопросы, возникшие во время занятия клиент сможет получить сразу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4675112"/>
                  </a:ext>
                </a:extLst>
              </a:tr>
              <a:tr h="716578">
                <a:tc>
                  <a:txBody>
                    <a:bodyPr/>
                    <a:lstStyle/>
                    <a:p>
                      <a:r>
                        <a:rPr lang="ru-RU" dirty="0"/>
                        <a:t>Квентин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Молодой преподавательский состав, свежий подход к обучению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Из-за маленькой разницы в возрасте тяжело поддерживать субординацию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 нашем центре преподают как молодые специалисты, так и действующие педагоги ЮФУ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89374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0234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8"/>
          <p:cNvSpPr txBox="1">
            <a:spLocks noGrp="1"/>
          </p:cNvSpPr>
          <p:nvPr>
            <p:ph type="title"/>
          </p:nvPr>
        </p:nvSpPr>
        <p:spPr>
          <a:xfrm>
            <a:off x="483785" y="144922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ru" sz="2000" b="1" dirty="0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Конкурентное преимущество</a:t>
            </a:r>
            <a:endParaRPr sz="2000" b="1" dirty="0">
              <a:solidFill>
                <a:srgbClr val="8D00F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Рисунок 1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906DE765-2FD7-32E6-F8AB-C70402BAE5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306" y="154065"/>
            <a:ext cx="527050" cy="365919"/>
          </a:xfrm>
          <a:prstGeom prst="rect">
            <a:avLst/>
          </a:prstGeom>
        </p:spPr>
      </p:pic>
      <p:pic>
        <p:nvPicPr>
          <p:cNvPr id="4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4518873B-9183-8026-B42C-D8A1B7102E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489DB1E-9940-892E-1FA5-C27B1945DC9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0624" y="163867"/>
            <a:ext cx="599182" cy="360361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476B886-0883-41EA-B279-D0CB9DE8ECD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18272" y="99011"/>
            <a:ext cx="932769" cy="664522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43F68FA-7717-4939-9775-2BC4B65F0795}"/>
              </a:ext>
            </a:extLst>
          </p:cNvPr>
          <p:cNvSpPr/>
          <p:nvPr/>
        </p:nvSpPr>
        <p:spPr>
          <a:xfrm>
            <a:off x="3858906" y="956615"/>
            <a:ext cx="8851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chemeClr val="tx1"/>
                </a:solidFill>
              </a:rPr>
              <a:t>УТП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6332DF5-D78F-4476-BC70-95B14D01CB0C}"/>
              </a:ext>
            </a:extLst>
          </p:cNvPr>
          <p:cNvSpPr/>
          <p:nvPr/>
        </p:nvSpPr>
        <p:spPr>
          <a:xfrm>
            <a:off x="2458085" y="1718828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Различные современные курсы в рамках программы обучения.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Преподаватели ЦДО являются ведущими педагогами ЮФУ.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Преподаватели вузов помогают вам подготовиться к ЕГЭ по цене ниже рыночной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Современная программа обучения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92279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8"/>
          <p:cNvSpPr txBox="1">
            <a:spLocks noGrp="1"/>
          </p:cNvSpPr>
          <p:nvPr>
            <p:ph type="title"/>
          </p:nvPr>
        </p:nvSpPr>
        <p:spPr>
          <a:xfrm>
            <a:off x="139615" y="137197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ru" sz="2000" b="1" dirty="0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Анализ рынка</a:t>
            </a:r>
            <a:endParaRPr sz="2000" b="1" dirty="0">
              <a:solidFill>
                <a:srgbClr val="8D00F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Рисунок 3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919F58E6-8AE2-B791-D438-75860E31BF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306" y="154065"/>
            <a:ext cx="527050" cy="365919"/>
          </a:xfrm>
          <a:prstGeom prst="rect">
            <a:avLst/>
          </a:prstGeom>
        </p:spPr>
      </p:pic>
      <p:pic>
        <p:nvPicPr>
          <p:cNvPr id="5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C48C0B6D-BDB1-1E39-86B6-4396A4C4A6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540AF8A-5F11-92F2-A908-2CD11716574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0624" y="163867"/>
            <a:ext cx="599182" cy="36036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A73035A-0334-42AA-8CBE-20971178A8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486" y="858482"/>
            <a:ext cx="5340365" cy="2256985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389A1E4-888A-4E2A-887A-83597ECB2C7E}"/>
              </a:ext>
            </a:extLst>
          </p:cNvPr>
          <p:cNvSpPr/>
          <p:nvPr/>
        </p:nvSpPr>
        <p:spPr>
          <a:xfrm>
            <a:off x="706737" y="3264052"/>
            <a:ext cx="7227753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Целевая аудитория посетителей сайта ЦДО:</a:t>
            </a:r>
          </a:p>
          <a:p>
            <a:endParaRPr lang="ru-RU" dirty="0"/>
          </a:p>
          <a:p>
            <a:r>
              <a:rPr lang="ru-RU" dirty="0"/>
              <a:t>Школьники/студенты (для закрепления уже знакомой им информации , получения новых знаний и подготовке к предстоящим экзаменам, сдача ЕГЭ), взрослые, которые хотят освежить свои знания и научиться новому.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2085B11-82C6-41AA-82D0-06E771D1E09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46851" y="91286"/>
            <a:ext cx="932769" cy="664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1030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8"/>
          <p:cNvSpPr txBox="1">
            <a:spLocks noGrp="1"/>
          </p:cNvSpPr>
          <p:nvPr>
            <p:ph type="title"/>
          </p:nvPr>
        </p:nvSpPr>
        <p:spPr>
          <a:xfrm>
            <a:off x="483785" y="144922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ru" sz="2000" b="1" dirty="0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Модели монетизации</a:t>
            </a:r>
            <a:endParaRPr sz="2000" b="1" dirty="0">
              <a:solidFill>
                <a:srgbClr val="8D00F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Рисунок 1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E707EB0F-E15E-C90D-AF25-0D15BADEFA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306" y="154065"/>
            <a:ext cx="527050" cy="365919"/>
          </a:xfrm>
          <a:prstGeom prst="rect">
            <a:avLst/>
          </a:prstGeom>
        </p:spPr>
      </p:pic>
      <p:pic>
        <p:nvPicPr>
          <p:cNvPr id="12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CBD67D44-AB1B-B76B-1005-286BD2B4D1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41FBE13-6E33-CDD4-853E-5468A94719C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0624" y="163867"/>
            <a:ext cx="599182" cy="360361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59ED4C9-8B82-411E-ABF8-104A21CC9E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31826" y="99011"/>
            <a:ext cx="932769" cy="664522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EB1732E-8CFE-4653-ACF0-3F7E78444B46}"/>
              </a:ext>
            </a:extLst>
          </p:cNvPr>
          <p:cNvSpPr/>
          <p:nvPr/>
        </p:nvSpPr>
        <p:spPr>
          <a:xfrm>
            <a:off x="600635" y="1028187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800" dirty="0">
                <a:solidFill>
                  <a:srgbClr val="8D00FE"/>
                </a:solidFill>
              </a:rPr>
              <a:t>План коммерциализации</a:t>
            </a:r>
          </a:p>
          <a:p>
            <a:r>
              <a:rPr lang="ru-RU" sz="1800" dirty="0">
                <a:solidFill>
                  <a:srgbClr val="8D00FE"/>
                </a:solidFill>
              </a:rPr>
              <a:t>(Способы монетизации)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5D0EADB7-171B-438B-A23D-E9D643DA394A}"/>
              </a:ext>
            </a:extLst>
          </p:cNvPr>
          <p:cNvSpPr/>
          <p:nvPr/>
        </p:nvSpPr>
        <p:spPr>
          <a:xfrm>
            <a:off x="600635" y="2048530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Модель 1  Продажа услуг ЦДО</a:t>
            </a:r>
          </a:p>
          <a:p>
            <a:r>
              <a:rPr lang="ru-RU" dirty="0"/>
              <a:t>Модель 2 Лицензирование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583ECB12-ED8E-4054-BB66-FFAEFE1B0939}"/>
              </a:ext>
            </a:extLst>
          </p:cNvPr>
          <p:cNvSpPr/>
          <p:nvPr/>
        </p:nvSpPr>
        <p:spPr>
          <a:xfrm>
            <a:off x="5222356" y="1837768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56DEEF6-6F8E-4C35-96D6-AF58C5BA6EFC}"/>
              </a:ext>
            </a:extLst>
          </p:cNvPr>
          <p:cNvSpPr txBox="1"/>
          <p:nvPr/>
        </p:nvSpPr>
        <p:spPr>
          <a:xfrm>
            <a:off x="4415550" y="1174084"/>
            <a:ext cx="489809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" sz="2000" i="0" u="none" strike="noStrike" kern="0" cap="none" spc="0" normalizeH="0" baseline="0" noProof="0" dirty="0">
                <a:ln>
                  <a:noFill/>
                </a:ln>
                <a:solidFill>
                  <a:srgbClr val="8D00F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Каналы продвижения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E8B9359-9D3D-450A-B6EB-B239F025C8EC}"/>
              </a:ext>
            </a:extLst>
          </p:cNvPr>
          <p:cNvSpPr txBox="1"/>
          <p:nvPr/>
        </p:nvSpPr>
        <p:spPr>
          <a:xfrm>
            <a:off x="4415550" y="1718958"/>
            <a:ext cx="489809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E-mail маркетинг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SMM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SEO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Таргетированная реклама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Контекстная реклама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Пиар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Партнёрства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Школы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Конференции</a:t>
            </a:r>
          </a:p>
        </p:txBody>
      </p:sp>
    </p:spTree>
    <p:extLst>
      <p:ext uri="{BB962C8B-B14F-4D97-AF65-F5344CB8AC3E}">
        <p14:creationId xmlns:p14="http://schemas.microsoft.com/office/powerpoint/2010/main" val="31954227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8"/>
          <p:cNvSpPr txBox="1">
            <a:spLocks noGrp="1"/>
          </p:cNvSpPr>
          <p:nvPr>
            <p:ph type="title"/>
          </p:nvPr>
        </p:nvSpPr>
        <p:spPr>
          <a:xfrm>
            <a:off x="483785" y="144922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ru-RU" sz="2000" b="1" dirty="0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 уже сделано и перспективы</a:t>
            </a:r>
            <a:endParaRPr sz="2000" i="1" dirty="0">
              <a:solidFill>
                <a:srgbClr val="8D00F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Google Shape;134;p29">
            <a:extLst>
              <a:ext uri="{FF2B5EF4-FFF2-40B4-BE49-F238E27FC236}">
                <a16:creationId xmlns:a16="http://schemas.microsoft.com/office/drawing/2014/main" id="{8FD09F88-32DD-AD32-26EA-D1C43E460C8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82843" y="1053056"/>
            <a:ext cx="7788246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73075" indent="-457200">
              <a:buAutoNum type="arabicPeriod"/>
            </a:pPr>
            <a:r>
              <a:rPr lang="ru-RU" sz="1600" dirty="0"/>
              <a:t>Заполнили паспорт проекта</a:t>
            </a:r>
          </a:p>
          <a:p>
            <a:pPr marL="473075" indent="-457200">
              <a:buAutoNum type="arabicPeriod"/>
            </a:pPr>
            <a:endParaRPr lang="ru-RU" sz="1600" dirty="0"/>
          </a:p>
          <a:p>
            <a:pPr marL="473075" indent="-457200">
              <a:buAutoNum type="arabicPeriod"/>
            </a:pPr>
            <a:r>
              <a:rPr lang="ru-RU" sz="1600" dirty="0"/>
              <a:t>Создали презентацию </a:t>
            </a:r>
          </a:p>
          <a:p>
            <a:pPr marL="473075" indent="-457200">
              <a:buAutoNum type="arabicPeriod"/>
            </a:pPr>
            <a:endParaRPr lang="ru-RU" sz="1600" dirty="0"/>
          </a:p>
          <a:p>
            <a:pPr marL="473075" indent="-457200">
              <a:buAutoNum type="arabicPeriod"/>
            </a:pPr>
            <a:r>
              <a:rPr lang="ru-RU" sz="1600" dirty="0"/>
              <a:t>Разработали дизайн логотипа и прототип сайта ЦДО</a:t>
            </a:r>
          </a:p>
          <a:p>
            <a:pPr marL="473075" indent="-457200">
              <a:buAutoNum type="arabicPeriod"/>
            </a:pPr>
            <a:endParaRPr lang="ru-RU" sz="1600" dirty="0"/>
          </a:p>
          <a:p>
            <a:pPr marL="473075" indent="-457200">
              <a:buAutoNum type="arabicPeriod"/>
            </a:pPr>
            <a:r>
              <a:rPr lang="ru-RU" sz="1600" dirty="0"/>
              <a:t>Начали продвижение на популярных онлайн-платформах</a:t>
            </a:r>
          </a:p>
          <a:p>
            <a:pPr marL="473075" indent="-457200">
              <a:buAutoNum type="arabicPeriod"/>
            </a:pPr>
            <a:endParaRPr lang="ru-RU" sz="1600" dirty="0"/>
          </a:p>
          <a:p>
            <a:pPr marL="473075" indent="-457200">
              <a:buAutoNum type="arabicPeriod"/>
            </a:pPr>
            <a:r>
              <a:rPr lang="ru-RU" sz="1600" dirty="0"/>
              <a:t>Утвердили с заказчиком функционал сайта</a:t>
            </a:r>
          </a:p>
          <a:p>
            <a:pPr marL="473075" indent="-457200">
              <a:buAutoNum type="arabicPeriod"/>
            </a:pPr>
            <a:endParaRPr lang="ru-RU" sz="1600" dirty="0"/>
          </a:p>
          <a:p>
            <a:pPr marL="473075" indent="-457200">
              <a:buAutoNum type="arabicPeriod"/>
            </a:pPr>
            <a:r>
              <a:rPr lang="ru-RU" sz="1600" dirty="0"/>
              <a:t>Сформировали примерный план продвижения услуг</a:t>
            </a:r>
          </a:p>
          <a:p>
            <a:pPr marL="177800" indent="-177800">
              <a:spcAft>
                <a:spcPts val="12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Рисунок 3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57F258A6-499D-D2B3-CBB0-24F94584B5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306" y="154065"/>
            <a:ext cx="527050" cy="365919"/>
          </a:xfrm>
          <a:prstGeom prst="rect">
            <a:avLst/>
          </a:prstGeom>
        </p:spPr>
      </p:pic>
      <p:pic>
        <p:nvPicPr>
          <p:cNvPr id="5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3F03D76F-FA15-9CA6-362B-CFA0E7946E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7888220-57E6-FE9F-A232-4BF5299DAB0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0624" y="163867"/>
            <a:ext cx="599182" cy="360361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9EDAD7A-4DC4-4CA6-AAB9-BAC46A7E51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45166" y="0"/>
            <a:ext cx="932769" cy="664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9907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F8A34B-4AEE-42A4-8683-981CF2D97D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400" y="445025"/>
            <a:ext cx="8520600" cy="572700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8D00FE"/>
                </a:solidFill>
              </a:rPr>
              <a:t>План развития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328EFB4-E2BF-4279-A481-A64FA6819A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5875" indent="0">
              <a:buNone/>
            </a:pPr>
            <a:endParaRPr lang="ru-RU" dirty="0"/>
          </a:p>
          <a:p>
            <a:pPr marL="473075" indent="-457200">
              <a:buAutoNum type="arabicPeriod"/>
            </a:pPr>
            <a:r>
              <a:rPr lang="ru-RU" dirty="0"/>
              <a:t>Переделать сайт в соответствии с ценностным предложением</a:t>
            </a:r>
          </a:p>
          <a:p>
            <a:pPr marL="473075" indent="-457200">
              <a:buAutoNum type="arabicPeriod"/>
            </a:pPr>
            <a:endParaRPr lang="ru-RU" dirty="0"/>
          </a:p>
          <a:p>
            <a:pPr marL="473075" indent="-457200">
              <a:buAutoNum type="arabicPeriod"/>
            </a:pPr>
            <a:r>
              <a:rPr lang="ru-RU" dirty="0"/>
              <a:t>Изготовить информационно-справочные материалы </a:t>
            </a:r>
          </a:p>
          <a:p>
            <a:pPr marL="473075" indent="-457200">
              <a:buAutoNum type="arabicPeriod"/>
            </a:pPr>
            <a:endParaRPr lang="ru-RU" dirty="0"/>
          </a:p>
          <a:p>
            <a:pPr marL="473075" indent="-457200">
              <a:buAutoNum type="arabicPeriod"/>
            </a:pPr>
            <a:r>
              <a:rPr lang="ru-RU" dirty="0"/>
              <a:t>Разработать стратегию продвижения Центра дополнительного образования (план - график мероприятий) </a:t>
            </a:r>
          </a:p>
          <a:p>
            <a:pPr marL="473075" indent="-457200">
              <a:buAutoNum type="arabicPeriod"/>
            </a:pPr>
            <a:endParaRPr lang="ru-RU" dirty="0"/>
          </a:p>
          <a:p>
            <a:pPr marL="473075" indent="-457200">
              <a:buAutoNum type="arabicPeriod"/>
            </a:pPr>
            <a:r>
              <a:rPr lang="ru-RU" dirty="0"/>
              <a:t>Реализовать ближайшие пункты в рамках стратегии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32888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8"/>
          <p:cNvSpPr txBox="1">
            <a:spLocks noGrp="1"/>
          </p:cNvSpPr>
          <p:nvPr>
            <p:ph type="title"/>
          </p:nvPr>
        </p:nvSpPr>
        <p:spPr>
          <a:xfrm>
            <a:off x="483785" y="144922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ru-RU" sz="2000" b="1" dirty="0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Команда проекта</a:t>
            </a:r>
            <a:endParaRPr sz="2000" b="1" dirty="0">
              <a:solidFill>
                <a:srgbClr val="8D00F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Рисунок 3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BB86997A-480A-98BB-DB8E-BD24F803AF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306" y="154065"/>
            <a:ext cx="527050" cy="365919"/>
          </a:xfrm>
          <a:prstGeom prst="rect">
            <a:avLst/>
          </a:prstGeom>
        </p:spPr>
      </p:pic>
      <p:pic>
        <p:nvPicPr>
          <p:cNvPr id="5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D049769A-E711-E167-D6E2-868F3223E2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3342EE7-A60A-5238-A3AE-4A4DC5449E2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0624" y="163867"/>
            <a:ext cx="599182" cy="360361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3A6C99C-9397-4C98-BCE2-7A083649AFC9}"/>
              </a:ext>
            </a:extLst>
          </p:cNvPr>
          <p:cNvSpPr/>
          <p:nvPr/>
        </p:nvSpPr>
        <p:spPr>
          <a:xfrm>
            <a:off x="483785" y="651670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Ключевые члены ваше команды (CEO, CTO и СMO), опыт и компетенции;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1011BCF-56BB-408F-B8F0-7EFADD883C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839" y="1307258"/>
            <a:ext cx="1246094" cy="124609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F15CC90-0BBA-4193-9309-84790227136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80041" y="1308823"/>
            <a:ext cx="1285600" cy="128926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D519CF6-61AD-4953-B4CB-5265C275023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24331" y="1299436"/>
            <a:ext cx="1060973" cy="140186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51C4F96-7828-4F17-9927-70AA793D75EC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6762" t="2667" r="20535" b="11636"/>
          <a:stretch/>
        </p:blipFill>
        <p:spPr>
          <a:xfrm>
            <a:off x="3607812" y="1278989"/>
            <a:ext cx="1285600" cy="138688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73429D8-0D1B-400C-B207-8767384A4F0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58746" y="1299436"/>
            <a:ext cx="1386885" cy="1386885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DEDEF97-EFF5-48B3-A0B4-34F95BA1DF4E}"/>
              </a:ext>
            </a:extLst>
          </p:cNvPr>
          <p:cNvSpPr/>
          <p:nvPr/>
        </p:nvSpPr>
        <p:spPr>
          <a:xfrm>
            <a:off x="211979" y="2558891"/>
            <a:ext cx="2088776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 err="1"/>
              <a:t>Стусова</a:t>
            </a:r>
            <a:r>
              <a:rPr lang="ru-RU" sz="1100" b="1" dirty="0"/>
              <a:t> Екатерина</a:t>
            </a:r>
          </a:p>
          <a:p>
            <a:r>
              <a:rPr lang="ru-RU" sz="1100" dirty="0"/>
              <a:t>Капитан команды, </a:t>
            </a:r>
          </a:p>
          <a:p>
            <a:r>
              <a:rPr lang="ru-RU" sz="1100" dirty="0"/>
              <a:t>маркетолог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B05E3DF2-A1B1-4ECB-AD02-E3FFF6683AB5}"/>
              </a:ext>
            </a:extLst>
          </p:cNvPr>
          <p:cNvSpPr/>
          <p:nvPr/>
        </p:nvSpPr>
        <p:spPr>
          <a:xfrm>
            <a:off x="1796272" y="2581114"/>
            <a:ext cx="4572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100" b="1" dirty="0"/>
              <a:t>Ермолаев Даниил</a:t>
            </a:r>
          </a:p>
          <a:p>
            <a:r>
              <a:rPr lang="en-US" sz="1100" dirty="0"/>
              <a:t>Backend </a:t>
            </a:r>
            <a:r>
              <a:rPr lang="ru-RU" sz="1100" dirty="0"/>
              <a:t>разработчик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A8DE4065-8B14-422C-8F89-4AA91E0A941F}"/>
              </a:ext>
            </a:extLst>
          </p:cNvPr>
          <p:cNvSpPr/>
          <p:nvPr/>
        </p:nvSpPr>
        <p:spPr>
          <a:xfrm>
            <a:off x="3585253" y="2662678"/>
            <a:ext cx="4572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100" b="1" dirty="0"/>
              <a:t>Андросова Анастасия</a:t>
            </a:r>
          </a:p>
          <a:p>
            <a:r>
              <a:rPr lang="ru-RU" sz="1100" dirty="0"/>
              <a:t>Маркетолог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1D8E143C-C438-4F65-806E-D55C8F688C33}"/>
              </a:ext>
            </a:extLst>
          </p:cNvPr>
          <p:cNvSpPr/>
          <p:nvPr/>
        </p:nvSpPr>
        <p:spPr>
          <a:xfrm>
            <a:off x="5400633" y="2651351"/>
            <a:ext cx="376517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/>
              <a:t>Олейников Даниил</a:t>
            </a:r>
          </a:p>
          <a:p>
            <a:r>
              <a:rPr lang="en-US" sz="1100" dirty="0"/>
              <a:t>Frontend </a:t>
            </a:r>
            <a:r>
              <a:rPr lang="ru-RU" sz="1100" dirty="0"/>
              <a:t>разработчик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5E4C7B9D-274A-401B-9A00-C0A75E8A9E12}"/>
              </a:ext>
            </a:extLst>
          </p:cNvPr>
          <p:cNvSpPr/>
          <p:nvPr/>
        </p:nvSpPr>
        <p:spPr>
          <a:xfrm>
            <a:off x="7040054" y="2658819"/>
            <a:ext cx="208877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 err="1"/>
              <a:t>Решетняк</a:t>
            </a:r>
            <a:r>
              <a:rPr lang="ru-RU" sz="1100" b="1" dirty="0"/>
              <a:t> Екатерина</a:t>
            </a:r>
          </a:p>
          <a:p>
            <a:r>
              <a:rPr lang="ru-RU" sz="1100" dirty="0"/>
              <a:t>Дизайнер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F8CA79A2-DD79-4F54-9249-D7E263B77569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6300" t="21850"/>
          <a:stretch/>
        </p:blipFill>
        <p:spPr>
          <a:xfrm>
            <a:off x="321147" y="3210080"/>
            <a:ext cx="1195354" cy="1335893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DB721A92-D5D4-4EE1-8A19-E8BF79FFB357}"/>
              </a:ext>
            </a:extLst>
          </p:cNvPr>
          <p:cNvSpPr/>
          <p:nvPr/>
        </p:nvSpPr>
        <p:spPr>
          <a:xfrm>
            <a:off x="18037" y="4607833"/>
            <a:ext cx="187969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 err="1"/>
              <a:t>Риганорбоева</a:t>
            </a:r>
            <a:r>
              <a:rPr lang="ru-RU" sz="1100" b="1" dirty="0"/>
              <a:t> Полина</a:t>
            </a:r>
          </a:p>
          <a:p>
            <a:r>
              <a:rPr lang="en-US" sz="1100" dirty="0"/>
              <a:t>Frontend</a:t>
            </a:r>
            <a:r>
              <a:rPr lang="ru-RU" sz="1100" dirty="0"/>
              <a:t> разработчик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F407C15B-2034-4515-8022-D96C4EB63E52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-9268" t="18074" b="16879"/>
          <a:stretch/>
        </p:blipFill>
        <p:spPr>
          <a:xfrm>
            <a:off x="1565901" y="3220915"/>
            <a:ext cx="1542290" cy="1368497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995FF5D1-CF5F-4376-BFDF-86583058443E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14404" t="24539" r="12902" b="22706"/>
          <a:stretch/>
        </p:blipFill>
        <p:spPr>
          <a:xfrm>
            <a:off x="3382634" y="3210080"/>
            <a:ext cx="1401850" cy="1393718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6F4316B7-D565-412C-8E29-54D1B8D4CABB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r="-2323" b="17994"/>
          <a:stretch/>
        </p:blipFill>
        <p:spPr>
          <a:xfrm>
            <a:off x="4894858" y="3220915"/>
            <a:ext cx="1356585" cy="1445590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675755BF-D36C-419A-ADF3-0326DEDBB86D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17694" t="43862" r="20774" b="8189"/>
          <a:stretch/>
        </p:blipFill>
        <p:spPr>
          <a:xfrm>
            <a:off x="6303014" y="3220914"/>
            <a:ext cx="1356584" cy="1414113"/>
          </a:xfrm>
          <a:prstGeom prst="rect">
            <a:avLst/>
          </a:prstGeom>
        </p:spPr>
      </p:pic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1E38CA05-8BC9-4E82-A4FD-598AEBE96FB7}"/>
              </a:ext>
            </a:extLst>
          </p:cNvPr>
          <p:cNvSpPr/>
          <p:nvPr/>
        </p:nvSpPr>
        <p:spPr>
          <a:xfrm>
            <a:off x="1694330" y="4602214"/>
            <a:ext cx="189092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/>
              <a:t>Донцов Никита</a:t>
            </a:r>
          </a:p>
          <a:p>
            <a:r>
              <a:rPr lang="en-US" sz="1100" dirty="0"/>
              <a:t>Backend </a:t>
            </a:r>
            <a:r>
              <a:rPr lang="ru-RU" sz="1100" dirty="0"/>
              <a:t>разработчик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DA97FD9D-C65E-4480-A055-2F6970246895}"/>
              </a:ext>
            </a:extLst>
          </p:cNvPr>
          <p:cNvSpPr/>
          <p:nvPr/>
        </p:nvSpPr>
        <p:spPr>
          <a:xfrm>
            <a:off x="3264503" y="4615016"/>
            <a:ext cx="173180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/>
              <a:t>Хромова Полина</a:t>
            </a:r>
          </a:p>
          <a:p>
            <a:r>
              <a:rPr lang="ru-RU" sz="1100" dirty="0"/>
              <a:t>Дизайнер</a:t>
            </a: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7AF106BB-8802-434E-B2E1-AD371894709F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l="16687" t="21334" r="12311" b="19296"/>
          <a:stretch/>
        </p:blipFill>
        <p:spPr>
          <a:xfrm>
            <a:off x="7752188" y="3209501"/>
            <a:ext cx="1285601" cy="1436937"/>
          </a:xfrm>
          <a:prstGeom prst="rect">
            <a:avLst/>
          </a:prstGeom>
        </p:spPr>
      </p:pic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80A541EC-5060-4EF7-88F1-E04F2421CEC8}"/>
              </a:ext>
            </a:extLst>
          </p:cNvPr>
          <p:cNvSpPr/>
          <p:nvPr/>
        </p:nvSpPr>
        <p:spPr>
          <a:xfrm>
            <a:off x="4861194" y="4611288"/>
            <a:ext cx="4572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100" b="1" dirty="0" err="1"/>
              <a:t>Типухян</a:t>
            </a:r>
            <a:r>
              <a:rPr lang="ru-RU" sz="1100" b="1" dirty="0"/>
              <a:t> Алина</a:t>
            </a:r>
          </a:p>
          <a:p>
            <a:r>
              <a:rPr lang="ru-RU" sz="1100" dirty="0"/>
              <a:t>Маркетолог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9ADD5E5B-0652-4D5F-8158-24C07F59F347}"/>
              </a:ext>
            </a:extLst>
          </p:cNvPr>
          <p:cNvSpPr/>
          <p:nvPr/>
        </p:nvSpPr>
        <p:spPr>
          <a:xfrm>
            <a:off x="6184453" y="4622615"/>
            <a:ext cx="159370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b="1" dirty="0" err="1"/>
              <a:t>Валерьева</a:t>
            </a:r>
            <a:r>
              <a:rPr lang="ru-RU" sz="1100" b="1" dirty="0"/>
              <a:t> Валерия</a:t>
            </a:r>
          </a:p>
          <a:p>
            <a:r>
              <a:rPr lang="ru-RU" sz="1100" dirty="0"/>
              <a:t> Аналитик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BA690DCE-3E23-41FE-8639-4FD0FBEE489E}"/>
              </a:ext>
            </a:extLst>
          </p:cNvPr>
          <p:cNvSpPr/>
          <p:nvPr/>
        </p:nvSpPr>
        <p:spPr>
          <a:xfrm>
            <a:off x="7745523" y="4642948"/>
            <a:ext cx="4572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100" b="1" dirty="0" err="1"/>
              <a:t>Акиншина</a:t>
            </a:r>
            <a:r>
              <a:rPr lang="ru-RU" sz="1100" b="1" dirty="0"/>
              <a:t> Анна</a:t>
            </a:r>
          </a:p>
          <a:p>
            <a:r>
              <a:rPr lang="ru-RU" sz="1100" dirty="0"/>
              <a:t>Маркетолог</a:t>
            </a: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D06023BB-8374-4C3B-B361-7080A7CE8E26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871253" y="42791"/>
            <a:ext cx="932769" cy="664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6423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8"/>
          <p:cNvSpPr txBox="1">
            <a:spLocks noGrp="1"/>
          </p:cNvSpPr>
          <p:nvPr>
            <p:ph type="title"/>
          </p:nvPr>
        </p:nvSpPr>
        <p:spPr>
          <a:xfrm>
            <a:off x="483785" y="144922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ru-RU" sz="2000" b="1" dirty="0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Контакты</a:t>
            </a:r>
            <a:endParaRPr sz="2000" b="1" dirty="0">
              <a:solidFill>
                <a:srgbClr val="8D00F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Google Shape;134;p29">
            <a:extLst>
              <a:ext uri="{FF2B5EF4-FFF2-40B4-BE49-F238E27FC236}">
                <a16:creationId xmlns:a16="http://schemas.microsoft.com/office/drawing/2014/main" id="{165BD204-0C2D-5A3C-9A4B-717E6898D68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82843" y="1053056"/>
            <a:ext cx="7788246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Телефон </a:t>
            </a:r>
            <a:r>
              <a:rPr lang="en-US" sz="1600" dirty="0"/>
              <a:t>+7 (953</a:t>
            </a:r>
            <a:r>
              <a:rPr lang="ru-RU" sz="1600" dirty="0"/>
              <a:t>) </a:t>
            </a:r>
            <a:r>
              <a:rPr lang="en-US" sz="1600" dirty="0"/>
              <a:t>101</a:t>
            </a:r>
            <a:r>
              <a:rPr lang="ru-RU" sz="1600" dirty="0"/>
              <a:t>-</a:t>
            </a:r>
            <a:r>
              <a:rPr lang="en-US" sz="1600" dirty="0"/>
              <a:t>34</a:t>
            </a:r>
            <a:r>
              <a:rPr lang="ru-RU" sz="1600" dirty="0"/>
              <a:t>-</a:t>
            </a:r>
            <a:r>
              <a:rPr lang="en-US" sz="1600" dirty="0"/>
              <a:t>81</a:t>
            </a:r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Aft>
                <a:spcPts val="1200"/>
              </a:spcAft>
              <a:buNone/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Почта </a:t>
            </a:r>
            <a:r>
              <a:rPr lang="en-US" sz="1600" dirty="0"/>
              <a:t>katstu2004@gmail.com</a:t>
            </a:r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Aft>
                <a:spcPts val="1200"/>
              </a:spcAft>
              <a:buNone/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Ссылки на </a:t>
            </a:r>
            <a:r>
              <a:rPr lang="ru-R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соц.сети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https://vk.com/sweet_mole</a:t>
            </a:r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Рисунок 3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BE2EC3E4-3F96-AB98-8223-4B3CA4989D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306" y="154065"/>
            <a:ext cx="527050" cy="365919"/>
          </a:xfrm>
          <a:prstGeom prst="rect">
            <a:avLst/>
          </a:prstGeom>
        </p:spPr>
      </p:pic>
      <p:pic>
        <p:nvPicPr>
          <p:cNvPr id="5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A6C0566E-C4AE-A010-A804-449A44D0D2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73D21E7-51D9-294B-B3CE-FE8556A01AA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0624" y="163867"/>
            <a:ext cx="599182" cy="360361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3A8D818-0A82-4F14-A516-F5BEC1261F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64086" y="53100"/>
            <a:ext cx="932769" cy="664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332549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C26873517DB2E744B5A975D146193E88" ma:contentTypeVersion="10" ma:contentTypeDescription="Создание документа." ma:contentTypeScope="" ma:versionID="030d353d4ccc06566e1bf17ac3638c46">
  <xsd:schema xmlns:xsd="http://www.w3.org/2001/XMLSchema" xmlns:xs="http://www.w3.org/2001/XMLSchema" xmlns:p="http://schemas.microsoft.com/office/2006/metadata/properties" xmlns:ns2="1cfccc0c-9394-48fd-a069-91e59a4312bb" xmlns:ns3="9a71a08f-077a-41a9-aad3-034e276f8716" targetNamespace="http://schemas.microsoft.com/office/2006/metadata/properties" ma:root="true" ma:fieldsID="8d6a4533b425dab61dda04e61ad6e699" ns2:_="" ns3:_="">
    <xsd:import namespace="1cfccc0c-9394-48fd-a069-91e59a4312bb"/>
    <xsd:import namespace="9a71a08f-077a-41a9-aad3-034e276f871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fccc0c-9394-48fd-a069-91e59a4312b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71a08f-077a-41a9-aad3-034e276f8716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A13C1E8-CD8B-40E0-8A3A-7B33CD95B153}">
  <ds:schemaRefs>
    <ds:schemaRef ds:uri="1cfccc0c-9394-48fd-a069-91e59a4312bb"/>
    <ds:schemaRef ds:uri="9a71a08f-077a-41a9-aad3-034e276f871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966DFF57-3B17-4585-A9FA-3D206974B77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4F3AE45-FB6F-499A-AA23-E55470A89E07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244</TotalTime>
  <Words>697</Words>
  <Application>Microsoft Office PowerPoint</Application>
  <PresentationFormat>Экран (16:9)</PresentationFormat>
  <Paragraphs>120</Paragraphs>
  <Slides>12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Calibri Light</vt:lpstr>
      <vt:lpstr>Arial</vt:lpstr>
      <vt:lpstr>Calibri</vt:lpstr>
      <vt:lpstr>Simple Light</vt:lpstr>
      <vt:lpstr>SBS 2.0 а28 Продвижение образовательных услуг</vt:lpstr>
      <vt:lpstr>Актуальность проекта</vt:lpstr>
      <vt:lpstr>Целевая аудитория</vt:lpstr>
      <vt:lpstr>Решение</vt:lpstr>
      <vt:lpstr>Конкурентный анализ</vt:lpstr>
      <vt:lpstr>Конкурентное преимущество</vt:lpstr>
      <vt:lpstr>Анализ рынка</vt:lpstr>
      <vt:lpstr>Модели монетизации</vt:lpstr>
      <vt:lpstr>Что уже сделано и перспективы</vt:lpstr>
      <vt:lpstr>План развития</vt:lpstr>
      <vt:lpstr>Команда проекта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Tata</dc:creator>
  <cp:lastModifiedBy>Екатерина Стусова</cp:lastModifiedBy>
  <cp:revision>47</cp:revision>
  <dcterms:modified xsi:type="dcterms:W3CDTF">2023-12-09T07:41:59Z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0x010100C26873517DB2E744B5A975D146193E88</vt:lpwstr>
  </property>
</Properties>
</file>