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>
        <p:scale>
          <a:sx n="105" d="100"/>
          <a:sy n="105" d="100"/>
        </p:scale>
        <p:origin x="-494" y="-3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компании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дружеских отношений между компаниями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Y="19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 smtClean="0"/>
            <a:t>РАМ</a:t>
          </a:r>
        </a:p>
        <a:p>
          <a:r>
            <a:rPr lang="ru-RU" sz="1400" b="0" i="0" dirty="0" smtClean="0"/>
            <a:t>31 258</a:t>
          </a:r>
          <a:endParaRPr lang="ru-RU" sz="14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 smtClean="0"/>
            <a:t>ТАМ</a:t>
          </a:r>
        </a:p>
        <a:p>
          <a:r>
            <a:rPr lang="ru-RU" sz="1400" b="1" dirty="0" smtClean="0"/>
            <a:t>15.500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 smtClean="0"/>
            <a:t>SAM</a:t>
          </a:r>
          <a:endParaRPr lang="ru-RU" sz="1400" b="1" dirty="0" smtClean="0"/>
        </a:p>
        <a:p>
          <a:r>
            <a:rPr lang="ru-RU" sz="1400" b="1" dirty="0" smtClean="0"/>
            <a:t>9900</a:t>
          </a:r>
          <a:endParaRPr lang="en-US" sz="1400" b="1" dirty="0" smtClean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 smtClean="0"/>
            <a:t>7500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 custLinFactNeighborX="-191" custLinFactNeighborY="-668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Конкурентов по Ижевску нет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Фирм конкурентов по Ижевску нет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Оригинальный дизайн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Доступная цена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7DA8CFF2-0A9B-42A2-9371-A51662C248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требований клиентов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46B55E-6651-4167-A44C-D0DCB6E8A7F0}" type="parTrans" cxnId="{9F68AD94-7443-47FF-925A-944FFB35F6AF}">
      <dgm:prSet/>
      <dgm:spPr/>
      <dgm:t>
        <a:bodyPr/>
        <a:lstStyle/>
        <a:p>
          <a:endParaRPr lang="ru-RU"/>
        </a:p>
      </dgm:t>
    </dgm:pt>
    <dgm:pt modelId="{3000224F-19E4-49BD-B0D6-0065592651A2}" type="sibTrans" cxnId="{9F68AD94-7443-47FF-925A-944FFB35F6AF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0" custLinFactNeighborY="-33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68AD94-7443-47FF-925A-944FFB35F6AF}" srcId="{C1DCF8D2-41C8-416E-B988-A9BFE3AC37E6}" destId="{7DA8CFF2-0A9B-42A2-9371-A51662C24826}" srcOrd="2" destOrd="0" parTransId="{1246B55E-6651-4167-A44C-D0DCB6E8A7F0}" sibTransId="{3000224F-19E4-49BD-B0D6-0065592651A2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94C8220C-7821-4886-9370-723C4D01DA4D}" type="presOf" srcId="{7DA8CFF2-0A9B-42A2-9371-A51662C24826}" destId="{0C85A15E-56D2-44B3-8E52-7FFFB1AE2983}" srcOrd="0" destOrd="2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дружеских отношений между компаниями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компании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/>
            <a:t>31 258</a:t>
          </a:r>
          <a:endParaRPr lang="ru-RU" sz="14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15.500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68151" y="1751871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SAM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9900</a:t>
          </a:r>
          <a:endParaRPr lang="en-US" sz="1400" b="1" kern="1200" dirty="0" smtClean="0"/>
        </a:p>
      </dsp:txBody>
      <dsp:txXfrm>
        <a:off x="2076877" y="1950951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7500</a:t>
          </a:r>
          <a:endParaRPr lang="ru-RU" sz="1000" b="1" kern="1200" dirty="0"/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210649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sp:txBody>
      <dsp:txXfrm>
        <a:off x="3137" y="1210649"/>
        <a:ext cx="3059169" cy="930935"/>
      </dsp:txXfrm>
    </dsp:sp>
    <dsp:sp modelId="{B206DAC4-D1DF-4053-8506-5DE426BC8BEF}">
      <dsp:nvSpPr>
        <dsp:cNvPr id="0" name=""/>
        <dsp:cNvSpPr/>
      </dsp:nvSpPr>
      <dsp:spPr>
        <a:xfrm>
          <a:off x="0" y="2119743"/>
          <a:ext cx="3059169" cy="1408184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Конкурентов по Ижевску нет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19743"/>
        <a:ext cx="3059169" cy="1408184"/>
      </dsp:txXfrm>
    </dsp:sp>
    <dsp:sp modelId="{34E68AF3-FEED-4A3D-869A-6E2B7BBFBA4D}">
      <dsp:nvSpPr>
        <dsp:cNvPr id="0" name=""/>
        <dsp:cNvSpPr/>
      </dsp:nvSpPr>
      <dsp:spPr>
        <a:xfrm>
          <a:off x="3490590" y="1179267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sp:txBody>
      <dsp:txXfrm>
        <a:off x="3490590" y="1179267"/>
        <a:ext cx="3059169" cy="930935"/>
      </dsp:txXfrm>
    </dsp:sp>
    <dsp:sp modelId="{400F4E5D-F016-41EA-97FB-BF5BA36522C2}">
      <dsp:nvSpPr>
        <dsp:cNvPr id="0" name=""/>
        <dsp:cNvSpPr/>
      </dsp:nvSpPr>
      <dsp:spPr>
        <a:xfrm>
          <a:off x="3490590" y="2141584"/>
          <a:ext cx="3059169" cy="140818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Фирм конкурентов по Ижевску нет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2141584"/>
        <a:ext cx="3059169" cy="1408184"/>
      </dsp:txXfrm>
    </dsp:sp>
    <dsp:sp modelId="{869E6585-1C72-4E82-914E-39E2C4E28665}">
      <dsp:nvSpPr>
        <dsp:cNvPr id="0" name=""/>
        <dsp:cNvSpPr/>
      </dsp:nvSpPr>
      <dsp:spPr>
        <a:xfrm>
          <a:off x="6981180" y="1202940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sp:txBody>
      <dsp:txXfrm>
        <a:off x="6981180" y="1202940"/>
        <a:ext cx="3059169" cy="930935"/>
      </dsp:txXfrm>
    </dsp:sp>
    <dsp:sp modelId="{0C85A15E-56D2-44B3-8E52-7FFFB1AE2983}">
      <dsp:nvSpPr>
        <dsp:cNvPr id="0" name=""/>
        <dsp:cNvSpPr/>
      </dsp:nvSpPr>
      <dsp:spPr>
        <a:xfrm>
          <a:off x="6978043" y="2141584"/>
          <a:ext cx="3059169" cy="140818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Оригинальный дизайн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Доступная цена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требований клиентов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8043" y="2141584"/>
        <a:ext cx="3059169" cy="1408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Открытка-Фаворитка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545800" y="3767286"/>
            <a:ext cx="2970059" cy="17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Гущина Полина Юрьевна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Навыки рисования;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Навыки </a:t>
            </a:r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фотошопа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R="0" lvl="0"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Лидер.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6" y="1130905"/>
            <a:ext cx="1910893" cy="222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72942" y="3737029"/>
            <a:ext cx="242470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Вольчук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Варвара Алексеевна</a:t>
            </a: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Навыки пользования граф. 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приложениями;</a:t>
            </a: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Навыки рисования.</a:t>
            </a:r>
          </a:p>
          <a:p>
            <a:endParaRPr lang="ru-RU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396" y="1179092"/>
            <a:ext cx="2130832" cy="21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6043733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3808" y="4131419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Поздравления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 друга, а точнее отправки поздравительных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открыток, которые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бы точно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описывали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их деятельность, а так 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показали,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компании очень важны эти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88389"/>
            <a:ext cx="10069463" cy="982800"/>
          </a:xfrm>
        </p:spPr>
        <p:txBody>
          <a:bodyPr lIns="720000"/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проекте.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38046" y="1182128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dirty="0">
                <a:latin typeface="Times New Roman" panose="02020603050405020304" pitchFamily="18" charset="0"/>
                <a:cs typeface="Times New Roman" pitchFamily="18" charset="0"/>
              </a:rPr>
              <a:t>Наш проект предлагает создание в единственном роде фирменных открыток  для поздравлений партнёрских компаний </a:t>
            </a:r>
            <a:endParaRPr lang="ru-RU" sz="1600" kern="0" dirty="0" smtClean="0">
              <a:solidFill>
                <a:srgbClr val="66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6" name="Picture 2" descr="https://sun9-62.userapi.com/impg/7u2FwkghV_p7nZVt5l9bsvI6vpB7_gZhOqdNeQ/p2jUUrO2ZJ8.jpg?size=1280x960&amp;quality=96&amp;sign=50d2d61abdd67d09bf51902f26362f4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04" y="2187203"/>
            <a:ext cx="4248471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un9-43.userapi.com/impg/Z1nfwIy5Ni_onvefDIEJhq0UK7Dqgckt4QI45g/Tm6OCLzU-D4.jpg?size=1280x960&amp;quality=96&amp;sign=3ff758ed4eb8405a6b2e1f7444d99a2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07" y="2187203"/>
            <a:ext cx="4304688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121410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не используются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304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59792" y="1841606"/>
            <a:ext cx="92890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рынка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юридические лица: фирмы, предприятия, коммерческие и некоммерческие организации.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потребителя: компании, имеющие достаток от 60.000 тысяч в месяц, устойчиво стоящие на рынке, работающий уже больше года.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solidFill>
                  <a:schemeClr val="tx2">
                    <a:lumMod val="75000"/>
                  </a:schemeClr>
                </a:solidFill>
              </a:rPr>
              <a:t>Потенциальный объем рынка</a:t>
            </a:r>
            <a:endParaRPr sz="4400" dirty="0">
              <a:solidFill>
                <a:schemeClr val="tx2">
                  <a:lumMod val="75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4248651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количество различных бизнесов по территории Удмуртии, составило 31 258 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</a:t>
            </a:r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бъем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целевого </a:t>
            </a:r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рынка составляет 15 500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часть общего целевого рынка, которая уже пользуется вашим продуктом и продуктами </a:t>
            </a:r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конкурентов составляет 9900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составляет 7500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Анализ конкурентов</a:t>
            </a:r>
            <a:endParaRPr sz="4400" dirty="0">
              <a:solidFill>
                <a:schemeClr val="tx2">
                  <a:lumMod val="75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8461674"/>
              </p:ext>
            </p:extLst>
          </p:nvPr>
        </p:nvGraphicFramePr>
        <p:xfrm>
          <a:off x="19104" y="894792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Бизнес-модель</a:t>
            </a:r>
            <a:endParaRPr sz="4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75055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-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Нишевой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рынок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Новизна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Производительность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Изготовление </a:t>
            </a: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заказ</a:t>
            </a: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Дизайн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Цена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Доступность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9635" y="2786320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Прямые 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(продажи </a:t>
            </a: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интернет: </a:t>
            </a:r>
            <a:r>
              <a:rPr lang="ru-R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сайт)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Персональная поддержка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20" y="4215662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- Разовые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сделки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-Продажа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продукта /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актива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97413" y="2789820"/>
            <a:ext cx="18719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Персонал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08845" y="1505531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оригинальных открыток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Продажа в интернете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71954" y="1505531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«Яндекс-доставка»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Фиксированные (постоянные)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издержки:</a:t>
            </a:r>
          </a:p>
          <a:p>
            <a:r>
              <a:rPr lang="ru-RU" sz="1400" i="1" smtClean="0">
                <a:latin typeface="Times New Roman" pitchFamily="18" charset="0"/>
                <a:cs typeface="Times New Roman" pitchFamily="18" charset="0"/>
              </a:rPr>
              <a:t>- Затраты на рекламу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Переменные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издержки:</a:t>
            </a:r>
          </a:p>
          <a:p>
            <a:pPr marL="285750" indent="-285750">
              <a:buFontTx/>
              <a:buChar char="-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Печать открыток</a:t>
            </a:r>
          </a:p>
          <a:p>
            <a:pPr marL="285750" indent="-285750">
              <a:buFontTx/>
              <a:buChar char="-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Доставка </a:t>
            </a:r>
          </a:p>
          <a:p>
            <a:pPr marL="285750" indent="-285750">
              <a:buFontTx/>
              <a:buChar char="-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Оплата материалов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478514" y="1524000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 дизайна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65147" y="1524000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потребителя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76515" y="1512590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Заявка потребителя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65147" y="2911202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печати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613563" y="2911202"/>
            <a:ext cx="2196244" cy="9574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Печать открытки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040437" y="3787893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Готовая открытка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2944247" y="1816646"/>
            <a:ext cx="440579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832290" y="1839838"/>
            <a:ext cx="383335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7237254" y="2532145"/>
            <a:ext cx="360041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5832291" y="3227040"/>
            <a:ext cx="383334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8431653">
            <a:off x="3232448" y="3671634"/>
            <a:ext cx="492130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613563" y="4567386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Отправка открытки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2293929">
            <a:off x="3179428" y="4560931"/>
            <a:ext cx="492130" cy="28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7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Цель проекта по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SMART</a:t>
            </a:r>
            <a:endParaRPr sz="4000" dirty="0">
              <a:solidFill>
                <a:schemeClr val="tx2">
                  <a:lumMod val="75000"/>
                </a:schemeClr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816" y="1541124"/>
            <a:ext cx="8856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Создать поздравительные открытки для 5-ти компаний к Новому году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Стартовые инвестиции</a:t>
            </a:r>
            <a:endParaRPr sz="4000" dirty="0">
              <a:solidFill>
                <a:schemeClr val="tx2">
                  <a:lumMod val="75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599640"/>
              </p:ext>
            </p:extLst>
          </p:nvPr>
        </p:nvGraphicFramePr>
        <p:xfrm>
          <a:off x="143768" y="1467123"/>
          <a:ext cx="9793089" cy="28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…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Организационный план</a:t>
            </a:r>
            <a:endParaRPr sz="4000" dirty="0">
              <a:solidFill>
                <a:schemeClr val="tx2">
                  <a:lumMod val="75000"/>
                </a:schemeClr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827164"/>
            <a:ext cx="8890243" cy="2794598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Организационно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правовая форма –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самозанятые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Нет отчётов и деклараций;</a:t>
            </a:r>
          </a:p>
          <a:p>
            <a:pPr>
              <a:buFontTx/>
              <a:buChar char="-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Автоматический учёт доходов и расчётов в приложении;</a:t>
            </a:r>
          </a:p>
          <a:p>
            <a:pPr>
              <a:buFontTx/>
              <a:buChar char="-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Налог на профессиональный доход.</a:t>
            </a:r>
          </a:p>
          <a:p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117053"/>
            <a:ext cx="10064899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Финансовый план</a:t>
            </a:r>
            <a:endParaRPr sz="4000" dirty="0">
              <a:solidFill>
                <a:schemeClr val="tx2">
                  <a:lumMod val="75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660613"/>
              </p:ext>
            </p:extLst>
          </p:nvPr>
        </p:nvGraphicFramePr>
        <p:xfrm>
          <a:off x="143768" y="603027"/>
          <a:ext cx="10364475" cy="5278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325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2761051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357846"/>
                <a:gridCol w="218218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239147"/>
                <a:gridCol w="192901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159922"/>
                <a:gridCol w="347534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507456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507456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507456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409031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409031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484894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52823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52823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92083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260740"/>
                <a:gridCol w="99300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253523"/>
                <a:gridCol w="178525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  <a:gridCol w="1049390"/>
              </a:tblGrid>
              <a:tr h="3585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10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10439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4180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4180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1310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104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</a:t>
                      </a:r>
                      <a:r>
                        <a:rPr lang="ru-RU" sz="1400" i="1" u="none" strike="noStrike" dirty="0" smtClean="0">
                          <a:effectLst/>
                          <a:latin typeface="+mn-lt"/>
                        </a:rPr>
                        <a:t>расходы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2400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104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416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6670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3585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3585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Печать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открыток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2970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3585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Доставка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2700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62566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aseline="0" dirty="0" smtClean="0"/>
                        <a:t> -860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-1220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-1580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-1700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-1220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-740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-260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-40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680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 720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720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960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3080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104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27.2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28.8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28.8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38.8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4180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-860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-1220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-158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-1700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-1220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-740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-260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-40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652,8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691,2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691,2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921,8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2956,4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10439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104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Экономика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проекта</a:t>
            </a: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296819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9070</a:t>
                      </a:r>
                      <a:endParaRPr lang="ru-RU" sz="14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2956,6</a:t>
                      </a:r>
                      <a:endParaRPr lang="ru-RU" sz="14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Февраль – 9 месяц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План реализации проекта</a:t>
            </a:r>
            <a:endParaRPr sz="4000" dirty="0">
              <a:solidFill>
                <a:schemeClr val="tx2">
                  <a:lumMod val="75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906221"/>
              </p:ext>
            </p:extLst>
          </p:nvPr>
        </p:nvGraphicFramePr>
        <p:xfrm>
          <a:off x="647824" y="1035075"/>
          <a:ext cx="8352928" cy="4042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5747"/>
                <a:gridCol w="1525184"/>
                <a:gridCol w="682875"/>
                <a:gridCol w="779139"/>
                <a:gridCol w="879413"/>
                <a:gridCol w="879413"/>
                <a:gridCol w="662820"/>
                <a:gridCol w="745046"/>
                <a:gridCol w="717969"/>
                <a:gridCol w="845322"/>
              </a:tblGrid>
              <a:tr h="620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Операции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1-15 март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16-31 марта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1-15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апрель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16-30 апрель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1-15 мая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16-30 мая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1-15 июня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16-30 июня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306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Изучить аналоги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620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Создать свой формат открытки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936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Выбрать наиболее качественные материалы для печати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306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Купить материалы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620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Найти хороший печатный салон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</a:tr>
              <a:tr h="620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Найти покупателя и продать открытки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234" marR="24234" marT="0" marB="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Координаты команды проекта</a:t>
            </a:r>
            <a:endParaRPr sz="4000" dirty="0">
              <a:solidFill>
                <a:schemeClr val="tx2">
                  <a:lumMod val="75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794237" y="3523596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Гущина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Полина Юрьевна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+79501661174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gushinapolina03@gmail.com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431995" y="3523596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itchFamily="18" charset="0"/>
              </a:rPr>
              <a:t>Вольчук</a:t>
            </a:r>
            <a:r>
              <a:rPr lang="ru-RU" sz="1400" dirty="0" smtClean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Варвара Алексеевна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+79124647041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60" y="1082718"/>
            <a:ext cx="1944216" cy="222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917" y="1082718"/>
            <a:ext cx="2255780" cy="225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8630</TotalTime>
  <Words>689</Words>
  <Application>Microsoft Office PowerPoint</Application>
  <PresentationFormat>Произвольный</PresentationFormat>
  <Paragraphs>452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64</cp:revision>
  <dcterms:created xsi:type="dcterms:W3CDTF">2022-10-14T10:42:52Z</dcterms:created>
  <dcterms:modified xsi:type="dcterms:W3CDTF">2023-06-04T20:32:20Z</dcterms:modified>
  <dc:language>ru-RU</dc:language>
</cp:coreProperties>
</file>