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ebp" ContentType="image/webp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0" r:id="rId4"/>
    <p:sldId id="258" r:id="rId5"/>
    <p:sldId id="267" r:id="rId6"/>
    <p:sldId id="261" r:id="rId7"/>
    <p:sldId id="275" r:id="rId8"/>
    <p:sldId id="262" r:id="rId9"/>
    <p:sldId id="280" r:id="rId10"/>
    <p:sldId id="282" r:id="rId11"/>
    <p:sldId id="283" r:id="rId12"/>
    <p:sldId id="285" r:id="rId13"/>
    <p:sldId id="274" r:id="rId14"/>
    <p:sldId id="273" r:id="rId15"/>
  </p:sldIdLst>
  <p:sldSz cx="18288000" cy="10287000"/>
  <p:notesSz cx="18288000" cy="10287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5B9C852-4FF6-402F-BDCF-E83E8042A762}">
          <p14:sldIdLst>
            <p14:sldId id="256"/>
            <p14:sldId id="257"/>
            <p14:sldId id="260"/>
            <p14:sldId id="258"/>
          </p14:sldIdLst>
        </p14:section>
        <p14:section name="Раздел без заголовка" id="{56FD60CC-6C1D-4DDF-A3D7-29DFE2090139}">
          <p14:sldIdLst>
            <p14:sldId id="267"/>
            <p14:sldId id="261"/>
            <p14:sldId id="275"/>
            <p14:sldId id="262"/>
            <p14:sldId id="280"/>
            <p14:sldId id="282"/>
            <p14:sldId id="283"/>
            <p14:sldId id="285"/>
            <p14:sldId id="274"/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60">
          <p15:clr>
            <a:srgbClr val="A4A3A4"/>
          </p15:clr>
        </p15:guide>
        <p15:guide id="2" pos="288">
          <p15:clr>
            <a:srgbClr val="A4A3A4"/>
          </p15:clr>
        </p15:guide>
        <p15:guide id="3" orient="horz" pos="6216">
          <p15:clr>
            <a:srgbClr val="A4A3A4"/>
          </p15:clr>
        </p15:guide>
        <p15:guide id="4" pos="11232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jDC5eJRALLL8iuaa9htttcchYKL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ana balkarova" initials="ab" lastIdx="1" clrIdx="0">
    <p:extLst>
      <p:ext uri="{19B8F6BF-5375-455C-9EA6-DF929625EA0E}">
        <p15:presenceInfo xmlns:p15="http://schemas.microsoft.com/office/powerpoint/2012/main" userId="63ec1eb3459495f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3735"/>
    <a:srgbClr val="DDDDDD"/>
    <a:srgbClr val="4F81BD"/>
    <a:srgbClr val="F79646"/>
    <a:srgbClr val="4BACC6"/>
    <a:srgbClr val="8064A2"/>
    <a:srgbClr val="9999A2"/>
    <a:srgbClr val="6000A8"/>
    <a:srgbClr val="49A7ED"/>
    <a:srgbClr val="8C88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6420258-7AEB-4361-B5D0-A842EF7D3DC2}">
  <a:tblStyle styleId="{36420258-7AEB-4361-B5D0-A842EF7D3DC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  <a:fill>
          <a:solidFill>
            <a:srgbClr val="CFD7E7"/>
          </a:solidFill>
        </a:fill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32"/>
  </p:normalViewPr>
  <p:slideViewPr>
    <p:cSldViewPr snapToGrid="0">
      <p:cViewPr varScale="1">
        <p:scale>
          <a:sx n="58" d="100"/>
          <a:sy n="58" d="100"/>
        </p:scale>
        <p:origin x="538" y="34"/>
      </p:cViewPr>
      <p:guideLst>
        <p:guide orient="horz" pos="360"/>
        <p:guide pos="288"/>
        <p:guide orient="horz" pos="6216"/>
        <p:guide pos="112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746043724765619E-2"/>
          <c:y val="6.7435009115553668E-2"/>
          <c:w val="0.9222197772027767"/>
          <c:h val="0.799811319552948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Потенциальный размер аудитории (млн чел.)</c:v>
                </c:pt>
              </c:strCache>
            </c:strRef>
          </c:tx>
          <c:spPr>
            <a:solidFill>
              <a:srgbClr val="FBB3C1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Старшеклассники (ЕГЭ/ОГЭ)</c:v>
                </c:pt>
                <c:pt idx="1">
                  <c:v>Студенты 1-2 курса (сессия)</c:v>
                </c:pt>
                <c:pt idx="2">
                  <c:v>Студенты 3-4 курса (диплом, курсы)</c:v>
                </c:pt>
                <c:pt idx="3">
                  <c:v>Молодые специалисты (карьерные навыки)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1.8</c:v>
                </c:pt>
                <c:pt idx="1">
                  <c:v>2.5</c:v>
                </c:pt>
                <c:pt idx="2">
                  <c:v>1.5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8D-4ED5-8ABA-B9F13901D0E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Готовность платить за решение (индекс)</c:v>
                </c:pt>
              </c:strCache>
            </c:strRef>
          </c:tx>
          <c:spPr>
            <a:solidFill>
              <a:srgbClr val="ADDAE3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Старшеклассники (ЕГЭ/ОГЭ)</c:v>
                </c:pt>
                <c:pt idx="1">
                  <c:v>Студенты 1-2 курса (сессия)</c:v>
                </c:pt>
                <c:pt idx="2">
                  <c:v>Студенты 3-4 курса (диплом, курсы)</c:v>
                </c:pt>
                <c:pt idx="3">
                  <c:v>Молодые специалисты (карьерные навыки)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4.5999999999999996</c:v>
                </c:pt>
                <c:pt idx="1">
                  <c:v>3.7</c:v>
                </c:pt>
                <c:pt idx="2">
                  <c:v>2.5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8D-4ED5-8ABA-B9F13901D0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8679279"/>
        <c:axId val="408675119"/>
      </c:barChart>
      <c:catAx>
        <c:axId val="408679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8675119"/>
        <c:crosses val="autoZero"/>
        <c:auto val="1"/>
        <c:lblAlgn val="ctr"/>
        <c:lblOffset val="100"/>
        <c:noMultiLvlLbl val="0"/>
      </c:catAx>
      <c:valAx>
        <c:axId val="4086751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86792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400acf44-5888-4cc7-b459-87efdd11ebb1}"/>
      </c:ext>
    </c:extLst>
  </c:chart>
  <c:spPr>
    <a:noFill/>
    <a:ln>
      <a:noFill/>
    </a:ln>
    <a:effectLst/>
  </c:spPr>
  <c:txPr>
    <a:bodyPr/>
    <a:lstStyle/>
    <a:p>
      <a:pPr>
        <a:defRPr lang="en-US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7924800" cy="51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0358438" y="0"/>
            <a:ext cx="7924800" cy="51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7" name="Google Shape;1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341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676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2248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4775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7E2660-FA03-4B43-B4E1-03D3B3CB205A}" type="slidenum">
              <a:rPr lang="en-ID" smtClean="0"/>
              <a:t>13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318676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7E2660-FA03-4B43-B4E1-03D3B3CB205A}" type="slidenum">
              <a:rPr lang="en-ID" smtClean="0"/>
              <a:t>14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16127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8" name="Google Shape;68;p1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790F1FEC-5313-718E-EAC2-35B1200BC4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785604" y="4164165"/>
            <a:ext cx="3335876" cy="2384013"/>
          </a:xfrm>
          <a:prstGeom prst="roundRect">
            <a:avLst>
              <a:gd name="adj" fmla="val 10861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EG" dirty="0"/>
              <a:t> 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7EB8DFBB-41A6-F81E-C14D-78962518D49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3166522" y="4164165"/>
            <a:ext cx="3335876" cy="2384013"/>
          </a:xfrm>
          <a:prstGeom prst="roundRect">
            <a:avLst>
              <a:gd name="adj" fmla="val 10861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EG" dirty="0"/>
              <a:t> 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76C13736-0E07-B02C-61C0-3C40EDB462A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373469" y="4164165"/>
            <a:ext cx="3335876" cy="2384013"/>
          </a:xfrm>
          <a:prstGeom prst="roundRect">
            <a:avLst>
              <a:gd name="adj" fmla="val 10861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EG" dirty="0"/>
              <a:t> 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52139C08-61DF-4472-59CE-2F3EF47DE66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578656" y="4164165"/>
            <a:ext cx="3335876" cy="2384013"/>
          </a:xfrm>
          <a:prstGeom prst="roundRect">
            <a:avLst>
              <a:gd name="adj" fmla="val 10861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EG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0624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929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web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eb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svg"/><Relationship Id="rId11" Type="http://schemas.openxmlformats.org/officeDocument/2006/relationships/image" Target="../media/image22.jpg"/><Relationship Id="rId5" Type="http://schemas.openxmlformats.org/officeDocument/2006/relationships/image" Target="../media/image16.png"/><Relationship Id="rId10" Type="http://schemas.openxmlformats.org/officeDocument/2006/relationships/image" Target="../media/image21.jpeg"/><Relationship Id="rId4" Type="http://schemas.openxmlformats.org/officeDocument/2006/relationships/image" Target="../media/image15.svg"/><Relationship Id="rId9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7917960" y="-7544"/>
            <a:ext cx="2369035" cy="2039532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5181600" y="-7544"/>
            <a:ext cx="2736360" cy="2039532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514600" y="-18080"/>
            <a:ext cx="2736360" cy="2039532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-7310" y="-18080"/>
            <a:ext cx="2555291" cy="2039532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10286996" y="0"/>
            <a:ext cx="370293" cy="2146944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90364" y="3083354"/>
            <a:ext cx="7827595" cy="2719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/>
          <a:p>
            <a:pPr lvl="0" algn="ctr"/>
            <a:r>
              <a:rPr lang="ru-RU" sz="7200" dirty="0">
                <a:solidFill>
                  <a:schemeClr val="accent4">
                    <a:lumMod val="75000"/>
                  </a:schemeClr>
                </a:solidFill>
                <a:latin typeface="Raleway Medium" pitchFamily="2" charset="-52"/>
              </a:rPr>
              <a:t>Deviate</a:t>
            </a:r>
            <a:r>
              <a:rPr lang="ru-RU" sz="3600" dirty="0">
                <a:solidFill>
                  <a:schemeClr val="accent4">
                    <a:lumMod val="75000"/>
                  </a:schemeClr>
                </a:solidFill>
                <a:latin typeface="Raleway Medium" pitchFamily="2" charset="-52"/>
              </a:rPr>
              <a:t>(</a:t>
            </a:r>
            <a:r>
              <a:rPr lang="ru-RU" sz="3600" dirty="0" err="1">
                <a:solidFill>
                  <a:schemeClr val="accent4">
                    <a:lumMod val="75000"/>
                  </a:schemeClr>
                </a:solidFill>
                <a:latin typeface="Raleway Medium" pitchFamily="2" charset="-52"/>
              </a:rPr>
              <a:t>Девиэйт</a:t>
            </a:r>
            <a:r>
              <a:rPr lang="ru-RU" sz="3600" dirty="0">
                <a:solidFill>
                  <a:schemeClr val="accent4">
                    <a:lumMod val="75000"/>
                  </a:schemeClr>
                </a:solidFill>
                <a:latin typeface="Raleway Medium" pitchFamily="2" charset="-52"/>
              </a:rPr>
              <a:t>)</a:t>
            </a:r>
          </a:p>
        </p:txBody>
      </p:sp>
      <p:sp>
        <p:nvSpPr>
          <p:cNvPr id="95" name="Google Shape;95;p1"/>
          <p:cNvSpPr/>
          <p:nvPr/>
        </p:nvSpPr>
        <p:spPr>
          <a:xfrm>
            <a:off x="10286996" y="2031988"/>
            <a:ext cx="370293" cy="2146944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10286996" y="4012550"/>
            <a:ext cx="370293" cy="214694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10286996" y="5993112"/>
            <a:ext cx="370293" cy="214694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10286995" y="8140056"/>
            <a:ext cx="370293" cy="214694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10651467" y="0"/>
            <a:ext cx="92733" cy="1028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34744" y="283400"/>
            <a:ext cx="1830072" cy="13987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1"/>
          <p:cNvGrpSpPr/>
          <p:nvPr/>
        </p:nvGrpSpPr>
        <p:grpSpPr>
          <a:xfrm>
            <a:off x="183671" y="496460"/>
            <a:ext cx="764629" cy="814804"/>
            <a:chOff x="5451714" y="454866"/>
            <a:chExt cx="1304628" cy="1390238"/>
          </a:xfrm>
        </p:grpSpPr>
        <p:sp>
          <p:nvSpPr>
            <p:cNvPr id="102" name="Google Shape;102;p1"/>
            <p:cNvSpPr/>
            <p:nvPr/>
          </p:nvSpPr>
          <p:spPr>
            <a:xfrm>
              <a:off x="5451714" y="454866"/>
              <a:ext cx="1304628" cy="1204706"/>
            </a:xfrm>
            <a:prstGeom prst="triangle">
              <a:avLst>
                <a:gd name="adj" fmla="val 50000"/>
              </a:avLst>
            </a:prstGeom>
            <a:noFill/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5562600" y="845185"/>
              <a:ext cx="1082855" cy="999919"/>
            </a:xfrm>
            <a:prstGeom prst="triangle">
              <a:avLst>
                <a:gd name="adj" fmla="val 50000"/>
              </a:avLst>
            </a:prstGeom>
            <a:noFill/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1"/>
          <p:cNvSpPr txBox="1"/>
          <p:nvPr/>
        </p:nvSpPr>
        <p:spPr>
          <a:xfrm>
            <a:off x="1021840" y="766000"/>
            <a:ext cx="1681526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Группа компаний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«Деловой альянс»</a:t>
            </a:r>
            <a:endParaRPr/>
          </a:p>
        </p:txBody>
      </p:sp>
      <p:sp>
        <p:nvSpPr>
          <p:cNvPr id="107" name="Google Shape;107;p1"/>
          <p:cNvSpPr txBox="1"/>
          <p:nvPr/>
        </p:nvSpPr>
        <p:spPr>
          <a:xfrm>
            <a:off x="669132" y="4879698"/>
            <a:ext cx="9839536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ru-RU" sz="3600" dirty="0">
                <a:solidFill>
                  <a:srgbClr val="262626"/>
                </a:solidFill>
              </a:rPr>
              <a:t>мобильное приложение, которое превращает борьбу с </a:t>
            </a:r>
            <a:r>
              <a:rPr lang="ru-RU" sz="3600" b="1" dirty="0">
                <a:solidFill>
                  <a:srgbClr val="9F00FF"/>
                </a:solidFill>
              </a:rPr>
              <a:t>прокрастинацией</a:t>
            </a:r>
            <a:r>
              <a:rPr lang="ru-RU" sz="3600" b="1" dirty="0">
                <a:solidFill>
                  <a:srgbClr val="262626"/>
                </a:solidFill>
              </a:rPr>
              <a:t> </a:t>
            </a:r>
            <a:r>
              <a:rPr lang="ru-RU" sz="3600" dirty="0">
                <a:solidFill>
                  <a:srgbClr val="262626"/>
                </a:solidFill>
              </a:rPr>
              <a:t>в увлекательную игру</a:t>
            </a:r>
          </a:p>
          <a:p>
            <a:pPr lvl="0"/>
            <a:br>
              <a:rPr lang="ru-RU" sz="2800" dirty="0">
                <a:solidFill>
                  <a:srgbClr val="6000A8"/>
                </a:solidFill>
              </a:rPr>
            </a:br>
            <a:endParaRPr sz="2800" dirty="0">
              <a:solidFill>
                <a:srgbClr val="6000A8"/>
              </a:solidFill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231500" y="8975736"/>
            <a:ext cx="841266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Балкарова Асана - Лидер</a:t>
            </a:r>
            <a:endParaRPr lang="ru-RU" dirty="0"/>
          </a:p>
        </p:txBody>
      </p:sp>
      <p:cxnSp>
        <p:nvCxnSpPr>
          <p:cNvPr id="109" name="Google Shape;109;p1"/>
          <p:cNvCxnSpPr/>
          <p:nvPr/>
        </p:nvCxnSpPr>
        <p:spPr>
          <a:xfrm flipH="1">
            <a:off x="183670" y="1268625"/>
            <a:ext cx="152400" cy="271401"/>
          </a:xfrm>
          <a:prstGeom prst="straightConnector1">
            <a:avLst/>
          </a:prstGeom>
          <a:noFill/>
          <a:ln w="571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0" name="Google Shape;110;p1"/>
          <p:cNvCxnSpPr/>
          <p:nvPr/>
        </p:nvCxnSpPr>
        <p:spPr>
          <a:xfrm rot="10800000">
            <a:off x="787129" y="1258443"/>
            <a:ext cx="152400" cy="271401"/>
          </a:xfrm>
          <a:prstGeom prst="straightConnector1">
            <a:avLst/>
          </a:prstGeom>
          <a:noFill/>
          <a:ln w="571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1" name="Google Shape;111;p1"/>
          <p:cNvCxnSpPr/>
          <p:nvPr/>
        </p:nvCxnSpPr>
        <p:spPr>
          <a:xfrm rot="10800000">
            <a:off x="304800" y="1311264"/>
            <a:ext cx="473588" cy="0"/>
          </a:xfrm>
          <a:prstGeom prst="straightConnector1">
            <a:avLst/>
          </a:prstGeom>
          <a:noFill/>
          <a:ln w="571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2" name="Google Shape;112;p1"/>
          <p:cNvCxnSpPr/>
          <p:nvPr/>
        </p:nvCxnSpPr>
        <p:spPr>
          <a:xfrm rot="10800000">
            <a:off x="337385" y="1311264"/>
            <a:ext cx="473588" cy="0"/>
          </a:xfrm>
          <a:prstGeom prst="straightConnector1">
            <a:avLst/>
          </a:prstGeom>
          <a:noFill/>
          <a:ln w="571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3" name="Google Shape;11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93599" y="582553"/>
            <a:ext cx="2188569" cy="838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A02F10-68C8-4DD9-8667-1AF7B3DF50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3145" y="41973"/>
            <a:ext cx="1890946" cy="1890946"/>
          </a:xfrm>
          <a:prstGeom prst="rect">
            <a:avLst/>
          </a:prstGeom>
        </p:spPr>
      </p:pic>
      <p:sp>
        <p:nvSpPr>
          <p:cNvPr id="29" name="Google Shape;93;p1">
            <a:extLst>
              <a:ext uri="{FF2B5EF4-FFF2-40B4-BE49-F238E27FC236}">
                <a16:creationId xmlns:a16="http://schemas.microsoft.com/office/drawing/2014/main" id="{0736C998-4E15-4119-9BB3-B41EC6D32F53}"/>
              </a:ext>
            </a:extLst>
          </p:cNvPr>
          <p:cNvSpPr txBox="1"/>
          <p:nvPr/>
        </p:nvSpPr>
        <p:spPr>
          <a:xfrm>
            <a:off x="10199503" y="-745303"/>
            <a:ext cx="8755430" cy="1784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5" name="AutoShape 8" descr="Picture background">
            <a:extLst>
              <a:ext uri="{FF2B5EF4-FFF2-40B4-BE49-F238E27FC236}">
                <a16:creationId xmlns:a16="http://schemas.microsoft.com/office/drawing/2014/main" id="{2B57D7A0-1DBD-4F4F-9336-C1076F672D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210243" y="10059415"/>
            <a:ext cx="123820" cy="12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Picture 5" descr="Как побороть лень и начать работать Для тех кто ищ-no-bg-preview (carve.photos)">
            <a:extLst>
              <a:ext uri="{FF2B5EF4-FFF2-40B4-BE49-F238E27FC236}">
                <a16:creationId xmlns:a16="http://schemas.microsoft.com/office/drawing/2014/main" id="{42993FC3-DAB0-B593-40C9-AFDBDCC209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49718" y="83880"/>
            <a:ext cx="7169150" cy="100374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"/>
          <p:cNvSpPr txBox="1"/>
          <p:nvPr/>
        </p:nvSpPr>
        <p:spPr>
          <a:xfrm>
            <a:off x="381000" y="495300"/>
            <a:ext cx="15887848" cy="82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1800" dirty="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4" name="Google Shape;124;p2"/>
          <p:cNvGrpSpPr/>
          <p:nvPr/>
        </p:nvGrpSpPr>
        <p:grpSpPr>
          <a:xfrm>
            <a:off x="-14093" y="9563100"/>
            <a:ext cx="776094" cy="735444"/>
            <a:chOff x="-14093" y="9563100"/>
            <a:chExt cx="776094" cy="735444"/>
          </a:xfrm>
        </p:grpSpPr>
        <p:sp>
          <p:nvSpPr>
            <p:cNvPr id="125" name="Google Shape;125;p2"/>
            <p:cNvSpPr/>
            <p:nvPr/>
          </p:nvSpPr>
          <p:spPr>
            <a:xfrm>
              <a:off x="-14093" y="9563100"/>
              <a:ext cx="776094" cy="735444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55817" y="9744752"/>
              <a:ext cx="636274" cy="372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ru-RU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fld>
              <a:endPara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8" name="Google Shape;128;p2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FFA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2"/>
          <p:cNvSpPr txBox="1"/>
          <p:nvPr/>
        </p:nvSpPr>
        <p:spPr>
          <a:xfrm>
            <a:off x="4252092" y="7251143"/>
            <a:ext cx="9783816" cy="2431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altLang="en-US" sz="3200" b="1" dirty="0">
                <a:solidFill>
                  <a:srgbClr val="262626"/>
                </a:solidFill>
              </a:rPr>
              <a:t>Прокрастинация </a:t>
            </a:r>
            <a:r>
              <a:rPr lang="en-US" altLang="en-US" sz="3200" b="1" dirty="0" err="1">
                <a:solidFill>
                  <a:srgbClr val="262626"/>
                </a:solidFill>
              </a:rPr>
              <a:t>среди</a:t>
            </a:r>
            <a:r>
              <a:rPr lang="en-US" altLang="en-US" sz="3200" b="1" dirty="0">
                <a:solidFill>
                  <a:srgbClr val="262626"/>
                </a:solidFill>
              </a:rPr>
              <a:t> </a:t>
            </a:r>
            <a:r>
              <a:rPr lang="en-US" altLang="en-US" sz="3200" b="1" dirty="0" err="1">
                <a:solidFill>
                  <a:srgbClr val="262626"/>
                </a:solidFill>
              </a:rPr>
              <a:t>молодежи</a:t>
            </a:r>
            <a:r>
              <a:rPr lang="en-US" altLang="en-US" sz="3200" b="1" dirty="0">
                <a:solidFill>
                  <a:srgbClr val="262626"/>
                </a:solidFill>
              </a:rPr>
              <a:t> 16-25 </a:t>
            </a:r>
            <a:r>
              <a:rPr lang="en-US" altLang="en-US" sz="3200" b="1" dirty="0" err="1">
                <a:solidFill>
                  <a:srgbClr val="262626"/>
                </a:solidFill>
              </a:rPr>
              <a:t>лет</a:t>
            </a:r>
            <a:r>
              <a:rPr lang="en-US" altLang="en-US" sz="3200" b="1" dirty="0">
                <a:solidFill>
                  <a:srgbClr val="262626"/>
                </a:solidFill>
              </a:rPr>
              <a:t> </a:t>
            </a:r>
            <a:r>
              <a:rPr lang="en-US" altLang="en-US" sz="3200" b="1" dirty="0" err="1">
                <a:solidFill>
                  <a:srgbClr val="262626"/>
                </a:solidFill>
              </a:rPr>
              <a:t>распространена</a:t>
            </a:r>
            <a:r>
              <a:rPr lang="en-US" altLang="en-US" sz="3200" b="1" dirty="0">
                <a:solidFill>
                  <a:srgbClr val="262626"/>
                </a:solidFill>
              </a:rPr>
              <a:t> </a:t>
            </a:r>
            <a:r>
              <a:rPr lang="en-US" altLang="en-US" sz="3200" b="1" dirty="0" err="1">
                <a:solidFill>
                  <a:srgbClr val="262626"/>
                </a:solidFill>
              </a:rPr>
              <a:t>повсеместно</a:t>
            </a:r>
            <a:r>
              <a:rPr lang="en-US" altLang="en-US" sz="3200" b="1" dirty="0">
                <a:solidFill>
                  <a:srgbClr val="262626"/>
                </a:solidFill>
              </a:rPr>
              <a:t>, </a:t>
            </a:r>
            <a:r>
              <a:rPr lang="en-US" altLang="en-US" sz="3200" b="1" dirty="0" err="1">
                <a:solidFill>
                  <a:srgbClr val="262626"/>
                </a:solidFill>
              </a:rPr>
              <a:t>особенно</a:t>
            </a:r>
            <a:r>
              <a:rPr lang="en-US" altLang="en-US" sz="3200" b="1" dirty="0">
                <a:solidFill>
                  <a:srgbClr val="262626"/>
                </a:solidFill>
              </a:rPr>
              <a:t> в </a:t>
            </a:r>
            <a:r>
              <a:rPr lang="en-US" altLang="en-US" sz="3200" b="1" dirty="0" err="1">
                <a:solidFill>
                  <a:srgbClr val="262626"/>
                </a:solidFill>
              </a:rPr>
              <a:t>образовательной</a:t>
            </a:r>
            <a:r>
              <a:rPr lang="en-US" altLang="en-US" sz="3200" b="1" dirty="0">
                <a:solidFill>
                  <a:srgbClr val="262626"/>
                </a:solidFill>
              </a:rPr>
              <a:t> </a:t>
            </a:r>
            <a:r>
              <a:rPr lang="en-US" altLang="en-US" sz="3200" b="1" dirty="0" err="1">
                <a:solidFill>
                  <a:srgbClr val="262626"/>
                </a:solidFill>
              </a:rPr>
              <a:t>среде</a:t>
            </a:r>
            <a:r>
              <a:rPr lang="en-US" altLang="en-US" sz="3200" b="1" dirty="0">
                <a:solidFill>
                  <a:srgbClr val="262626"/>
                </a:solidFill>
              </a:rPr>
              <a:t>.</a:t>
            </a:r>
            <a:endParaRPr lang="ru-RU" altLang="en-US" sz="3200" b="1" dirty="0">
              <a:solidFill>
                <a:srgbClr val="262626"/>
              </a:solidFill>
            </a:endParaRPr>
          </a:p>
          <a:p>
            <a:pPr lvl="0" algn="ctr"/>
            <a:r>
              <a:rPr lang="en-US" altLang="en-US" sz="2800" dirty="0" err="1">
                <a:solidFill>
                  <a:srgbClr val="262626"/>
                </a:solidFill>
              </a:rPr>
              <a:t>Важна</a:t>
            </a:r>
            <a:r>
              <a:rPr lang="en-US" altLang="en-US" sz="2800" dirty="0">
                <a:solidFill>
                  <a:srgbClr val="262626"/>
                </a:solidFill>
              </a:rPr>
              <a:t> </a:t>
            </a:r>
            <a:r>
              <a:rPr lang="en-US" altLang="en-US" sz="2800" dirty="0" err="1">
                <a:solidFill>
                  <a:srgbClr val="262626"/>
                </a:solidFill>
              </a:rPr>
              <a:t>поддержка</a:t>
            </a:r>
            <a:r>
              <a:rPr lang="en-US" altLang="en-US" sz="2800" dirty="0">
                <a:solidFill>
                  <a:srgbClr val="262626"/>
                </a:solidFill>
              </a:rPr>
              <a:t> </a:t>
            </a:r>
            <a:r>
              <a:rPr lang="en-US" altLang="en-US" sz="2800" dirty="0" err="1">
                <a:solidFill>
                  <a:srgbClr val="262626"/>
                </a:solidFill>
              </a:rPr>
              <a:t>мотивации</a:t>
            </a:r>
            <a:r>
              <a:rPr lang="en-US" altLang="en-US" sz="2800" dirty="0">
                <a:solidFill>
                  <a:srgbClr val="262626"/>
                </a:solidFill>
              </a:rPr>
              <a:t> и </a:t>
            </a:r>
            <a:r>
              <a:rPr lang="en-US" altLang="en-US" sz="2800" dirty="0" err="1">
                <a:solidFill>
                  <a:srgbClr val="262626"/>
                </a:solidFill>
              </a:rPr>
              <a:t>организации</a:t>
            </a:r>
            <a:r>
              <a:rPr lang="en-US" altLang="en-US" sz="2800" dirty="0">
                <a:solidFill>
                  <a:srgbClr val="262626"/>
                </a:solidFill>
              </a:rPr>
              <a:t> </a:t>
            </a:r>
            <a:r>
              <a:rPr lang="en-US" altLang="en-US" sz="2800" dirty="0" err="1">
                <a:solidFill>
                  <a:srgbClr val="262626"/>
                </a:solidFill>
              </a:rPr>
              <a:t>учебного</a:t>
            </a:r>
            <a:r>
              <a:rPr lang="en-US" altLang="en-US" sz="2800" dirty="0">
                <a:solidFill>
                  <a:srgbClr val="262626"/>
                </a:solidFill>
              </a:rPr>
              <a:t> </a:t>
            </a:r>
            <a:r>
              <a:rPr lang="en-US" altLang="en-US" sz="2800" dirty="0" err="1">
                <a:solidFill>
                  <a:srgbClr val="262626"/>
                </a:solidFill>
              </a:rPr>
              <a:t>процесса</a:t>
            </a:r>
            <a:r>
              <a:rPr lang="en-US" altLang="en-US" sz="2800" dirty="0">
                <a:solidFill>
                  <a:srgbClr val="262626"/>
                </a:solidFill>
              </a:rPr>
              <a:t> </a:t>
            </a:r>
            <a:r>
              <a:rPr lang="en-US" altLang="en-US" sz="2800" dirty="0" err="1">
                <a:solidFill>
                  <a:srgbClr val="262626"/>
                </a:solidFill>
              </a:rPr>
              <a:t>для</a:t>
            </a:r>
            <a:r>
              <a:rPr lang="en-US" altLang="en-US" sz="2800" dirty="0">
                <a:solidFill>
                  <a:srgbClr val="262626"/>
                </a:solidFill>
              </a:rPr>
              <a:t> </a:t>
            </a:r>
            <a:r>
              <a:rPr lang="en-US" altLang="en-US" sz="2800" dirty="0" err="1">
                <a:solidFill>
                  <a:srgbClr val="262626"/>
                </a:solidFill>
              </a:rPr>
              <a:t>успешного</a:t>
            </a:r>
            <a:r>
              <a:rPr lang="en-US" altLang="en-US" sz="2800" dirty="0">
                <a:solidFill>
                  <a:srgbClr val="262626"/>
                </a:solidFill>
              </a:rPr>
              <a:t> </a:t>
            </a:r>
            <a:r>
              <a:rPr lang="en-US" altLang="en-US" sz="2800" dirty="0" err="1">
                <a:solidFill>
                  <a:srgbClr val="262626"/>
                </a:solidFill>
              </a:rPr>
              <a:t>усвоения</a:t>
            </a:r>
            <a:r>
              <a:rPr lang="en-US" altLang="en-US" sz="2800" dirty="0">
                <a:solidFill>
                  <a:srgbClr val="262626"/>
                </a:solidFill>
              </a:rPr>
              <a:t> </a:t>
            </a:r>
            <a:r>
              <a:rPr lang="en-US" altLang="en-US" sz="2800" dirty="0" err="1">
                <a:solidFill>
                  <a:srgbClr val="262626"/>
                </a:solidFill>
              </a:rPr>
              <a:t>знаний</a:t>
            </a:r>
            <a:endParaRPr lang="en-US" altLang="en-US" sz="2800" dirty="0">
              <a:solidFill>
                <a:srgbClr val="262626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A2FFBB-AE51-06DF-4EFF-3889BF09FF6F}"/>
              </a:ext>
            </a:extLst>
          </p:cNvPr>
          <p:cNvSpPr txBox="1"/>
          <p:nvPr/>
        </p:nvSpPr>
        <p:spPr>
          <a:xfrm>
            <a:off x="381000" y="2789176"/>
            <a:ext cx="525561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МАСШТАБ И ПОСЛЕДСТВИЯ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Проблема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касается</a:t>
            </a: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миллионов</a:t>
            </a: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школьников</a:t>
            </a: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студентов</a:t>
            </a:r>
            <a:r>
              <a:rPr lang="ru-RU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(80-95%)</a:t>
            </a: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ежегодно</a:t>
            </a: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</a:t>
            </a:r>
            <a:r>
              <a:rPr lang="ru-RU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Ведет</a:t>
            </a: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к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падению</a:t>
            </a: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успеваемости</a:t>
            </a: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увеличению</a:t>
            </a: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стресса</a:t>
            </a: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неудовлетворенности</a:t>
            </a: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учебой</a:t>
            </a:r>
            <a:endParaRPr lang="en-US" altLang="en-US" sz="2800" dirty="0">
              <a:solidFill>
                <a:srgbClr val="262626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BCB94C-CE03-4669-8502-DE7A3B1D0971}"/>
              </a:ext>
            </a:extLst>
          </p:cNvPr>
          <p:cNvSpPr txBox="1"/>
          <p:nvPr/>
        </p:nvSpPr>
        <p:spPr>
          <a:xfrm>
            <a:off x="12136094" y="2643402"/>
            <a:ext cx="615190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ВОЗМОЖНЫЕ ОГРАНИЧЕНИЯ</a:t>
            </a:r>
          </a:p>
          <a:p>
            <a:pPr lvl="0" algn="ctr"/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Трудности</a:t>
            </a: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с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удержанием</a:t>
            </a: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пользователей</a:t>
            </a: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</a:t>
            </a: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длительный</a:t>
            </a: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срок</a:t>
            </a: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</a:t>
            </a:r>
            <a:r>
              <a:rPr lang="ru-RU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Риски</a:t>
            </a: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связанные</a:t>
            </a: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с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монетизацией</a:t>
            </a: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доверием</a:t>
            </a: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к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новому</a:t>
            </a:r>
            <a:r>
              <a:rPr lang="en-US" altLang="en-US" sz="2800" dirty="0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2800" dirty="0" err="1">
                <a:solidFill>
                  <a:srgbClr val="26262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сервису</a:t>
            </a:r>
            <a:endParaRPr lang="en-US" altLang="en-US" sz="2800" dirty="0">
              <a:solidFill>
                <a:srgbClr val="262626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Google Shape;127;p2">
            <a:extLst>
              <a:ext uri="{FF2B5EF4-FFF2-40B4-BE49-F238E27FC236}">
                <a16:creationId xmlns:a16="http://schemas.microsoft.com/office/drawing/2014/main" id="{3C38F706-FD05-B7B8-391E-EA544810F022}"/>
              </a:ext>
            </a:extLst>
          </p:cNvPr>
          <p:cNvSpPr/>
          <p:nvPr/>
        </p:nvSpPr>
        <p:spPr>
          <a:xfrm>
            <a:off x="6322307" y="1805579"/>
            <a:ext cx="5255616" cy="5125883"/>
          </a:xfrm>
          <a:prstGeom prst="rect">
            <a:avLst/>
          </a:prstGeom>
          <a:blipFill rotWithShape="1">
            <a:blip r:embed="rId3"/>
            <a:stretch>
              <a:fillRect l="-3000"/>
            </a:stretch>
          </a:blip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2700">
              <a:solidFill>
                <a:srgbClr val="7F7F7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"/>
          <p:cNvSpPr/>
          <p:nvPr/>
        </p:nvSpPr>
        <p:spPr>
          <a:xfrm>
            <a:off x="14253" y="1499147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3994355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5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5"/>
          <p:cNvSpPr txBox="1"/>
          <p:nvPr/>
        </p:nvSpPr>
        <p:spPr>
          <a:xfrm>
            <a:off x="457199" y="331053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ЦЕЛЕВАЯ АУДИТОРИЯ</a:t>
            </a:r>
            <a:endParaRPr sz="1800" dirty="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5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5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5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FBB3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B14F7E-1066-7089-60EF-C5234C4FF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5883" y="2125336"/>
            <a:ext cx="3511964" cy="351196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9958AC-F359-E09B-6B15-E804BD43FE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807" t="-3078" r="2369"/>
          <a:stretch>
            <a:fillRect/>
          </a:stretch>
        </p:blipFill>
        <p:spPr>
          <a:xfrm>
            <a:off x="457199" y="1615771"/>
            <a:ext cx="6021972" cy="40215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00D524-D4B8-D95A-5002-3447871D5FB3}"/>
              </a:ext>
            </a:extLst>
          </p:cNvPr>
          <p:cNvSpPr txBox="1"/>
          <p:nvPr/>
        </p:nvSpPr>
        <p:spPr>
          <a:xfrm>
            <a:off x="762002" y="6126797"/>
            <a:ext cx="798443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Наша целевая аудитория — это «Паникующий стратег».</a:t>
            </a:r>
            <a:endParaRPr lang="ru-RU" sz="2400" dirty="0"/>
          </a:p>
          <a:p>
            <a:r>
              <a:rPr lang="ru-RU" sz="2400" dirty="0"/>
              <a:t>Это не просто «школьники и студенты». Это конкретный психологический портрет человека, который знает </a:t>
            </a:r>
            <a:r>
              <a:rPr lang="ru-RU" sz="2400" b="1" dirty="0"/>
              <a:t>ЧТО</a:t>
            </a:r>
            <a:r>
              <a:rPr lang="ru-RU" sz="2400" dirty="0"/>
              <a:t> нужно сделать (сдать ЕГЭ, закрыть сессию), но постоянно терпит поражение в вопросе </a:t>
            </a:r>
            <a:r>
              <a:rPr lang="ru-RU" sz="2400" b="1" dirty="0"/>
              <a:t>КАК</a:t>
            </a:r>
            <a:r>
              <a:rPr lang="ru-RU" sz="2400" dirty="0"/>
              <a:t> это сделать</a:t>
            </a:r>
            <a:r>
              <a:rPr lang="ru-RU" sz="2000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3D4B32-274D-47B5-80FA-5F309FB77D21}"/>
              </a:ext>
            </a:extLst>
          </p:cNvPr>
          <p:cNvSpPr txBox="1"/>
          <p:nvPr/>
        </p:nvSpPr>
        <p:spPr>
          <a:xfrm>
            <a:off x="8600661" y="5715687"/>
            <a:ext cx="861939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quote-cjk-patch"/>
              </a:rPr>
              <a:t>Это </a:t>
            </a:r>
            <a:r>
              <a:rPr lang="ru-RU" sz="24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quote-cjk-patch"/>
              </a:rPr>
              <a:t>человек с целью, но без плана</a:t>
            </a:r>
            <a:r>
              <a:rPr lang="ru-RU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quote-cjk-patch"/>
              </a:rPr>
              <a:t>. У него есть мотивация, но нет ясного способа действовать. Это приводит к прокрастинации и стрессу.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quote-cjk-patch"/>
              </a:rPr>
              <a:t>Он ищет не список задач, а </a:t>
            </a:r>
            <a:r>
              <a:rPr lang="ru-RU" sz="24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quote-cjk-patch"/>
              </a:rPr>
              <a:t>понятного проводника</a:t>
            </a:r>
            <a:r>
              <a:rPr lang="ru-RU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quote-cjk-patch"/>
              </a:rPr>
              <a:t>, который снимет груз планирования, поможет начать и сохранить фокус. Ему важны ясность, вовлечённость и ощущение прогресса.</a:t>
            </a:r>
          </a:p>
          <a:p>
            <a:pPr algn="l">
              <a:spcBef>
                <a:spcPts val="1200"/>
              </a:spcBef>
              <a:buNone/>
            </a:pPr>
            <a:r>
              <a:rPr lang="ru-RU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quote-cjk-patch"/>
              </a:rPr>
              <a:t>Наше решение нужно каждому, кто хочет превратить намерение в систему действий. Мы начинаем со сферы образования, где эта боль наиболее остра, но подход универсален.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3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3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381000" y="495300"/>
            <a:ext cx="15887848" cy="82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sz="180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996107-242D-4860-AB11-4B0597ACA867}"/>
              </a:ext>
            </a:extLst>
          </p:cNvPr>
          <p:cNvSpPr/>
          <p:nvPr/>
        </p:nvSpPr>
        <p:spPr>
          <a:xfrm>
            <a:off x="831911" y="1966319"/>
            <a:ext cx="81155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7030A0"/>
                </a:solidFill>
              </a:rPr>
              <a:t>Сценарии использования</a:t>
            </a:r>
            <a:endParaRPr lang="ru-RU" sz="2800" dirty="0">
              <a:solidFill>
                <a:srgbClr val="7030A0"/>
              </a:solidFill>
            </a:endParaRPr>
          </a:p>
          <a:p>
            <a:endParaRPr lang="en-US" sz="2400" b="1" dirty="0">
              <a:solidFill>
                <a:srgbClr val="7030A0"/>
              </a:solidFill>
            </a:endParaRPr>
          </a:p>
          <a:p>
            <a:pPr algn="just"/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E1EBE7-8834-2A6F-95E1-468949C2CD68}"/>
              </a:ext>
            </a:extLst>
          </p:cNvPr>
          <p:cNvSpPr txBox="1"/>
          <p:nvPr/>
        </p:nvSpPr>
        <p:spPr>
          <a:xfrm>
            <a:off x="831911" y="2799457"/>
            <a:ext cx="12725897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Как Алексей перестал паниковать из-за ЕГЭ</a:t>
            </a:r>
            <a:endParaRPr lang="ru-RU" sz="2400" dirty="0"/>
          </a:p>
          <a:p>
            <a:r>
              <a:rPr lang="ru-RU" sz="2400" dirty="0"/>
              <a:t>До приложения подготовка к экзамену была хаосом. Мысль «надо выучить всё» вызывала только ступор и прокрастинацию.</a:t>
            </a:r>
          </a:p>
          <a:p>
            <a:r>
              <a:rPr lang="ru-RU" sz="2400" b="1" dirty="0"/>
              <a:t>Deviate разбил этот хаос.</a:t>
            </a:r>
            <a:r>
              <a:rPr lang="ru-RU" sz="2400" dirty="0"/>
              <a:t> Вместо неподъёмной цели Алексей получил первый чёткий шаг: «Повтори 5 формул. 15 минут». Он запустил таймер, и на экране его персонаж начал учиться вместе с ним. Бросать напарника стало неловко.</a:t>
            </a:r>
          </a:p>
          <a:p>
            <a:r>
              <a:rPr lang="ru-RU" sz="2400" b="1" dirty="0"/>
              <a:t>Учёба превратилась в игру.</a:t>
            </a:r>
            <a:r>
              <a:rPr lang="ru-RU" sz="2400" dirty="0"/>
              <a:t> После каждой темы — короткий тест. Справился — получил очки, и аватар «прокачался». Каждая тема стала новым уровнем.</a:t>
            </a:r>
          </a:p>
          <a:p>
            <a:r>
              <a:rPr lang="ru-RU" sz="2400" b="1" dirty="0"/>
              <a:t>Главный мотиватор — рейтинг с реальными призами.</a:t>
            </a:r>
            <a:r>
              <a:rPr lang="ru-RU" sz="2400" dirty="0"/>
              <a:t> Алексей увидел, что обогнал одноклассника, а топ-1 получает </a:t>
            </a:r>
            <a:r>
              <a:rPr lang="ru-RU" sz="2400" b="1" dirty="0"/>
              <a:t>бесплатную подписку</a:t>
            </a:r>
            <a:r>
              <a:rPr lang="ru-RU" sz="2400" dirty="0"/>
              <a:t>. Его усилия стали конвертироваться в реальную экономию денег.</a:t>
            </a:r>
          </a:p>
          <a:p>
            <a:r>
              <a:rPr lang="ru-RU" sz="2400" dirty="0"/>
              <a:t>Когда он 4 дня игнорировал сложную тему, приложение не ругалось, а предложило: «Начни с 12 минут. Награда +40%». Прокрастинация была побеждена игровой механикой.</a:t>
            </a:r>
          </a:p>
          <a:p>
            <a:r>
              <a:rPr lang="ru-RU" sz="2400" dirty="0"/>
              <a:t>Теперь главный вопрос Алексея — не «С чего начать?», а </a:t>
            </a:r>
            <a:r>
              <a:rPr lang="ru-RU" sz="2400" b="1" dirty="0"/>
              <a:t>«Какой следующий квест?»</a:t>
            </a:r>
            <a:r>
              <a:rPr lang="ru-RU" sz="2400" dirty="0"/>
              <a:t>. Панику сменил азарт игры с понятными правилами и осязаемыми наградами.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C42A39-7D6D-E6EB-C52F-1EAFCF281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81043" y="-1"/>
            <a:ext cx="4306957" cy="43069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F05325-456B-A702-75EB-FA9B265E315F}"/>
              </a:ext>
            </a:extLst>
          </p:cNvPr>
          <p:cNvSpPr txBox="1"/>
          <p:nvPr/>
        </p:nvSpPr>
        <p:spPr>
          <a:xfrm>
            <a:off x="15452869" y="4306956"/>
            <a:ext cx="24510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/>
              <a:t>Алексей</a:t>
            </a:r>
            <a:endParaRPr lang="ru-RU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3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3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381000" y="495300"/>
            <a:ext cx="15887848" cy="82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sz="1800" dirty="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2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39E313-FFAA-1175-7A32-18623836C0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8626" b="44735"/>
          <a:stretch>
            <a:fillRect/>
          </a:stretch>
        </p:blipFill>
        <p:spPr>
          <a:xfrm>
            <a:off x="15215703" y="1780250"/>
            <a:ext cx="2674731" cy="770412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9197816-E6BF-2E6B-49D6-6819D16FA8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975" r="44332" b="3937"/>
          <a:stretch>
            <a:fillRect/>
          </a:stretch>
        </p:blipFill>
        <p:spPr>
          <a:xfrm>
            <a:off x="7387928" y="1765517"/>
            <a:ext cx="2443348" cy="81505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7B1E7EF-AC7C-F8B2-4B89-93DEE6AA3C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367" t="-1" r="74077" b="67494"/>
          <a:stretch>
            <a:fillRect/>
          </a:stretch>
        </p:blipFill>
        <p:spPr>
          <a:xfrm>
            <a:off x="2349559" y="1765517"/>
            <a:ext cx="2436002" cy="486492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EF0ECF2-434B-B831-4044-C6F44AC734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8890" b="67415"/>
          <a:stretch>
            <a:fillRect/>
          </a:stretch>
        </p:blipFill>
        <p:spPr>
          <a:xfrm>
            <a:off x="-34013" y="1794828"/>
            <a:ext cx="2283698" cy="48356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03D98AA-2985-7DAF-7B4A-65A7B8B0F3B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633" r="59054" b="45956"/>
          <a:stretch>
            <a:fillRect/>
          </a:stretch>
        </p:blipFill>
        <p:spPr>
          <a:xfrm>
            <a:off x="4849069" y="1765517"/>
            <a:ext cx="2488922" cy="704353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56E5647-E9E6-AB6E-2465-6E9C96FEC8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796" r="14830" b="64975"/>
          <a:stretch>
            <a:fillRect/>
          </a:stretch>
        </p:blipFill>
        <p:spPr>
          <a:xfrm>
            <a:off x="12501515" y="1765517"/>
            <a:ext cx="2587171" cy="472274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2993603-297B-E658-531D-ED75A44884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9167" r="30278" b="62027"/>
          <a:stretch>
            <a:fillRect/>
          </a:stretch>
        </p:blipFill>
        <p:spPr>
          <a:xfrm>
            <a:off x="9931150" y="1765517"/>
            <a:ext cx="2443348" cy="5210818"/>
          </a:xfrm>
          <a:prstGeom prst="rect">
            <a:avLst/>
          </a:prstGeom>
        </p:spPr>
      </p:pic>
      <p:sp>
        <p:nvSpPr>
          <p:cNvPr id="12" name="Google Shape;146;p3">
            <a:extLst>
              <a:ext uri="{FF2B5EF4-FFF2-40B4-BE49-F238E27FC236}">
                <a16:creationId xmlns:a16="http://schemas.microsoft.com/office/drawing/2014/main" id="{B30C8CC4-DC34-99C8-0D66-AF398F35AE5A}"/>
              </a:ext>
            </a:extLst>
          </p:cNvPr>
          <p:cNvSpPr/>
          <p:nvPr/>
        </p:nvSpPr>
        <p:spPr>
          <a:xfrm>
            <a:off x="184360" y="7641356"/>
            <a:ext cx="4330397" cy="880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solidFill>
                  <a:srgbClr val="C45DE9"/>
                </a:solidFill>
                <a:latin typeface="Arial Black" panose="020B0A04020102020204" pitchFamily="34" charset="0"/>
              </a:rPr>
              <a:t>ИНТЕРФЕЙС</a:t>
            </a:r>
            <a:endParaRPr sz="4400" dirty="0">
              <a:solidFill>
                <a:srgbClr val="C45DE9"/>
              </a:solidFill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E344BA-A6D0-E164-878C-B9B59A6DAFEC}"/>
              </a:ext>
            </a:extLst>
          </p:cNvPr>
          <p:cNvSpPr txBox="1"/>
          <p:nvPr/>
        </p:nvSpPr>
        <p:spPr>
          <a:xfrm>
            <a:off x="8140479" y="7752042"/>
            <a:ext cx="91638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solidFill>
                  <a:srgbClr val="C45DE9"/>
                </a:solidFill>
                <a:latin typeface="Arial Black" panose="020B0A04020102020204" pitchFamily="34" charset="0"/>
              </a:rPr>
              <a:t>ПРИЛОЖЕНИЯ</a:t>
            </a:r>
            <a:endParaRPr lang="ru-RU" sz="4400" dirty="0">
              <a:solidFill>
                <a:srgbClr val="C45DE9"/>
              </a:solidFill>
              <a:latin typeface="Arial Black" panose="020B0A040201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3344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ОЦЕНКА РЫНКА</a:t>
            </a:r>
            <a:endParaRPr sz="18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602640" y="2131864"/>
            <a:ext cx="4758266" cy="7355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4000" dirty="0">
                <a:solidFill>
                  <a:srgbClr val="953735"/>
                </a:solidFill>
                <a:latin typeface="Evolventa" panose="020B0702020202020204" pitchFamily="34" charset="0"/>
              </a:rPr>
              <a:t>Количественная</a:t>
            </a:r>
            <a:br>
              <a:rPr lang="ru-RU" sz="1600" dirty="0"/>
            </a:br>
            <a:r>
              <a:rPr lang="ru-RU" sz="1800" b="1" dirty="0"/>
              <a:t>Целевая аудитория:</a:t>
            </a:r>
            <a:r>
              <a:rPr lang="ru-RU" sz="1800" dirty="0"/>
              <a:t> ~6 млн (старшеклассники и студенты 16-22 лет). С учётом смежных сегментов (абитуриенты, молодые специалисты) — потенциал до 10 млн в РФ.</a:t>
            </a:r>
          </a:p>
          <a:p>
            <a:r>
              <a:rPr lang="ru-RU" sz="1800" b="1" dirty="0"/>
              <a:t>Наша доля рынка:</a:t>
            </a:r>
            <a:endParaRPr lang="ru-RU" sz="1800" dirty="0"/>
          </a:p>
          <a:p>
            <a:pPr lvl="1"/>
            <a:r>
              <a:rPr lang="ru-RU" sz="1800" b="1" dirty="0"/>
              <a:t>100 000 пользователей (1-й год) = 1.7%.</a:t>
            </a:r>
            <a:r>
              <a:rPr lang="ru-RU" sz="1800" dirty="0"/>
              <a:t> Для достижения: фокус на 2-3 крупнейших студенческих сообществах в VK/TG, партнёрство с 50-100 микро-блогерами, запуск виральных челленджей.</a:t>
            </a:r>
          </a:p>
          <a:p>
            <a:pPr lvl="1"/>
            <a:r>
              <a:rPr lang="ru-RU" sz="1800" b="1" dirty="0"/>
              <a:t>250 000 пользователей (2-й год) = 4.2%.</a:t>
            </a:r>
            <a:r>
              <a:rPr lang="ru-RU" sz="1800" dirty="0"/>
              <a:t> Масштабирование успешных каналов, запуск </a:t>
            </a:r>
            <a:r>
              <a:rPr lang="ru-RU" sz="1800" dirty="0" err="1"/>
              <a:t>performance</a:t>
            </a:r>
            <a:r>
              <a:rPr lang="ru-RU" sz="1800" dirty="0"/>
              <a:t>-маркетинга (CPA/CPI), развитие реферальной программы.</a:t>
            </a:r>
          </a:p>
          <a:p>
            <a:r>
              <a:rPr lang="ru-RU" sz="1800" b="1" dirty="0"/>
              <a:t>Контекст:</a:t>
            </a:r>
            <a:r>
              <a:rPr lang="ru-RU" sz="1800" dirty="0"/>
              <a:t> Даже 4.2% — консервативная цель для продукта, решающего главную "боль" аудитории. Для сравнения, успешные нишевые приложения удерживают 5-10% своих микрорынков.</a:t>
            </a:r>
          </a:p>
          <a:p>
            <a:br>
              <a:rPr lang="ru-RU" sz="1800" dirty="0"/>
            </a:br>
            <a:endParaRPr lang="ru-RU" sz="1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C77732-0076-3A47-A4E9-5128C086EE15}"/>
              </a:ext>
            </a:extLst>
          </p:cNvPr>
          <p:cNvSpPr txBox="1"/>
          <p:nvPr/>
        </p:nvSpPr>
        <p:spPr>
          <a:xfrm>
            <a:off x="11454359" y="234464"/>
            <a:ext cx="6116521" cy="9694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Что в итоге получаем</a:t>
            </a:r>
            <a:br>
              <a:rPr lang="ru-RU" sz="1400" dirty="0"/>
            </a:br>
            <a:r>
              <a:rPr lang="ru-RU" sz="2400" dirty="0"/>
              <a:t>Аудиторию: 250 000 лояльных пользователей — канал для будущей монетизации.</a:t>
            </a:r>
          </a:p>
          <a:p>
            <a:r>
              <a:rPr lang="ru-RU" sz="2400" dirty="0"/>
              <a:t>Технологию: Готовую игровую платформу с ИИ, которую можно применять для обучения чему угодно.</a:t>
            </a:r>
          </a:p>
          <a:p>
            <a:r>
              <a:rPr lang="ru-RU" sz="2400" dirty="0"/>
              <a:t>Данные: Уникальную базу о том, как молодёжь учится и </a:t>
            </a:r>
            <a:r>
              <a:rPr lang="ru-RU" sz="2400" dirty="0" err="1"/>
              <a:t>прокрастинирует</a:t>
            </a:r>
            <a:r>
              <a:rPr lang="ru-RU" sz="2400" dirty="0"/>
              <a:t>.</a:t>
            </a:r>
          </a:p>
          <a:p>
            <a:endParaRPr lang="ru-RU" sz="2400" dirty="0"/>
          </a:p>
          <a:p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А дальше — рост</a:t>
            </a:r>
            <a:br>
              <a:rPr lang="ru-RU" sz="1400" dirty="0"/>
            </a:br>
            <a:r>
              <a:rPr lang="ru-RU" sz="2400" dirty="0"/>
              <a:t>Расширение географии (Год 3): Запуск в СНГ (потенциал +15-20 млн пользователей).</a:t>
            </a:r>
          </a:p>
          <a:p>
            <a:endParaRPr lang="ru-RU" sz="2400" dirty="0"/>
          </a:p>
          <a:p>
            <a:r>
              <a:rPr lang="ru-RU" sz="2400" dirty="0"/>
              <a:t>B2B для вузов (Год 2-3): Продажа подписок учебным заведениям и </a:t>
            </a:r>
            <a:r>
              <a:rPr lang="ru-RU" sz="2400" dirty="0" err="1"/>
              <a:t>white-label</a:t>
            </a:r>
            <a:r>
              <a:rPr lang="ru-RU" sz="2400" dirty="0"/>
              <a:t> решения партнёрам.</a:t>
            </a:r>
          </a:p>
          <a:p>
            <a:endParaRPr lang="ru-RU" sz="2400" dirty="0"/>
          </a:p>
          <a:p>
            <a:r>
              <a:rPr lang="ru-RU" sz="2400" dirty="0"/>
              <a:t>Новый стандарт: Стать «игровым слоем» для любого образовательного контента, открывая путь к лицензированию технологии крупным игрокам.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4E510D-39B4-0976-0527-E9411C0972C7}"/>
              </a:ext>
            </a:extLst>
          </p:cNvPr>
          <p:cNvSpPr txBox="1"/>
          <p:nvPr/>
        </p:nvSpPr>
        <p:spPr>
          <a:xfrm>
            <a:off x="5491688" y="1936354"/>
            <a:ext cx="5435392" cy="71404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Денежная</a:t>
            </a:r>
            <a:br>
              <a:rPr lang="ru-RU" sz="1400" dirty="0"/>
            </a:br>
            <a:r>
              <a:rPr lang="ru-RU" sz="2000" b="1" dirty="0"/>
              <a:t>ГОД 1</a:t>
            </a:r>
            <a:r>
              <a:rPr lang="ru-RU" sz="1800" dirty="0"/>
              <a:t>: РОСТ (100 000 ПОЛЬЗОВАТЕЛЕЙ)</a:t>
            </a:r>
          </a:p>
          <a:p>
            <a:endParaRPr lang="ru-RU" sz="1800" dirty="0"/>
          </a:p>
          <a:p>
            <a:r>
              <a:rPr lang="ru-RU" sz="1800" b="1" dirty="0"/>
              <a:t>Цель</a:t>
            </a:r>
            <a:r>
              <a:rPr lang="ru-RU" sz="1800" dirty="0"/>
              <a:t>: Доказать модель. Прибыль — не главное.</a:t>
            </a:r>
          </a:p>
          <a:p>
            <a:r>
              <a:rPr lang="ru-RU" sz="1800" b="1" dirty="0"/>
              <a:t>Доход</a:t>
            </a:r>
            <a:r>
              <a:rPr lang="ru-RU" sz="1800" dirty="0"/>
              <a:t>: ~19.3 млн ₽ (4 000 подписчиков × 299 ₽ + доп. покупки).</a:t>
            </a:r>
          </a:p>
          <a:p>
            <a:r>
              <a:rPr lang="ru-RU" sz="1800" b="1" dirty="0"/>
              <a:t>Расход</a:t>
            </a:r>
            <a:r>
              <a:rPr lang="ru-RU" sz="1800" dirty="0"/>
              <a:t>: ~23.2 млн ₽ (основное — маркетинг: 18 млн ₽ на привлечение).</a:t>
            </a:r>
          </a:p>
          <a:p>
            <a:endParaRPr lang="ru-RU" sz="1800" dirty="0"/>
          </a:p>
          <a:p>
            <a:r>
              <a:rPr lang="ru-RU" sz="1800" b="1" dirty="0"/>
              <a:t>Итог</a:t>
            </a:r>
            <a:r>
              <a:rPr lang="ru-RU" sz="1800" dirty="0"/>
              <a:t>: Убыток ~3.85 млн ₽ — это инвестиция в рост. Главное — достичь 100k пользователей и подтвердить метрики: удержание &gt;30%, LTV &gt;1500 ₽.</a:t>
            </a:r>
          </a:p>
          <a:p>
            <a:endParaRPr lang="ru-RU" sz="1800" dirty="0"/>
          </a:p>
          <a:p>
            <a:pPr algn="ctr"/>
            <a:r>
              <a:rPr lang="ru-RU" sz="2000" b="1" dirty="0"/>
              <a:t>ГОД 2: </a:t>
            </a:r>
            <a:r>
              <a:rPr lang="ru-RU" sz="1800" dirty="0"/>
              <a:t>МАСШТАБ (250 000 ПОЛЬЗОВАТЕЛЕЙ)</a:t>
            </a:r>
          </a:p>
          <a:p>
            <a:endParaRPr lang="ru-RU" sz="1800" dirty="0"/>
          </a:p>
          <a:p>
            <a:r>
              <a:rPr lang="ru-RU" sz="1800" b="1" dirty="0"/>
              <a:t>Цель</a:t>
            </a:r>
            <a:r>
              <a:rPr lang="ru-RU" sz="1800" dirty="0"/>
              <a:t>: Выход на прибыль.</a:t>
            </a:r>
          </a:p>
          <a:p>
            <a:r>
              <a:rPr lang="ru-RU" sz="1800" b="1" dirty="0"/>
              <a:t>Доход</a:t>
            </a:r>
            <a:r>
              <a:rPr lang="ru-RU" sz="1800" dirty="0"/>
              <a:t>: ~56.5 млн ₽ (11 250 подписчиков).</a:t>
            </a:r>
          </a:p>
          <a:p>
            <a:r>
              <a:rPr lang="ru-RU" sz="1800" b="1" dirty="0"/>
              <a:t>Расход</a:t>
            </a:r>
            <a:r>
              <a:rPr lang="ru-RU" sz="1800" dirty="0"/>
              <a:t>: ~36.3 млн ₽ (маркетинг, команда, серверы).</a:t>
            </a:r>
          </a:p>
          <a:p>
            <a:endParaRPr lang="ru-RU" sz="1800" dirty="0"/>
          </a:p>
          <a:p>
            <a:r>
              <a:rPr lang="ru-RU" sz="1800" b="1" dirty="0"/>
              <a:t>Итог</a:t>
            </a:r>
            <a:r>
              <a:rPr lang="ru-RU" sz="1800" dirty="0"/>
              <a:t>: Прибыль ~20.2 млн ₽. Рентабельность ~36%. Стартовые вложения окупятся в течение первого года.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ОЦЕНКА РЫНКА</a:t>
            </a:r>
            <a:endParaRPr sz="18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6"/>
          <p:cNvSpPr txBox="1"/>
          <p:nvPr/>
        </p:nvSpPr>
        <p:spPr>
          <a:xfrm>
            <a:off x="9194248" y="1699259"/>
            <a:ext cx="7920554" cy="8279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ДИНАМИКА РЫНКА, СЕЗОННОСТЬ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</a:rPr>
              <a:t>Либо устойчивость, рентабельность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800" dirty="0">
              <a:solidFill>
                <a:srgbClr val="6000A8"/>
              </a:solidFill>
            </a:endParaRPr>
          </a:p>
          <a:p>
            <a:r>
              <a:rPr lang="ru-RU" sz="2000" dirty="0"/>
              <a:t>ВЫВОД: Мы начинаем со старшеклассников. У них самая сильная мотивация (ЕГЭ) и готовность платить. Это позволяет быстро проверить модель и выйти на окупаемость с минимальным бюджетом. Дальше — масштабируемся на студентов, а затем на молодых специалистов.</a:t>
            </a:r>
          </a:p>
          <a:p>
            <a:endParaRPr lang="ru-RU" sz="2000" dirty="0"/>
          </a:p>
          <a:p>
            <a:r>
              <a:rPr lang="ru-RU" sz="2800" dirty="0">
                <a:solidFill>
                  <a:srgbClr val="6000A8"/>
                </a:solidFill>
              </a:rPr>
              <a:t>СЕЗОННОСТЬ И УСТОЙЧИВОСТЬ</a:t>
            </a:r>
          </a:p>
          <a:p>
            <a:endParaRPr lang="ru-RU" sz="2000" dirty="0"/>
          </a:p>
          <a:p>
            <a:r>
              <a:rPr lang="ru-RU" sz="2000" dirty="0"/>
              <a:t>Пики спроса — наш ресурс. Мы синхронизируем запуск функций и рекламу с сессиями (май-июнь, январь) и началом учебного года (август). В эти периоды привлечение пользователей дешевле, а конверсия — выше.</a:t>
            </a:r>
          </a:p>
          <a:p>
            <a:endParaRPr lang="ru-RU" sz="2000" dirty="0"/>
          </a:p>
          <a:p>
            <a:r>
              <a:rPr lang="ru-RU" sz="2000" dirty="0"/>
              <a:t>Проблема — перманентна. Прокрастинация не исчезнет, а в периоды стресса (экзамены, кризисы) потребность в решении только растёт.</a:t>
            </a:r>
          </a:p>
          <a:p>
            <a:endParaRPr lang="ru-RU" sz="2000" dirty="0"/>
          </a:p>
          <a:p>
            <a:r>
              <a:rPr lang="ru-RU" sz="2000" dirty="0"/>
              <a:t>Экономика работает. Встроенные механики (рейтинг, соревнование с друзьями) обеспечивают низкую стоимость привлечения. Игровая вовлечённость и реальные призы (скидки за успехи) увеличивают срок жизни и доход от каждого пользователя.</a:t>
            </a: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Google Shape;214;p6">
            <a:extLst>
              <a:ext uri="{FF2B5EF4-FFF2-40B4-BE49-F238E27FC236}">
                <a16:creationId xmlns:a16="http://schemas.microsoft.com/office/drawing/2014/main" id="{7E9A3BD7-E2E9-505A-6467-F6A3F0C0C9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8893390"/>
              </p:ext>
            </p:extLst>
          </p:nvPr>
        </p:nvGraphicFramePr>
        <p:xfrm>
          <a:off x="457199" y="2285999"/>
          <a:ext cx="8037533" cy="6936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"/>
          <p:cNvSpPr/>
          <p:nvPr/>
        </p:nvSpPr>
        <p:spPr>
          <a:xfrm>
            <a:off x="14093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7"/>
          <p:cNvSpPr/>
          <p:nvPr/>
        </p:nvSpPr>
        <p:spPr>
          <a:xfrm>
            <a:off x="1380644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7"/>
          <p:cNvSpPr/>
          <p:nvPr/>
        </p:nvSpPr>
        <p:spPr>
          <a:xfrm>
            <a:off x="2747191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7"/>
          <p:cNvSpPr/>
          <p:nvPr/>
        </p:nvSpPr>
        <p:spPr>
          <a:xfrm>
            <a:off x="4049223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7"/>
          <p:cNvSpPr/>
          <p:nvPr/>
        </p:nvSpPr>
        <p:spPr>
          <a:xfrm>
            <a:off x="5415765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7"/>
          <p:cNvSpPr txBox="1"/>
          <p:nvPr/>
        </p:nvSpPr>
        <p:spPr>
          <a:xfrm>
            <a:off x="395093" y="529548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</a:t>
            </a:r>
            <a:endParaRPr sz="1800" dirty="0">
              <a:solidFill>
                <a:srgbClr val="6000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7"/>
          <p:cNvSpPr/>
          <p:nvPr/>
        </p:nvSpPr>
        <p:spPr>
          <a:xfrm>
            <a:off x="0" y="9563100"/>
            <a:ext cx="776094" cy="73544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7"/>
          <p:cNvSpPr/>
          <p:nvPr/>
        </p:nvSpPr>
        <p:spPr>
          <a:xfrm>
            <a:off x="69910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7"/>
          <p:cNvSpPr/>
          <p:nvPr/>
        </p:nvSpPr>
        <p:spPr>
          <a:xfrm rot="10800000">
            <a:off x="14093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9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7"/>
          <p:cNvSpPr/>
          <p:nvPr/>
        </p:nvSpPr>
        <p:spPr>
          <a:xfrm>
            <a:off x="-3559" y="1746587"/>
            <a:ext cx="1367810" cy="735444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A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9" name="Google Shape;239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249" y="1746587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6A49C23F-7A6F-4C25-9B3C-9790AB805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3368" y="158115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1" i="0" u="none" strike="noStrike" cap="none" normalizeH="0" baseline="0">
              <a:ln>
                <a:noFill/>
              </a:ln>
              <a:solidFill>
                <a:srgbClr val="365F91"/>
              </a:solidFill>
              <a:effectLst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3D3B9A9-A3F6-29C1-9F45-C84E1125CA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287936"/>
              </p:ext>
            </p:extLst>
          </p:nvPr>
        </p:nvGraphicFramePr>
        <p:xfrm>
          <a:off x="1870059" y="1858905"/>
          <a:ext cx="14412881" cy="8171081"/>
        </p:xfrm>
        <a:graphic>
          <a:graphicData uri="http://schemas.openxmlformats.org/drawingml/2006/table">
            <a:tbl>
              <a:tblPr firstRow="1" bandRow="1">
                <a:noFill/>
                <a:tableStyleId>{36420258-7AEB-4361-B5D0-A842EF7D3DC2}</a:tableStyleId>
              </a:tblPr>
              <a:tblGrid>
                <a:gridCol w="3626442">
                  <a:extLst>
                    <a:ext uri="{9D8B030D-6E8A-4147-A177-3AD203B41FA5}">
                      <a16:colId xmlns:a16="http://schemas.microsoft.com/office/drawing/2014/main" val="2540326669"/>
                    </a:ext>
                  </a:extLst>
                </a:gridCol>
                <a:gridCol w="2502245">
                  <a:extLst>
                    <a:ext uri="{9D8B030D-6E8A-4147-A177-3AD203B41FA5}">
                      <a16:colId xmlns:a16="http://schemas.microsoft.com/office/drawing/2014/main" val="123131904"/>
                    </a:ext>
                  </a:extLst>
                </a:gridCol>
                <a:gridCol w="2646030">
                  <a:extLst>
                    <a:ext uri="{9D8B030D-6E8A-4147-A177-3AD203B41FA5}">
                      <a16:colId xmlns:a16="http://schemas.microsoft.com/office/drawing/2014/main" val="1388301873"/>
                    </a:ext>
                  </a:extLst>
                </a:gridCol>
                <a:gridCol w="2829262">
                  <a:extLst>
                    <a:ext uri="{9D8B030D-6E8A-4147-A177-3AD203B41FA5}">
                      <a16:colId xmlns:a16="http://schemas.microsoft.com/office/drawing/2014/main" val="834920714"/>
                    </a:ext>
                  </a:extLst>
                </a:gridCol>
                <a:gridCol w="2808902">
                  <a:extLst>
                    <a:ext uri="{9D8B030D-6E8A-4147-A177-3AD203B41FA5}">
                      <a16:colId xmlns:a16="http://schemas.microsoft.com/office/drawing/2014/main" val="2998393173"/>
                    </a:ext>
                  </a:extLst>
                </a:gridCol>
              </a:tblGrid>
              <a:tr h="115873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600" dirty="0"/>
                        <a:t>Критерий</a:t>
                      </a:r>
                    </a:p>
                  </a:txBody>
                  <a:tcPr marL="91450" marR="91450" marT="45725" marB="45725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600" dirty="0"/>
                        <a:t>Forest</a:t>
                      </a:r>
                    </a:p>
                  </a:txBody>
                  <a:tcPr marL="91450" marR="91450" marT="45725" marB="45725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600" dirty="0" err="1"/>
                        <a:t>Habitica</a:t>
                      </a:r>
                      <a:endParaRPr lang="en-US" sz="3600" dirty="0"/>
                    </a:p>
                  </a:txBody>
                  <a:tcPr marL="91450" marR="91450" marT="45725" marB="45725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600" dirty="0" err="1"/>
                        <a:t>Todoist</a:t>
                      </a:r>
                      <a:endParaRPr lang="en-US" sz="3600" dirty="0"/>
                    </a:p>
                  </a:txBody>
                  <a:tcPr marL="91450" marR="91450" marT="45725" marB="45725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600" dirty="0"/>
                        <a:t>Deviate</a:t>
                      </a:r>
                    </a:p>
                  </a:txBody>
                  <a:tcPr marL="91450" marR="91450" marT="45725" marB="45725">
                    <a:solidFill>
                      <a:srgbClr val="FFA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10668"/>
                  </a:ext>
                </a:extLst>
              </a:tr>
              <a:tr h="140200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Глубина геймификации</a:t>
                      </a: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2400" dirty="0"/>
                        <a:t>🌱</a:t>
                      </a:r>
                      <a:r>
                        <a:rPr lang="en-US" altLang="en-US" sz="2400" dirty="0"/>
                        <a:t> </a:t>
                      </a:r>
                      <a:r>
                        <a:rPr lang="en-US" altLang="en-US" sz="2400" dirty="0" err="1"/>
                        <a:t>Базовая</a:t>
                      </a:r>
                      <a:r>
                        <a:rPr lang="en-US" altLang="en-US" sz="2400" dirty="0"/>
                        <a:t> (</a:t>
                      </a:r>
                      <a:r>
                        <a:rPr lang="en-US" altLang="en-US" sz="2400" dirty="0" err="1"/>
                        <a:t>дерево</a:t>
                      </a:r>
                      <a:r>
                        <a:rPr lang="en-US" altLang="en-US" sz="2400" dirty="0"/>
                        <a:t> </a:t>
                      </a:r>
                      <a:r>
                        <a:rPr lang="en-US" altLang="en-US" sz="2400" dirty="0" err="1"/>
                        <a:t>растет</a:t>
                      </a:r>
                      <a:r>
                        <a:rPr lang="en-US" altLang="en-US" sz="2400" dirty="0"/>
                        <a:t>) </a:t>
                      </a: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2400" dirty="0"/>
                        <a:t>🎮</a:t>
                      </a:r>
                      <a:r>
                        <a:rPr lang="en-US" altLang="en-US" sz="2400" dirty="0"/>
                        <a:t> RPG-</a:t>
                      </a:r>
                      <a:r>
                        <a:rPr lang="en-US" altLang="en-US" sz="2400" dirty="0" err="1"/>
                        <a:t>механики</a:t>
                      </a:r>
                      <a:r>
                        <a:rPr lang="en-US" altLang="en-US" sz="2400" dirty="0"/>
                        <a:t> </a:t>
                      </a: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2400"/>
                        <a:t>❌ Отсутствует </a:t>
                      </a: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2400" dirty="0"/>
                        <a:t>🎯</a:t>
                      </a:r>
                      <a:r>
                        <a:rPr lang="en-US" altLang="en-US" sz="2400" dirty="0"/>
                        <a:t> </a:t>
                      </a:r>
                      <a:r>
                        <a:rPr lang="en-US" altLang="en-US" sz="2400" dirty="0" err="1"/>
                        <a:t>Продвинутая</a:t>
                      </a:r>
                      <a:r>
                        <a:rPr lang="en-US" altLang="en-US" sz="2400" dirty="0"/>
                        <a:t> RPG с </a:t>
                      </a:r>
                      <a:r>
                        <a:rPr lang="en-US" altLang="en-US" sz="2400" dirty="0" err="1"/>
                        <a:t>полным</a:t>
                      </a:r>
                      <a:r>
                        <a:rPr lang="en-US" altLang="en-US" sz="2400" dirty="0"/>
                        <a:t> </a:t>
                      </a:r>
                      <a:r>
                        <a:rPr lang="en-US" altLang="en-US" sz="2400" dirty="0" err="1"/>
                        <a:t>игровым</a:t>
                      </a:r>
                      <a:r>
                        <a:rPr lang="en-US" altLang="en-US" sz="2400" dirty="0"/>
                        <a:t> </a:t>
                      </a:r>
                      <a:r>
                        <a:rPr lang="en-US" altLang="en-US" sz="2400" dirty="0" err="1"/>
                        <a:t>миром</a:t>
                      </a:r>
                      <a:endParaRPr lang="en-US" altLang="en-US" sz="24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en-US" sz="2400" dirty="0"/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884922"/>
                  </a:ext>
                </a:extLst>
              </a:tr>
              <a:tr h="140261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Визуальная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привлекательность</a:t>
                      </a:r>
                    </a:p>
                  </a:txBody>
                  <a:tcPr marL="91450" marR="91450" marT="45725" marB="45725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2400"/>
                        <a:t> </a:t>
                      </a:r>
                      <a:r>
                        <a:rPr lang="zh-CN" altLang="en-US" sz="2400"/>
                        <a:t>🎨</a:t>
                      </a:r>
                      <a:r>
                        <a:rPr lang="en-US" altLang="en-US" sz="2400"/>
                        <a:t> Минимализм </a:t>
                      </a:r>
                    </a:p>
                  </a:txBody>
                  <a:tcPr marL="91450" marR="91450" marT="45725" marB="45725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2400" dirty="0"/>
                        <a:t>📱</a:t>
                      </a:r>
                      <a:r>
                        <a:rPr lang="en-US" altLang="en-US" sz="2400" dirty="0"/>
                        <a:t> </a:t>
                      </a:r>
                      <a:r>
                        <a:rPr lang="en-US" altLang="en-US" sz="2400" dirty="0" err="1"/>
                        <a:t>Устаревший</a:t>
                      </a:r>
                      <a:r>
                        <a:rPr lang="en-US" altLang="en-US" sz="2400" dirty="0"/>
                        <a:t>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2400" dirty="0" err="1"/>
                        <a:t>дизайн</a:t>
                      </a:r>
                      <a:r>
                        <a:rPr lang="en-US" altLang="en-US" sz="2400" dirty="0"/>
                        <a:t> </a:t>
                      </a:r>
                    </a:p>
                  </a:txBody>
                  <a:tcPr marL="91450" marR="91450" marT="45725" marB="45725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2400" dirty="0"/>
                        <a:t> </a:t>
                      </a:r>
                      <a:r>
                        <a:rPr lang="zh-CN" altLang="en-US" sz="2400" dirty="0"/>
                        <a:t>🧩</a:t>
                      </a:r>
                      <a:r>
                        <a:rPr lang="en-US" altLang="en-US" sz="2400" dirty="0"/>
                        <a:t> </a:t>
                      </a:r>
                      <a:r>
                        <a:rPr lang="en-US" altLang="en-US" sz="2400" dirty="0" err="1"/>
                        <a:t>Функциональный</a:t>
                      </a:r>
                      <a:r>
                        <a:rPr lang="en-US" altLang="en-US" sz="2400" dirty="0"/>
                        <a:t>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en-US" sz="2400" dirty="0"/>
                    </a:p>
                  </a:txBody>
                  <a:tcPr marL="91450" marR="91450" marT="45725" marB="45725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2400"/>
                        <a:t> ✨ Современный UI как в AAA-играх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en-US" sz="2400"/>
                    </a:p>
                  </a:txBody>
                  <a:tcPr marL="91450" marR="91450" marT="45725" marB="45725">
                    <a:solidFill>
                      <a:srgbClr val="FFE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7736438"/>
                  </a:ext>
                </a:extLst>
              </a:tr>
              <a:tr h="115873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Социальное взаимодействие</a:t>
                      </a: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2400"/>
                        <a:t> </a:t>
                      </a:r>
                      <a:r>
                        <a:rPr lang="zh-CN" altLang="en-US" sz="2400"/>
                        <a:t>👥</a:t>
                      </a:r>
                      <a:r>
                        <a:rPr lang="en-US" altLang="en-US" sz="2400"/>
                        <a:t> Ограниченный обмен</a:t>
                      </a: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2400"/>
                        <a:t>👫</a:t>
                      </a:r>
                      <a:r>
                        <a:rPr lang="en-US" altLang="en-US" sz="2400"/>
                        <a:t> Система гильдий</a:t>
                      </a: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2400" dirty="0"/>
                        <a:t> ❌ </a:t>
                      </a:r>
                      <a:r>
                        <a:rPr lang="en-US" altLang="en-US" sz="2400" dirty="0" err="1"/>
                        <a:t>Нет</a:t>
                      </a:r>
                      <a:endParaRPr lang="en-US" altLang="en-US" sz="2400" dirty="0"/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2400"/>
                        <a:t> </a:t>
                      </a:r>
                      <a:r>
                        <a:rPr lang="zh-CN" altLang="en-US" sz="2400"/>
                        <a:t>🏆</a:t>
                      </a:r>
                      <a:r>
                        <a:rPr lang="en-US" altLang="en-US" sz="2400"/>
                        <a:t> Командные битвы и рейтинги лидеров</a:t>
                      </a: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4838977"/>
                  </a:ext>
                </a:extLst>
              </a:tr>
              <a:tr h="140139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/>
                        <a:t>Интеграция с учебным процессом</a:t>
                      </a:r>
                    </a:p>
                  </a:txBody>
                  <a:tcPr marL="91450" marR="91450" marT="45725" marB="45725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2400"/>
                        <a:t>⏱ Только таймер </a:t>
                      </a:r>
                    </a:p>
                  </a:txBody>
                  <a:tcPr marL="91450" marR="91450" marT="45725" marB="45725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2400"/>
                        <a:t> </a:t>
                      </a:r>
                      <a:r>
                        <a:rPr lang="zh-CN" altLang="en-US" sz="2400"/>
                        <a:t>📝</a:t>
                      </a:r>
                      <a:r>
                        <a:rPr lang="en-US" altLang="en-US" sz="2400"/>
                        <a:t> Ручной ввод задач</a:t>
                      </a:r>
                    </a:p>
                  </a:txBody>
                  <a:tcPr marL="91450" marR="91450" marT="45725" marB="45725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2400" dirty="0"/>
                        <a:t> ✅ </a:t>
                      </a:r>
                      <a:r>
                        <a:rPr lang="en-US" altLang="en-US" sz="2400" dirty="0" err="1"/>
                        <a:t>Планирование</a:t>
                      </a:r>
                      <a:endParaRPr lang="en-US" altLang="en-US" sz="2400" dirty="0"/>
                    </a:p>
                  </a:txBody>
                  <a:tcPr marL="91450" marR="91450" marT="45725" marB="45725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2400"/>
                        <a:t>🔗</a:t>
                      </a:r>
                      <a:r>
                        <a:rPr lang="en-US" altLang="en-US" sz="2400"/>
                        <a:t> Автоматические квесты из расписания</a:t>
                      </a:r>
                    </a:p>
                  </a:txBody>
                  <a:tcPr marL="91450" marR="91450" marT="45725" marB="45725">
                    <a:solidFill>
                      <a:srgbClr val="FFE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1803738"/>
                  </a:ext>
                </a:extLst>
              </a:tr>
              <a:tr h="1465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/>
                        <a:t>Мотивационная модель</a:t>
                      </a: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2400"/>
                        <a:t>🚫</a:t>
                      </a:r>
                      <a:r>
                        <a:rPr lang="en-US" altLang="en-US" sz="2400"/>
                        <a:t> Страх (дерево гибнет)</a:t>
                      </a: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2400"/>
                        <a:t> ✅ Вознаграждение </a:t>
                      </a: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2400" dirty="0"/>
                        <a:t>✅ </a:t>
                      </a:r>
                      <a:r>
                        <a:rPr lang="en-US" altLang="en-US" sz="2400" dirty="0" err="1"/>
                        <a:t>Выполнение</a:t>
                      </a:r>
                      <a:r>
                        <a:rPr lang="en-US" altLang="en-US" sz="2400" dirty="0"/>
                        <a:t> </a:t>
                      </a:r>
                      <a:r>
                        <a:rPr lang="en-US" altLang="en-US" sz="2400" dirty="0" err="1"/>
                        <a:t>списков</a:t>
                      </a:r>
                      <a:endParaRPr lang="en-US" altLang="en-US" sz="2400" dirty="0"/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2400" dirty="0"/>
                        <a:t> </a:t>
                      </a:r>
                      <a:r>
                        <a:rPr lang="zh-CN" altLang="en-US" sz="2400" dirty="0"/>
                        <a:t>💫</a:t>
                      </a:r>
                      <a:r>
                        <a:rPr lang="en-US" altLang="en-US" sz="2400" dirty="0"/>
                        <a:t> </a:t>
                      </a:r>
                      <a:r>
                        <a:rPr lang="en-US" altLang="en-US" sz="2400" dirty="0" err="1"/>
                        <a:t>Азарт</a:t>
                      </a:r>
                      <a:r>
                        <a:rPr lang="en-US" altLang="en-US" sz="2400" dirty="0"/>
                        <a:t> </a:t>
                      </a:r>
                      <a:r>
                        <a:rPr lang="en-US" altLang="en-US" sz="2400" dirty="0" err="1"/>
                        <a:t>игры</a:t>
                      </a:r>
                      <a:r>
                        <a:rPr lang="en-US" altLang="en-US" sz="2400" dirty="0"/>
                        <a:t> и </a:t>
                      </a:r>
                      <a:r>
                        <a:rPr lang="en-US" altLang="en-US" sz="2400" dirty="0" err="1"/>
                        <a:t>социальное</a:t>
                      </a:r>
                      <a:r>
                        <a:rPr lang="en-US" altLang="en-US" sz="2400" dirty="0"/>
                        <a:t> </a:t>
                      </a:r>
                      <a:r>
                        <a:rPr lang="en-US" altLang="en-US" sz="2400" dirty="0" err="1"/>
                        <a:t>признание</a:t>
                      </a:r>
                      <a:endParaRPr lang="en-US" altLang="en-US" sz="2400" dirty="0"/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93139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rgbClr val="86C9D6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sz="1800" dirty="0">
              <a:solidFill>
                <a:srgbClr val="86C9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1722790" y="2374325"/>
            <a:ext cx="7849438" cy="7417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cap="all" dirty="0" err="1">
                <a:solidFill>
                  <a:srgbClr val="6000A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ЦенносТНОЕ</a:t>
            </a:r>
            <a:r>
              <a:rPr lang="ru-RU" sz="3400" cap="all" dirty="0">
                <a:solidFill>
                  <a:srgbClr val="6000A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ПРЕДЛОЖЕНИЕ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400" cap="all" dirty="0">
              <a:solidFill>
                <a:srgbClr val="6000A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r>
              <a:rPr lang="ru-RU" sz="2400" b="1" dirty="0"/>
              <a:t>Трансформация хаоса в квесты:</a:t>
            </a:r>
            <a:r>
              <a:rPr lang="ru-RU" sz="2400" dirty="0"/>
              <a:t> Разбиваем </a:t>
            </a:r>
            <a:r>
              <a:rPr lang="ru-RU" sz="2400" dirty="0" err="1"/>
              <a:t>overwhelming</a:t>
            </a:r>
            <a:r>
              <a:rPr lang="ru-RU" sz="2400" dirty="0"/>
              <a:t>-задачи (подготовка к ЕГЭ, сессия) на цепочку маленьких, понятных шагов, с которых легко начать.</a:t>
            </a:r>
          </a:p>
          <a:p>
            <a:endParaRPr lang="ru-RU" sz="2400" b="1" dirty="0"/>
          </a:p>
          <a:p>
            <a:r>
              <a:rPr lang="ru-RU" sz="2400" b="1" dirty="0"/>
              <a:t>Уверенность через проверку:</a:t>
            </a:r>
            <a:r>
              <a:rPr lang="ru-RU" sz="2400" dirty="0"/>
              <a:t> Уникальная функция микро-тестов гарантирует усвоение материала, а не просто «галочку».</a:t>
            </a:r>
          </a:p>
          <a:p>
            <a:endParaRPr lang="ru-RU" sz="2400" dirty="0"/>
          </a:p>
          <a:p>
            <a:r>
              <a:rPr lang="ru-RU" sz="2400" b="1" dirty="0"/>
              <a:t>Персонализация сложности:</a:t>
            </a:r>
            <a:r>
              <a:rPr lang="ru-RU" sz="2400" dirty="0"/>
              <a:t> ИИ подстраивает план под темп и успехи пользователя.</a:t>
            </a:r>
          </a:p>
          <a:p>
            <a:endParaRPr lang="ru-RU" sz="2400" dirty="0"/>
          </a:p>
          <a:p>
            <a:r>
              <a:rPr lang="ru-RU" sz="2400" b="1" dirty="0"/>
              <a:t>Реальные призы за успех:</a:t>
            </a:r>
            <a:r>
              <a:rPr lang="ru-RU" sz="2400" dirty="0"/>
              <a:t> Рейтинг вознаграждает лидеров не игровой валютой, а бесплатной подпиской и скидками, создавая ценную конкуренцию.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3400" cap="all" dirty="0">
              <a:solidFill>
                <a:srgbClr val="6000A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D473DC-7F3E-4AF7-A2C8-3C8D1CC9D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3226" y="2147248"/>
            <a:ext cx="7666285" cy="476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080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rgbClr val="86C9D6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sz="1800" dirty="0">
              <a:solidFill>
                <a:srgbClr val="86C9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0;p6">
            <a:extLst>
              <a:ext uri="{FF2B5EF4-FFF2-40B4-BE49-F238E27FC236}">
                <a16:creationId xmlns:a16="http://schemas.microsoft.com/office/drawing/2014/main" id="{118543FA-AF05-4CDD-BAA0-A169E646E16B}"/>
              </a:ext>
            </a:extLst>
          </p:cNvPr>
          <p:cNvSpPr txBox="1"/>
          <p:nvPr/>
        </p:nvSpPr>
        <p:spPr>
          <a:xfrm>
            <a:off x="457199" y="2521862"/>
            <a:ext cx="9726839" cy="6924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cap="all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Каналы продвижения</a:t>
            </a:r>
          </a:p>
          <a:p>
            <a:r>
              <a:rPr lang="ru-RU" sz="2400" b="1" dirty="0" err="1"/>
              <a:t>Вирaльный</a:t>
            </a:r>
            <a:r>
              <a:rPr lang="ru-RU" sz="2400" b="1" dirty="0"/>
              <a:t> рост:</a:t>
            </a:r>
            <a:r>
              <a:rPr lang="ru-RU" sz="2400" dirty="0"/>
              <a:t> Встроенные механики — рейтинги, </a:t>
            </a:r>
            <a:r>
              <a:rPr lang="ru-RU" sz="2400" dirty="0" err="1"/>
              <a:t>шаринг</a:t>
            </a:r>
            <a:r>
              <a:rPr lang="ru-RU" sz="2400" dirty="0"/>
              <a:t> прогресса, реферальная программа. Пользователи привлекают друг друга.</a:t>
            </a:r>
          </a:p>
          <a:p>
            <a:r>
              <a:rPr lang="ru-RU" sz="2400" b="1" dirty="0"/>
              <a:t>Performance-маркетинг:</a:t>
            </a:r>
            <a:r>
              <a:rPr lang="ru-RU" sz="2400" dirty="0"/>
              <a:t> Таргетированная реклама в VK и </a:t>
            </a:r>
            <a:r>
              <a:rPr lang="ru-RU" sz="2400" dirty="0" err="1"/>
              <a:t>Telegram</a:t>
            </a:r>
            <a:r>
              <a:rPr lang="ru-RU" sz="2400" dirty="0"/>
              <a:t> на студенческие паблики и тематические сообщества.</a:t>
            </a:r>
          </a:p>
          <a:p>
            <a:r>
              <a:rPr lang="ru-RU" sz="2400" b="1" dirty="0"/>
              <a:t>Контент-маркетинг:</a:t>
            </a:r>
            <a:r>
              <a:rPr lang="ru-RU" sz="2400" dirty="0"/>
              <a:t> Короткие форматы (TikTok, </a:t>
            </a:r>
            <a:r>
              <a:rPr lang="ru-RU" sz="2400" dirty="0" err="1"/>
              <a:t>Reels</a:t>
            </a:r>
            <a:r>
              <a:rPr lang="ru-RU" sz="2400" dirty="0"/>
              <a:t>) с юмором про прокрастинацию и учёбу, вовлекающие нашу ЦА.</a:t>
            </a:r>
          </a:p>
          <a:p>
            <a:r>
              <a:rPr lang="ru-RU" sz="2400" b="1" dirty="0"/>
              <a:t>Партнёрства с микро-блогерами:</a:t>
            </a:r>
            <a:r>
              <a:rPr lang="ru-RU" sz="2400" dirty="0"/>
              <a:t> Сотрудничество с популярными студенческими блогерами и репетиторами.</a:t>
            </a:r>
          </a:p>
          <a:p>
            <a:endParaRPr lang="ru-RU" sz="2400" dirty="0"/>
          </a:p>
          <a:p>
            <a:r>
              <a:rPr lang="ru-RU" sz="3200" b="1" dirty="0">
                <a:solidFill>
                  <a:srgbClr val="6000A8"/>
                </a:solidFill>
                <a:latin typeface="Arial Narrow" panose="020B0606020202030204" pitchFamily="34" charset="0"/>
              </a:rPr>
              <a:t>СОТРУДНИЧЕСТВО</a:t>
            </a:r>
            <a:endParaRPr lang="ru-RU" sz="3200" dirty="0">
              <a:solidFill>
                <a:srgbClr val="6000A8"/>
              </a:solidFill>
              <a:latin typeface="Arial Narrow" panose="020B0606020202030204" pitchFamily="34" charset="0"/>
            </a:endParaRPr>
          </a:p>
          <a:p>
            <a:r>
              <a:rPr lang="ru-RU" sz="2400" b="1" dirty="0"/>
              <a:t>С образовательными платформами:</a:t>
            </a:r>
            <a:r>
              <a:rPr lang="ru-RU" sz="2400" dirty="0"/>
              <a:t> Интеграция их курсов в нашу систему квестов за комиссию.</a:t>
            </a:r>
          </a:p>
          <a:p>
            <a:r>
              <a:rPr lang="ru-RU" sz="2400" b="1" dirty="0"/>
              <a:t>С вузами и колледжами (B2B2C):</a:t>
            </a:r>
            <a:r>
              <a:rPr lang="ru-RU" sz="2400" dirty="0"/>
              <a:t> Внедрение приложения в учебный процесс для повышения успеваемости студентов.</a:t>
            </a:r>
          </a:p>
          <a:p>
            <a:r>
              <a:rPr lang="ru-RU" sz="2400" b="1" dirty="0"/>
              <a:t>С брендами (спонсорство):</a:t>
            </a:r>
            <a:r>
              <a:rPr lang="ru-RU" sz="2400" dirty="0"/>
              <a:t> Проведение брендированных учебных челленджей (например, «Марафон от </a:t>
            </a:r>
            <a:r>
              <a:rPr lang="ru-RU" sz="2400" dirty="0" err="1"/>
              <a:t>Skillbox</a:t>
            </a:r>
            <a:r>
              <a:rPr lang="ru-RU" sz="2400" dirty="0"/>
              <a:t>»).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51F704-C907-DB12-CEC9-7136E1DF4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7428" y="1326297"/>
            <a:ext cx="7560044" cy="669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178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rgbClr val="86C9D6"/>
                </a:solidFill>
              </a:rPr>
              <a:t>ФИНАНСОВАЯ </a:t>
            </a:r>
            <a:r>
              <a:rPr lang="ru-RU" sz="4800" b="1" dirty="0">
                <a:solidFill>
                  <a:srgbClr val="86C9D6"/>
                </a:solidFill>
                <a:latin typeface="Arial"/>
                <a:ea typeface="Arial"/>
                <a:cs typeface="Arial"/>
                <a:sym typeface="Arial"/>
              </a:rPr>
              <a:t>МОДЕЛЬ</a:t>
            </a:r>
            <a:endParaRPr sz="1800" dirty="0">
              <a:solidFill>
                <a:srgbClr val="86C9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-7047" y="9559176"/>
            <a:ext cx="776094" cy="735444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62863" y="9740828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6"/>
          <p:cNvSpPr txBox="1"/>
          <p:nvPr/>
        </p:nvSpPr>
        <p:spPr>
          <a:xfrm>
            <a:off x="9144000" y="1797903"/>
            <a:ext cx="8305983" cy="8833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cap="all" dirty="0">
                <a:solidFill>
                  <a:srgbClr val="6000A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Потоки расходов</a:t>
            </a:r>
          </a:p>
          <a:p>
            <a:r>
              <a:rPr lang="ru-RU" sz="2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1. Стартовые инвестиции (запуск MVP): 1.36 млн ₽</a:t>
            </a:r>
            <a:endParaRPr lang="ru-RU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Мобильное приложение (2 разработчика): 450 000 ₽</a:t>
            </a:r>
          </a:p>
          <a:p>
            <a:r>
              <a:rPr lang="ru-RU" sz="28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Backend</a:t>
            </a:r>
            <a:r>
              <a:rPr lang="ru-RU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(2 разработчика): 300 000 ₽</a:t>
            </a:r>
          </a:p>
          <a:p>
            <a:r>
              <a:rPr lang="ru-RU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ИИ-ассистент (</a:t>
            </a:r>
            <a:r>
              <a:rPr lang="ru-RU" sz="28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Alice</a:t>
            </a:r>
            <a:r>
              <a:rPr lang="ru-RU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): 200 000 ₽</a:t>
            </a:r>
          </a:p>
          <a:p>
            <a:r>
              <a:rPr lang="ru-RU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Админ-панель: 100 000 ₽</a:t>
            </a:r>
          </a:p>
          <a:p>
            <a:r>
              <a:rPr lang="ru-RU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Дизайн (UI/UX): 160 000 ₽</a:t>
            </a:r>
          </a:p>
          <a:p>
            <a:r>
              <a:rPr lang="ru-RU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Инфраструктура: 150 000 ₽</a:t>
            </a:r>
          </a:p>
          <a:p>
            <a:r>
              <a:rPr lang="ru-RU" sz="2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2. Годовые операционные расходы (после запуска): ~700 000 ₽/год</a:t>
            </a:r>
            <a:endParaRPr lang="ru-RU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Серверы и инфраструктура: 30 000 ₽/</a:t>
            </a:r>
            <a:r>
              <a:rPr lang="ru-RU" sz="28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мес</a:t>
            </a:r>
            <a:r>
              <a:rPr lang="ru-RU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× 12 = </a:t>
            </a:r>
            <a:r>
              <a:rPr lang="ru-RU" sz="2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360 000 ₽/год</a:t>
            </a:r>
            <a:endParaRPr lang="ru-RU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Техническая поддержка и доработки: </a:t>
            </a:r>
            <a:r>
              <a:rPr lang="ru-RU" sz="2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~200 000 ₽/год</a:t>
            </a:r>
            <a:endParaRPr lang="ru-RU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Маркетинг (</a:t>
            </a:r>
            <a:r>
              <a:rPr lang="ru-RU" sz="28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таргет</a:t>
            </a:r>
            <a:r>
              <a:rPr lang="ru-RU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, блогеры): </a:t>
            </a:r>
            <a:r>
              <a:rPr lang="ru-RU" sz="2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~10 000 ₽/</a:t>
            </a:r>
            <a:r>
              <a:rPr lang="ru-RU" sz="28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мес</a:t>
            </a:r>
            <a:r>
              <a:rPr lang="ru-RU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 = 120 000 ₽/год</a:t>
            </a:r>
          </a:p>
          <a:p>
            <a:r>
              <a:rPr lang="ru-RU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Налоги и комиссии (15-20% от оборота): </a:t>
            </a:r>
            <a:r>
              <a:rPr lang="ru-RU" sz="28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закладываем в модель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3200" cap="all" dirty="0">
              <a:solidFill>
                <a:srgbClr val="6000A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1" name="Google Shape;210;p6">
            <a:extLst>
              <a:ext uri="{FF2B5EF4-FFF2-40B4-BE49-F238E27FC236}">
                <a16:creationId xmlns:a16="http://schemas.microsoft.com/office/drawing/2014/main" id="{118543FA-AF05-4CDD-BAA0-A169E646E16B}"/>
              </a:ext>
            </a:extLst>
          </p:cNvPr>
          <p:cNvSpPr txBox="1"/>
          <p:nvPr/>
        </p:nvSpPr>
        <p:spPr>
          <a:xfrm>
            <a:off x="381000" y="1803888"/>
            <a:ext cx="8061960" cy="8586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cap="all" dirty="0">
                <a:solidFill>
                  <a:srgbClr val="6000A8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Arial"/>
              </a:rPr>
              <a:t>Потоки доходов</a:t>
            </a:r>
          </a:p>
          <a:p>
            <a:r>
              <a:rPr lang="ru-RU" sz="2400" b="1" dirty="0"/>
              <a:t> Основной доход — подписка</a:t>
            </a:r>
            <a:endParaRPr lang="ru-RU" sz="2400" dirty="0"/>
          </a:p>
          <a:p>
            <a:r>
              <a:rPr lang="ru-RU" sz="2400" b="1" dirty="0"/>
              <a:t>Стоимость:</a:t>
            </a:r>
            <a:r>
              <a:rPr lang="ru-RU" sz="2400" dirty="0"/>
              <a:t> 299 ₽ в месяц или 2 990 ₽ в год.</a:t>
            </a:r>
          </a:p>
          <a:p>
            <a:r>
              <a:rPr lang="ru-RU" sz="2400" b="1" dirty="0"/>
              <a:t>Конверсия:</a:t>
            </a:r>
            <a:r>
              <a:rPr lang="ru-RU" sz="2400" dirty="0"/>
              <a:t> 4-5% пользователей (благодаря игровой механике).</a:t>
            </a:r>
          </a:p>
          <a:p>
            <a:r>
              <a:rPr lang="ru-RU" sz="2400" b="1" dirty="0"/>
              <a:t>Прогноз на первый год (100 000 пользователей):</a:t>
            </a:r>
            <a:endParaRPr lang="ru-RU" sz="2400" dirty="0"/>
          </a:p>
          <a:p>
            <a:pPr lvl="1"/>
            <a:r>
              <a:rPr lang="ru-RU" sz="2400" dirty="0"/>
              <a:t>Платящие: ~4 500 человек.</a:t>
            </a:r>
          </a:p>
          <a:p>
            <a:pPr lvl="1"/>
            <a:r>
              <a:rPr lang="ru-RU" sz="2400" dirty="0"/>
              <a:t>Годовая выручка: </a:t>
            </a:r>
            <a:r>
              <a:rPr lang="ru-RU" sz="2400" b="1" dirty="0"/>
              <a:t>~16 млн ₽.</a:t>
            </a:r>
            <a:endParaRPr lang="ru-RU" sz="2400" dirty="0"/>
          </a:p>
          <a:p>
            <a:r>
              <a:rPr lang="ru-RU" sz="2400" b="1" dirty="0"/>
              <a:t>2. Дополнительные покупки в приложении</a:t>
            </a:r>
            <a:endParaRPr lang="ru-RU" sz="2400" dirty="0"/>
          </a:p>
          <a:p>
            <a:r>
              <a:rPr lang="ru-RU" sz="2400" b="1" dirty="0"/>
              <a:t>Что продаём:</a:t>
            </a:r>
            <a:r>
              <a:rPr lang="ru-RU" sz="2400" dirty="0"/>
              <a:t> Готовые шаблоны квестов (от 590 ₽), стикеры и скины для аватара (от 99 ₽), бусты продуктивности (от 49 ₽).</a:t>
            </a:r>
          </a:p>
          <a:p>
            <a:r>
              <a:rPr lang="ru-RU" sz="2400" b="1" dirty="0"/>
              <a:t>Дополнительный доход:</a:t>
            </a:r>
            <a:r>
              <a:rPr lang="ru-RU" sz="2400" dirty="0"/>
              <a:t> </a:t>
            </a:r>
            <a:r>
              <a:rPr lang="ru-RU" sz="2400" b="1" dirty="0"/>
              <a:t>+3-5 млн ₽</a:t>
            </a:r>
            <a:r>
              <a:rPr lang="ru-RU" sz="2400" dirty="0"/>
              <a:t> в год к основной выручке.</a:t>
            </a:r>
          </a:p>
          <a:p>
            <a:r>
              <a:rPr lang="ru-RU" sz="2400" b="1" dirty="0"/>
              <a:t>3. Перспективные направления (масштабирование)</a:t>
            </a:r>
            <a:endParaRPr lang="ru-RU" sz="2400" dirty="0"/>
          </a:p>
          <a:p>
            <a:r>
              <a:rPr lang="ru-RU" sz="2400" b="1" dirty="0"/>
              <a:t>Партнёрские курсы:</a:t>
            </a:r>
            <a:r>
              <a:rPr lang="ru-RU" sz="2400" dirty="0"/>
              <a:t> Комиссия 15-30% с продаж курсов онлайн-школ через наше приложение.</a:t>
            </a:r>
          </a:p>
          <a:p>
            <a:r>
              <a:rPr lang="ru-RU" sz="2400" b="1" dirty="0"/>
              <a:t>Подписки для вузов:</a:t>
            </a:r>
            <a:r>
              <a:rPr lang="ru-RU" sz="2400" dirty="0"/>
              <a:t> Продажа пакетов доступа учебным заведениям.</a:t>
            </a:r>
          </a:p>
          <a:p>
            <a:r>
              <a:rPr lang="ru-RU" sz="2400" b="1" dirty="0"/>
              <a:t>Спонсорство:</a:t>
            </a:r>
            <a:r>
              <a:rPr lang="ru-RU" sz="2400" dirty="0"/>
              <a:t> Проведение брендированных учебных марафонов.</a:t>
            </a:r>
          </a:p>
          <a:p>
            <a:br>
              <a:rPr lang="ru-RU" sz="2400" dirty="0"/>
            </a:br>
            <a:endParaRPr lang="ru-RU" sz="2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923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5;p6">
            <a:extLst>
              <a:ext uri="{FF2B5EF4-FFF2-40B4-BE49-F238E27FC236}">
                <a16:creationId xmlns:a16="http://schemas.microsoft.com/office/drawing/2014/main" id="{6AD01972-FF9A-0046-85AE-E4573349D8F4}"/>
              </a:ext>
            </a:extLst>
          </p:cNvPr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06;p6">
            <a:extLst>
              <a:ext uri="{FF2B5EF4-FFF2-40B4-BE49-F238E27FC236}">
                <a16:creationId xmlns:a16="http://schemas.microsoft.com/office/drawing/2014/main" id="{4DF2632C-03A8-E599-6DEF-52A12D36608C}"/>
              </a:ext>
            </a:extLst>
          </p:cNvPr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2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" name="Group 1">
            <a:extLst>
              <a:ext uri="{FF2B5EF4-FFF2-40B4-BE49-F238E27FC236}">
                <a16:creationId xmlns:a16="http://schemas.microsoft.com/office/drawing/2014/main" id="{BF7BE3BC-2D89-7EA9-2E80-2F9817A98524}"/>
              </a:ext>
            </a:extLst>
          </p:cNvPr>
          <p:cNvGrpSpPr/>
          <p:nvPr/>
        </p:nvGrpSpPr>
        <p:grpSpPr>
          <a:xfrm>
            <a:off x="-2251740" y="3529322"/>
            <a:ext cx="20131484" cy="8791275"/>
            <a:chOff x="-2258366" y="3401229"/>
            <a:chExt cx="19742022" cy="8539021"/>
          </a:xfrm>
        </p:grpSpPr>
        <p:sp>
          <p:nvSpPr>
            <p:cNvPr id="8" name="Rectangle 14">
              <a:extLst>
                <a:ext uri="{FF2B5EF4-FFF2-40B4-BE49-F238E27FC236}">
                  <a16:creationId xmlns:a16="http://schemas.microsoft.com/office/drawing/2014/main" id="{50D80F9D-485D-1A87-08A5-73B1962EBD39}"/>
                </a:ext>
              </a:extLst>
            </p:cNvPr>
            <p:cNvSpPr/>
            <p:nvPr/>
          </p:nvSpPr>
          <p:spPr>
            <a:xfrm>
              <a:off x="7811590" y="4422785"/>
              <a:ext cx="9672066" cy="6773799"/>
            </a:xfrm>
            <a:custGeom>
              <a:avLst/>
              <a:gdLst>
                <a:gd name="connsiteX0" fmla="*/ 0 w 9672066"/>
                <a:gd name="connsiteY0" fmla="*/ 0 h 5781022"/>
                <a:gd name="connsiteX1" fmla="*/ 9672066 w 9672066"/>
                <a:gd name="connsiteY1" fmla="*/ 0 h 5781022"/>
                <a:gd name="connsiteX2" fmla="*/ 9672066 w 9672066"/>
                <a:gd name="connsiteY2" fmla="*/ 5781022 h 5781022"/>
                <a:gd name="connsiteX3" fmla="*/ 0 w 9672066"/>
                <a:gd name="connsiteY3" fmla="*/ 5781022 h 5781022"/>
                <a:gd name="connsiteX4" fmla="*/ 0 w 9672066"/>
                <a:gd name="connsiteY4" fmla="*/ 0 h 5781022"/>
                <a:gd name="connsiteX0" fmla="*/ 0 w 9672066"/>
                <a:gd name="connsiteY0" fmla="*/ 444137 h 6225159"/>
                <a:gd name="connsiteX1" fmla="*/ 9672066 w 9672066"/>
                <a:gd name="connsiteY1" fmla="*/ 0 h 6225159"/>
                <a:gd name="connsiteX2" fmla="*/ 9672066 w 9672066"/>
                <a:gd name="connsiteY2" fmla="*/ 6225159 h 6225159"/>
                <a:gd name="connsiteX3" fmla="*/ 0 w 9672066"/>
                <a:gd name="connsiteY3" fmla="*/ 6225159 h 6225159"/>
                <a:gd name="connsiteX4" fmla="*/ 0 w 9672066"/>
                <a:gd name="connsiteY4" fmla="*/ 444137 h 6225159"/>
                <a:gd name="connsiteX0" fmla="*/ 0 w 9672066"/>
                <a:gd name="connsiteY0" fmla="*/ 444137 h 6225159"/>
                <a:gd name="connsiteX1" fmla="*/ 9672066 w 9672066"/>
                <a:gd name="connsiteY1" fmla="*/ 0 h 6225159"/>
                <a:gd name="connsiteX2" fmla="*/ 9672066 w 9672066"/>
                <a:gd name="connsiteY2" fmla="*/ 6225159 h 6225159"/>
                <a:gd name="connsiteX3" fmla="*/ 0 w 9672066"/>
                <a:gd name="connsiteY3" fmla="*/ 6225159 h 6225159"/>
                <a:gd name="connsiteX4" fmla="*/ 0 w 9672066"/>
                <a:gd name="connsiteY4" fmla="*/ 444137 h 6225159"/>
                <a:gd name="connsiteX0" fmla="*/ 0 w 9672066"/>
                <a:gd name="connsiteY0" fmla="*/ 444137 h 6956679"/>
                <a:gd name="connsiteX1" fmla="*/ 9672066 w 9672066"/>
                <a:gd name="connsiteY1" fmla="*/ 0 h 6956679"/>
                <a:gd name="connsiteX2" fmla="*/ 8104524 w 9672066"/>
                <a:gd name="connsiteY2" fmla="*/ 6956679 h 6956679"/>
                <a:gd name="connsiteX3" fmla="*/ 0 w 9672066"/>
                <a:gd name="connsiteY3" fmla="*/ 6225159 h 6956679"/>
                <a:gd name="connsiteX4" fmla="*/ 0 w 9672066"/>
                <a:gd name="connsiteY4" fmla="*/ 444137 h 6956679"/>
                <a:gd name="connsiteX0" fmla="*/ 0 w 9672066"/>
                <a:gd name="connsiteY0" fmla="*/ 444137 h 6956679"/>
                <a:gd name="connsiteX1" fmla="*/ 9672066 w 9672066"/>
                <a:gd name="connsiteY1" fmla="*/ 0 h 6956679"/>
                <a:gd name="connsiteX2" fmla="*/ 8104524 w 9672066"/>
                <a:gd name="connsiteY2" fmla="*/ 6956679 h 6956679"/>
                <a:gd name="connsiteX3" fmla="*/ 0 w 9672066"/>
                <a:gd name="connsiteY3" fmla="*/ 6225159 h 6956679"/>
                <a:gd name="connsiteX4" fmla="*/ 0 w 9672066"/>
                <a:gd name="connsiteY4" fmla="*/ 444137 h 6956679"/>
                <a:gd name="connsiteX0" fmla="*/ 0 w 9672066"/>
                <a:gd name="connsiteY0" fmla="*/ 444137 h 6773799"/>
                <a:gd name="connsiteX1" fmla="*/ 9672066 w 9672066"/>
                <a:gd name="connsiteY1" fmla="*/ 0 h 6773799"/>
                <a:gd name="connsiteX2" fmla="*/ 7399129 w 9672066"/>
                <a:gd name="connsiteY2" fmla="*/ 6773799 h 6773799"/>
                <a:gd name="connsiteX3" fmla="*/ 0 w 9672066"/>
                <a:gd name="connsiteY3" fmla="*/ 6225159 h 6773799"/>
                <a:gd name="connsiteX4" fmla="*/ 0 w 9672066"/>
                <a:gd name="connsiteY4" fmla="*/ 444137 h 6773799"/>
                <a:gd name="connsiteX0" fmla="*/ 0 w 9672066"/>
                <a:gd name="connsiteY0" fmla="*/ 444137 h 6773799"/>
                <a:gd name="connsiteX1" fmla="*/ 9672066 w 9672066"/>
                <a:gd name="connsiteY1" fmla="*/ 0 h 6773799"/>
                <a:gd name="connsiteX2" fmla="*/ 7399129 w 9672066"/>
                <a:gd name="connsiteY2" fmla="*/ 6773799 h 6773799"/>
                <a:gd name="connsiteX3" fmla="*/ 0 w 9672066"/>
                <a:gd name="connsiteY3" fmla="*/ 6225159 h 6773799"/>
                <a:gd name="connsiteX4" fmla="*/ 0 w 9672066"/>
                <a:gd name="connsiteY4" fmla="*/ 444137 h 677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2066" h="6773799">
                  <a:moveTo>
                    <a:pt x="0" y="444137"/>
                  </a:moveTo>
                  <a:cubicBezTo>
                    <a:pt x="3224022" y="296091"/>
                    <a:pt x="6578673" y="1166949"/>
                    <a:pt x="9672066" y="0"/>
                  </a:cubicBezTo>
                  <a:cubicBezTo>
                    <a:pt x="9254055" y="2780448"/>
                    <a:pt x="7059495" y="4123981"/>
                    <a:pt x="7399129" y="6773799"/>
                  </a:cubicBezTo>
                  <a:lnTo>
                    <a:pt x="0" y="6225159"/>
                  </a:lnTo>
                  <a:lnTo>
                    <a:pt x="0" y="44413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12">
              <a:extLst>
                <a:ext uri="{FF2B5EF4-FFF2-40B4-BE49-F238E27FC236}">
                  <a16:creationId xmlns:a16="http://schemas.microsoft.com/office/drawing/2014/main" id="{02DC1FFA-CAC3-8E1C-30C6-838D6C478E32}"/>
                </a:ext>
              </a:extLst>
            </p:cNvPr>
            <p:cNvSpPr/>
            <p:nvPr/>
          </p:nvSpPr>
          <p:spPr>
            <a:xfrm>
              <a:off x="7004202" y="4866925"/>
              <a:ext cx="4688252" cy="5093718"/>
            </a:xfrm>
            <a:custGeom>
              <a:avLst/>
              <a:gdLst>
                <a:gd name="connsiteX0" fmla="*/ 0 w 2251677"/>
                <a:gd name="connsiteY0" fmla="*/ 0 h 7451253"/>
                <a:gd name="connsiteX1" fmla="*/ 2251677 w 2251677"/>
                <a:gd name="connsiteY1" fmla="*/ 0 h 7451253"/>
                <a:gd name="connsiteX2" fmla="*/ 2251677 w 2251677"/>
                <a:gd name="connsiteY2" fmla="*/ 7451253 h 7451253"/>
                <a:gd name="connsiteX3" fmla="*/ 0 w 2251677"/>
                <a:gd name="connsiteY3" fmla="*/ 7451253 h 7451253"/>
                <a:gd name="connsiteX4" fmla="*/ 0 w 2251677"/>
                <a:gd name="connsiteY4" fmla="*/ 0 h 7451253"/>
                <a:gd name="connsiteX0" fmla="*/ 0 w 2251677"/>
                <a:gd name="connsiteY0" fmla="*/ 0 h 7451253"/>
                <a:gd name="connsiteX1" fmla="*/ 1337277 w 2251677"/>
                <a:gd name="connsiteY1" fmla="*/ 529389 h 7451253"/>
                <a:gd name="connsiteX2" fmla="*/ 2251677 w 2251677"/>
                <a:gd name="connsiteY2" fmla="*/ 7451253 h 7451253"/>
                <a:gd name="connsiteX3" fmla="*/ 0 w 2251677"/>
                <a:gd name="connsiteY3" fmla="*/ 7451253 h 7451253"/>
                <a:gd name="connsiteX4" fmla="*/ 0 w 2251677"/>
                <a:gd name="connsiteY4" fmla="*/ 0 h 7451253"/>
                <a:gd name="connsiteX0" fmla="*/ 0 w 1337277"/>
                <a:gd name="connsiteY0" fmla="*/ 0 h 7451253"/>
                <a:gd name="connsiteX1" fmla="*/ 1337277 w 1337277"/>
                <a:gd name="connsiteY1" fmla="*/ 529389 h 7451253"/>
                <a:gd name="connsiteX2" fmla="*/ 1313213 w 1337277"/>
                <a:gd name="connsiteY2" fmla="*/ 1483590 h 7451253"/>
                <a:gd name="connsiteX3" fmla="*/ 0 w 1337277"/>
                <a:gd name="connsiteY3" fmla="*/ 7451253 h 7451253"/>
                <a:gd name="connsiteX4" fmla="*/ 0 w 1337277"/>
                <a:gd name="connsiteY4" fmla="*/ 0 h 7451253"/>
                <a:gd name="connsiteX0" fmla="*/ 0 w 1337277"/>
                <a:gd name="connsiteY0" fmla="*/ 0 h 1627969"/>
                <a:gd name="connsiteX1" fmla="*/ 1337277 w 1337277"/>
                <a:gd name="connsiteY1" fmla="*/ 529389 h 1627969"/>
                <a:gd name="connsiteX2" fmla="*/ 1313213 w 1337277"/>
                <a:gd name="connsiteY2" fmla="*/ 1483590 h 1627969"/>
                <a:gd name="connsiteX3" fmla="*/ 0 w 1337277"/>
                <a:gd name="connsiteY3" fmla="*/ 1627969 h 1627969"/>
                <a:gd name="connsiteX4" fmla="*/ 0 w 1337277"/>
                <a:gd name="connsiteY4" fmla="*/ 0 h 1627969"/>
                <a:gd name="connsiteX0" fmla="*/ 0 w 1337277"/>
                <a:gd name="connsiteY0" fmla="*/ 0 h 1627969"/>
                <a:gd name="connsiteX1" fmla="*/ 1337277 w 1337277"/>
                <a:gd name="connsiteY1" fmla="*/ 529389 h 1627969"/>
                <a:gd name="connsiteX2" fmla="*/ 1313213 w 1337277"/>
                <a:gd name="connsiteY2" fmla="*/ 1483590 h 1627969"/>
                <a:gd name="connsiteX3" fmla="*/ 0 w 1337277"/>
                <a:gd name="connsiteY3" fmla="*/ 1627969 h 1627969"/>
                <a:gd name="connsiteX4" fmla="*/ 0 w 1337277"/>
                <a:gd name="connsiteY4" fmla="*/ 0 h 1627969"/>
                <a:gd name="connsiteX0" fmla="*/ 0 w 4682055"/>
                <a:gd name="connsiteY0" fmla="*/ 0 h 3047695"/>
                <a:gd name="connsiteX1" fmla="*/ 1337277 w 4682055"/>
                <a:gd name="connsiteY1" fmla="*/ 529389 h 3047695"/>
                <a:gd name="connsiteX2" fmla="*/ 4682055 w 4682055"/>
                <a:gd name="connsiteY2" fmla="*/ 3047695 h 3047695"/>
                <a:gd name="connsiteX3" fmla="*/ 0 w 4682055"/>
                <a:gd name="connsiteY3" fmla="*/ 1627969 h 3047695"/>
                <a:gd name="connsiteX4" fmla="*/ 0 w 4682055"/>
                <a:gd name="connsiteY4" fmla="*/ 0 h 3047695"/>
                <a:gd name="connsiteX0" fmla="*/ 216568 w 4898623"/>
                <a:gd name="connsiteY0" fmla="*/ 0 h 3745527"/>
                <a:gd name="connsiteX1" fmla="*/ 1553845 w 4898623"/>
                <a:gd name="connsiteY1" fmla="*/ 529389 h 3745527"/>
                <a:gd name="connsiteX2" fmla="*/ 4898623 w 4898623"/>
                <a:gd name="connsiteY2" fmla="*/ 3047695 h 3745527"/>
                <a:gd name="connsiteX3" fmla="*/ 0 w 4898623"/>
                <a:gd name="connsiteY3" fmla="*/ 3745527 h 3745527"/>
                <a:gd name="connsiteX4" fmla="*/ 216568 w 4898623"/>
                <a:gd name="connsiteY4" fmla="*/ 0 h 3745527"/>
                <a:gd name="connsiteX0" fmla="*/ 216568 w 4898623"/>
                <a:gd name="connsiteY0" fmla="*/ 0 h 3978801"/>
                <a:gd name="connsiteX1" fmla="*/ 1553845 w 4898623"/>
                <a:gd name="connsiteY1" fmla="*/ 529389 h 3978801"/>
                <a:gd name="connsiteX2" fmla="*/ 4898623 w 4898623"/>
                <a:gd name="connsiteY2" fmla="*/ 3047695 h 3978801"/>
                <a:gd name="connsiteX3" fmla="*/ 0 w 4898623"/>
                <a:gd name="connsiteY3" fmla="*/ 3745527 h 3978801"/>
                <a:gd name="connsiteX4" fmla="*/ 216568 w 4898623"/>
                <a:gd name="connsiteY4" fmla="*/ 0 h 3978801"/>
                <a:gd name="connsiteX0" fmla="*/ 667941 w 4898623"/>
                <a:gd name="connsiteY0" fmla="*/ 0 h 3957068"/>
                <a:gd name="connsiteX1" fmla="*/ 1553845 w 4898623"/>
                <a:gd name="connsiteY1" fmla="*/ 507656 h 3957068"/>
                <a:gd name="connsiteX2" fmla="*/ 4898623 w 4898623"/>
                <a:gd name="connsiteY2" fmla="*/ 3025962 h 3957068"/>
                <a:gd name="connsiteX3" fmla="*/ 0 w 4898623"/>
                <a:gd name="connsiteY3" fmla="*/ 3723794 h 3957068"/>
                <a:gd name="connsiteX4" fmla="*/ 667941 w 4898623"/>
                <a:gd name="connsiteY4" fmla="*/ 0 h 3957068"/>
                <a:gd name="connsiteX0" fmla="*/ 753917 w 4898623"/>
                <a:gd name="connsiteY0" fmla="*/ 0 h 4000534"/>
                <a:gd name="connsiteX1" fmla="*/ 1553845 w 4898623"/>
                <a:gd name="connsiteY1" fmla="*/ 551122 h 4000534"/>
                <a:gd name="connsiteX2" fmla="*/ 4898623 w 4898623"/>
                <a:gd name="connsiteY2" fmla="*/ 3069428 h 4000534"/>
                <a:gd name="connsiteX3" fmla="*/ 0 w 4898623"/>
                <a:gd name="connsiteY3" fmla="*/ 3767260 h 4000534"/>
                <a:gd name="connsiteX4" fmla="*/ 753917 w 4898623"/>
                <a:gd name="connsiteY4" fmla="*/ 0 h 4000534"/>
                <a:gd name="connsiteX0" fmla="*/ 753917 w 4898623"/>
                <a:gd name="connsiteY0" fmla="*/ 0 h 4000534"/>
                <a:gd name="connsiteX1" fmla="*/ 1553845 w 4898623"/>
                <a:gd name="connsiteY1" fmla="*/ 551122 h 4000534"/>
                <a:gd name="connsiteX2" fmla="*/ 4898623 w 4898623"/>
                <a:gd name="connsiteY2" fmla="*/ 3069428 h 4000534"/>
                <a:gd name="connsiteX3" fmla="*/ 0 w 4898623"/>
                <a:gd name="connsiteY3" fmla="*/ 3767260 h 4000534"/>
                <a:gd name="connsiteX4" fmla="*/ 753917 w 4898623"/>
                <a:gd name="connsiteY4" fmla="*/ 0 h 4000534"/>
                <a:gd name="connsiteX0" fmla="*/ 753917 w 4898623"/>
                <a:gd name="connsiteY0" fmla="*/ 0 h 4032822"/>
                <a:gd name="connsiteX1" fmla="*/ 1553845 w 4898623"/>
                <a:gd name="connsiteY1" fmla="*/ 551122 h 4032822"/>
                <a:gd name="connsiteX2" fmla="*/ 4898623 w 4898623"/>
                <a:gd name="connsiteY2" fmla="*/ 3069428 h 4032822"/>
                <a:gd name="connsiteX3" fmla="*/ 0 w 4898623"/>
                <a:gd name="connsiteY3" fmla="*/ 3767260 h 4032822"/>
                <a:gd name="connsiteX4" fmla="*/ 753917 w 4898623"/>
                <a:gd name="connsiteY4" fmla="*/ 0 h 4032822"/>
                <a:gd name="connsiteX0" fmla="*/ 753917 w 4898623"/>
                <a:gd name="connsiteY0" fmla="*/ 0 h 3767260"/>
                <a:gd name="connsiteX1" fmla="*/ 1553845 w 4898623"/>
                <a:gd name="connsiteY1" fmla="*/ 551122 h 3767260"/>
                <a:gd name="connsiteX2" fmla="*/ 4898623 w 4898623"/>
                <a:gd name="connsiteY2" fmla="*/ 3069428 h 3767260"/>
                <a:gd name="connsiteX3" fmla="*/ 0 w 4898623"/>
                <a:gd name="connsiteY3" fmla="*/ 3767260 h 3767260"/>
                <a:gd name="connsiteX4" fmla="*/ 753917 w 4898623"/>
                <a:gd name="connsiteY4" fmla="*/ 0 h 3767260"/>
                <a:gd name="connsiteX0" fmla="*/ 710928 w 4855634"/>
                <a:gd name="connsiteY0" fmla="*/ 0 h 3658595"/>
                <a:gd name="connsiteX1" fmla="*/ 1510856 w 4855634"/>
                <a:gd name="connsiteY1" fmla="*/ 551122 h 3658595"/>
                <a:gd name="connsiteX2" fmla="*/ 4855634 w 4855634"/>
                <a:gd name="connsiteY2" fmla="*/ 3069428 h 3658595"/>
                <a:gd name="connsiteX3" fmla="*/ 0 w 4855634"/>
                <a:gd name="connsiteY3" fmla="*/ 3658595 h 3658595"/>
                <a:gd name="connsiteX4" fmla="*/ 710928 w 4855634"/>
                <a:gd name="connsiteY4" fmla="*/ 0 h 3658595"/>
                <a:gd name="connsiteX0" fmla="*/ 624952 w 4855634"/>
                <a:gd name="connsiteY0" fmla="*/ 0 h 3680329"/>
                <a:gd name="connsiteX1" fmla="*/ 1510856 w 4855634"/>
                <a:gd name="connsiteY1" fmla="*/ 572856 h 3680329"/>
                <a:gd name="connsiteX2" fmla="*/ 4855634 w 4855634"/>
                <a:gd name="connsiteY2" fmla="*/ 3091162 h 3680329"/>
                <a:gd name="connsiteX3" fmla="*/ 0 w 4855634"/>
                <a:gd name="connsiteY3" fmla="*/ 3680329 h 3680329"/>
                <a:gd name="connsiteX4" fmla="*/ 624952 w 4855634"/>
                <a:gd name="connsiteY4" fmla="*/ 0 h 3680329"/>
                <a:gd name="connsiteX0" fmla="*/ 667940 w 4855634"/>
                <a:gd name="connsiteY0" fmla="*/ 0 h 3607885"/>
                <a:gd name="connsiteX1" fmla="*/ 1510856 w 4855634"/>
                <a:gd name="connsiteY1" fmla="*/ 500412 h 3607885"/>
                <a:gd name="connsiteX2" fmla="*/ 4855634 w 4855634"/>
                <a:gd name="connsiteY2" fmla="*/ 3018718 h 3607885"/>
                <a:gd name="connsiteX3" fmla="*/ 0 w 4855634"/>
                <a:gd name="connsiteY3" fmla="*/ 3607885 h 3607885"/>
                <a:gd name="connsiteX4" fmla="*/ 667940 w 4855634"/>
                <a:gd name="connsiteY4" fmla="*/ 0 h 3607885"/>
                <a:gd name="connsiteX0" fmla="*/ 154542 w 4342236"/>
                <a:gd name="connsiteY0" fmla="*/ 0 h 3891035"/>
                <a:gd name="connsiteX1" fmla="*/ 997458 w 4342236"/>
                <a:gd name="connsiteY1" fmla="*/ 500412 h 3891035"/>
                <a:gd name="connsiteX2" fmla="*/ 4342236 w 4342236"/>
                <a:gd name="connsiteY2" fmla="*/ 3018718 h 3891035"/>
                <a:gd name="connsiteX3" fmla="*/ 0 w 4342236"/>
                <a:gd name="connsiteY3" fmla="*/ 3891035 h 3891035"/>
                <a:gd name="connsiteX4" fmla="*/ 154542 w 4342236"/>
                <a:gd name="connsiteY4" fmla="*/ 0 h 3891035"/>
                <a:gd name="connsiteX0" fmla="*/ 225087 w 4412781"/>
                <a:gd name="connsiteY0" fmla="*/ 0 h 3891035"/>
                <a:gd name="connsiteX1" fmla="*/ 1068003 w 4412781"/>
                <a:gd name="connsiteY1" fmla="*/ 500412 h 3891035"/>
                <a:gd name="connsiteX2" fmla="*/ 4412781 w 4412781"/>
                <a:gd name="connsiteY2" fmla="*/ 3018718 h 3891035"/>
                <a:gd name="connsiteX3" fmla="*/ 70545 w 4412781"/>
                <a:gd name="connsiteY3" fmla="*/ 3891035 h 3891035"/>
                <a:gd name="connsiteX4" fmla="*/ 225087 w 4412781"/>
                <a:gd name="connsiteY4" fmla="*/ 0 h 3891035"/>
                <a:gd name="connsiteX0" fmla="*/ 1094 w 4188788"/>
                <a:gd name="connsiteY0" fmla="*/ 0 h 4103396"/>
                <a:gd name="connsiteX1" fmla="*/ 844010 w 4188788"/>
                <a:gd name="connsiteY1" fmla="*/ 500412 h 4103396"/>
                <a:gd name="connsiteX2" fmla="*/ 4188788 w 4188788"/>
                <a:gd name="connsiteY2" fmla="*/ 3018718 h 4103396"/>
                <a:gd name="connsiteX3" fmla="*/ 196597 w 4188788"/>
                <a:gd name="connsiteY3" fmla="*/ 4103396 h 4103396"/>
                <a:gd name="connsiteX4" fmla="*/ 1094 w 4188788"/>
                <a:gd name="connsiteY4" fmla="*/ 0 h 4103396"/>
                <a:gd name="connsiteX0" fmla="*/ 161570 w 4349264"/>
                <a:gd name="connsiteY0" fmla="*/ 0 h 4103396"/>
                <a:gd name="connsiteX1" fmla="*/ 1004486 w 4349264"/>
                <a:gd name="connsiteY1" fmla="*/ 500412 h 4103396"/>
                <a:gd name="connsiteX2" fmla="*/ 4349264 w 4349264"/>
                <a:gd name="connsiteY2" fmla="*/ 3018718 h 4103396"/>
                <a:gd name="connsiteX3" fmla="*/ 357073 w 4349264"/>
                <a:gd name="connsiteY3" fmla="*/ 4103396 h 4103396"/>
                <a:gd name="connsiteX4" fmla="*/ 161570 w 4349264"/>
                <a:gd name="connsiteY4" fmla="*/ 0 h 4103396"/>
                <a:gd name="connsiteX0" fmla="*/ 709733 w 4897427"/>
                <a:gd name="connsiteY0" fmla="*/ 0 h 4362949"/>
                <a:gd name="connsiteX1" fmla="*/ 1552649 w 4897427"/>
                <a:gd name="connsiteY1" fmla="*/ 500412 h 4362949"/>
                <a:gd name="connsiteX2" fmla="*/ 4897427 w 4897427"/>
                <a:gd name="connsiteY2" fmla="*/ 3018718 h 4362949"/>
                <a:gd name="connsiteX3" fmla="*/ 205147 w 4897427"/>
                <a:gd name="connsiteY3" fmla="*/ 4362949 h 4362949"/>
                <a:gd name="connsiteX4" fmla="*/ 709733 w 4897427"/>
                <a:gd name="connsiteY4" fmla="*/ 0 h 4362949"/>
                <a:gd name="connsiteX0" fmla="*/ 272678 w 4460372"/>
                <a:gd name="connsiteY0" fmla="*/ 0 h 4386544"/>
                <a:gd name="connsiteX1" fmla="*/ 1115594 w 4460372"/>
                <a:gd name="connsiteY1" fmla="*/ 500412 h 4386544"/>
                <a:gd name="connsiteX2" fmla="*/ 4460372 w 4460372"/>
                <a:gd name="connsiteY2" fmla="*/ 3018718 h 4386544"/>
                <a:gd name="connsiteX3" fmla="*/ 304827 w 4460372"/>
                <a:gd name="connsiteY3" fmla="*/ 4386544 h 4386544"/>
                <a:gd name="connsiteX4" fmla="*/ 272678 w 4460372"/>
                <a:gd name="connsiteY4" fmla="*/ 0 h 4386544"/>
                <a:gd name="connsiteX0" fmla="*/ 0 w 4187694"/>
                <a:gd name="connsiteY0" fmla="*/ 0 h 4386544"/>
                <a:gd name="connsiteX1" fmla="*/ 842916 w 4187694"/>
                <a:gd name="connsiteY1" fmla="*/ 500412 h 4386544"/>
                <a:gd name="connsiteX2" fmla="*/ 4187694 w 4187694"/>
                <a:gd name="connsiteY2" fmla="*/ 3018718 h 4386544"/>
                <a:gd name="connsiteX3" fmla="*/ 32149 w 4187694"/>
                <a:gd name="connsiteY3" fmla="*/ 4386544 h 4386544"/>
                <a:gd name="connsiteX4" fmla="*/ 0 w 4187694"/>
                <a:gd name="connsiteY4" fmla="*/ 0 h 4386544"/>
                <a:gd name="connsiteX0" fmla="*/ 201214 w 4388908"/>
                <a:gd name="connsiteY0" fmla="*/ 0 h 4457332"/>
                <a:gd name="connsiteX1" fmla="*/ 1044130 w 4388908"/>
                <a:gd name="connsiteY1" fmla="*/ 500412 h 4457332"/>
                <a:gd name="connsiteX2" fmla="*/ 4388908 w 4388908"/>
                <a:gd name="connsiteY2" fmla="*/ 3018718 h 4457332"/>
                <a:gd name="connsiteX3" fmla="*/ 0 w 4388908"/>
                <a:gd name="connsiteY3" fmla="*/ 4457332 h 4457332"/>
                <a:gd name="connsiteX4" fmla="*/ 201214 w 4388908"/>
                <a:gd name="connsiteY4" fmla="*/ 0 h 4457332"/>
                <a:gd name="connsiteX0" fmla="*/ 201214 w 4388908"/>
                <a:gd name="connsiteY0" fmla="*/ 0 h 4457332"/>
                <a:gd name="connsiteX1" fmla="*/ 1044130 w 4388908"/>
                <a:gd name="connsiteY1" fmla="*/ 500412 h 4457332"/>
                <a:gd name="connsiteX2" fmla="*/ 4388908 w 4388908"/>
                <a:gd name="connsiteY2" fmla="*/ 3018718 h 4457332"/>
                <a:gd name="connsiteX3" fmla="*/ 0 w 4388908"/>
                <a:gd name="connsiteY3" fmla="*/ 4457332 h 4457332"/>
                <a:gd name="connsiteX4" fmla="*/ 201214 w 4388908"/>
                <a:gd name="connsiteY4" fmla="*/ 0 h 4457332"/>
                <a:gd name="connsiteX0" fmla="*/ 667940 w 4855634"/>
                <a:gd name="connsiteY0" fmla="*/ 0 h 4268566"/>
                <a:gd name="connsiteX1" fmla="*/ 1510856 w 4855634"/>
                <a:gd name="connsiteY1" fmla="*/ 500412 h 4268566"/>
                <a:gd name="connsiteX2" fmla="*/ 4855634 w 4855634"/>
                <a:gd name="connsiteY2" fmla="*/ 3018718 h 4268566"/>
                <a:gd name="connsiteX3" fmla="*/ 0 w 4855634"/>
                <a:gd name="connsiteY3" fmla="*/ 4268566 h 4268566"/>
                <a:gd name="connsiteX4" fmla="*/ 667940 w 4855634"/>
                <a:gd name="connsiteY4" fmla="*/ 0 h 4268566"/>
                <a:gd name="connsiteX0" fmla="*/ 667940 w 4855634"/>
                <a:gd name="connsiteY0" fmla="*/ 0 h 4268566"/>
                <a:gd name="connsiteX1" fmla="*/ 1510856 w 4855634"/>
                <a:gd name="connsiteY1" fmla="*/ 500412 h 4268566"/>
                <a:gd name="connsiteX2" fmla="*/ 4855634 w 4855634"/>
                <a:gd name="connsiteY2" fmla="*/ 3018718 h 4268566"/>
                <a:gd name="connsiteX3" fmla="*/ 0 w 4855634"/>
                <a:gd name="connsiteY3" fmla="*/ 4268566 h 4268566"/>
                <a:gd name="connsiteX4" fmla="*/ 667940 w 4855634"/>
                <a:gd name="connsiteY4" fmla="*/ 0 h 4268566"/>
                <a:gd name="connsiteX0" fmla="*/ 1087994 w 5275688"/>
                <a:gd name="connsiteY0" fmla="*/ 0 h 4716885"/>
                <a:gd name="connsiteX1" fmla="*/ 1930910 w 5275688"/>
                <a:gd name="connsiteY1" fmla="*/ 500412 h 4716885"/>
                <a:gd name="connsiteX2" fmla="*/ 5275688 w 5275688"/>
                <a:gd name="connsiteY2" fmla="*/ 3018718 h 4716885"/>
                <a:gd name="connsiteX3" fmla="*/ 0 w 5275688"/>
                <a:gd name="connsiteY3" fmla="*/ 4716885 h 4716885"/>
                <a:gd name="connsiteX4" fmla="*/ 1087994 w 5275688"/>
                <a:gd name="connsiteY4" fmla="*/ 0 h 4716885"/>
                <a:gd name="connsiteX0" fmla="*/ 924640 w 5112334"/>
                <a:gd name="connsiteY0" fmla="*/ 0 h 4740481"/>
                <a:gd name="connsiteX1" fmla="*/ 1767556 w 5112334"/>
                <a:gd name="connsiteY1" fmla="*/ 500412 h 4740481"/>
                <a:gd name="connsiteX2" fmla="*/ 5112334 w 5112334"/>
                <a:gd name="connsiteY2" fmla="*/ 3018718 h 4740481"/>
                <a:gd name="connsiteX3" fmla="*/ 0 w 5112334"/>
                <a:gd name="connsiteY3" fmla="*/ 4740481 h 4740481"/>
                <a:gd name="connsiteX4" fmla="*/ 924640 w 5112334"/>
                <a:gd name="connsiteY4" fmla="*/ 0 h 4740481"/>
                <a:gd name="connsiteX0" fmla="*/ 924640 w 5112334"/>
                <a:gd name="connsiteY0" fmla="*/ 0 h 4740481"/>
                <a:gd name="connsiteX1" fmla="*/ 1767556 w 5112334"/>
                <a:gd name="connsiteY1" fmla="*/ 500412 h 4740481"/>
                <a:gd name="connsiteX2" fmla="*/ 5112334 w 5112334"/>
                <a:gd name="connsiteY2" fmla="*/ 3018718 h 4740481"/>
                <a:gd name="connsiteX3" fmla="*/ 0 w 5112334"/>
                <a:gd name="connsiteY3" fmla="*/ 4740481 h 4740481"/>
                <a:gd name="connsiteX4" fmla="*/ 924640 w 5112334"/>
                <a:gd name="connsiteY4" fmla="*/ 0 h 4740481"/>
                <a:gd name="connsiteX0" fmla="*/ 1041321 w 5229015"/>
                <a:gd name="connsiteY0" fmla="*/ 0 h 5047226"/>
                <a:gd name="connsiteX1" fmla="*/ 1884237 w 5229015"/>
                <a:gd name="connsiteY1" fmla="*/ 500412 h 5047226"/>
                <a:gd name="connsiteX2" fmla="*/ 5229015 w 5229015"/>
                <a:gd name="connsiteY2" fmla="*/ 3018718 h 5047226"/>
                <a:gd name="connsiteX3" fmla="*/ 0 w 5229015"/>
                <a:gd name="connsiteY3" fmla="*/ 5047226 h 5047226"/>
                <a:gd name="connsiteX4" fmla="*/ 1041321 w 5229015"/>
                <a:gd name="connsiteY4" fmla="*/ 0 h 5047226"/>
                <a:gd name="connsiteX0" fmla="*/ 1041321 w 5229015"/>
                <a:gd name="connsiteY0" fmla="*/ 0 h 5047226"/>
                <a:gd name="connsiteX1" fmla="*/ 1884237 w 5229015"/>
                <a:gd name="connsiteY1" fmla="*/ 500412 h 5047226"/>
                <a:gd name="connsiteX2" fmla="*/ 5229015 w 5229015"/>
                <a:gd name="connsiteY2" fmla="*/ 3018718 h 5047226"/>
                <a:gd name="connsiteX3" fmla="*/ 0 w 5229015"/>
                <a:gd name="connsiteY3" fmla="*/ 5047226 h 5047226"/>
                <a:gd name="connsiteX4" fmla="*/ 1041321 w 5229015"/>
                <a:gd name="connsiteY4" fmla="*/ 0 h 5047226"/>
                <a:gd name="connsiteX0" fmla="*/ 385226 w 4572920"/>
                <a:gd name="connsiteY0" fmla="*/ 0 h 4938917"/>
                <a:gd name="connsiteX1" fmla="*/ 1228142 w 4572920"/>
                <a:gd name="connsiteY1" fmla="*/ 500412 h 4938917"/>
                <a:gd name="connsiteX2" fmla="*/ 4572920 w 4572920"/>
                <a:gd name="connsiteY2" fmla="*/ 3018718 h 4938917"/>
                <a:gd name="connsiteX3" fmla="*/ 0 w 4572920"/>
                <a:gd name="connsiteY3" fmla="*/ 4938917 h 4938917"/>
                <a:gd name="connsiteX4" fmla="*/ 385226 w 4572920"/>
                <a:gd name="connsiteY4" fmla="*/ 0 h 4938917"/>
                <a:gd name="connsiteX0" fmla="*/ 0 w 4187694"/>
                <a:gd name="connsiteY0" fmla="*/ 0 h 4600453"/>
                <a:gd name="connsiteX1" fmla="*/ 842916 w 4187694"/>
                <a:gd name="connsiteY1" fmla="*/ 500412 h 4600453"/>
                <a:gd name="connsiteX2" fmla="*/ 4187694 w 4187694"/>
                <a:gd name="connsiteY2" fmla="*/ 3018718 h 4600453"/>
                <a:gd name="connsiteX3" fmla="*/ 96803 w 4187694"/>
                <a:gd name="connsiteY3" fmla="*/ 4600453 h 4600453"/>
                <a:gd name="connsiteX4" fmla="*/ 0 w 4187694"/>
                <a:gd name="connsiteY4" fmla="*/ 0 h 4600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87694" h="4600453">
                  <a:moveTo>
                    <a:pt x="0" y="0"/>
                  </a:moveTo>
                  <a:lnTo>
                    <a:pt x="842916" y="500412"/>
                  </a:lnTo>
                  <a:cubicBezTo>
                    <a:pt x="1957842" y="1339847"/>
                    <a:pt x="3051274" y="1331698"/>
                    <a:pt x="4187694" y="3018718"/>
                  </a:cubicBezTo>
                  <a:cubicBezTo>
                    <a:pt x="4059397" y="3490392"/>
                    <a:pt x="1456518" y="4308921"/>
                    <a:pt x="96803" y="4600453"/>
                  </a:cubicBezTo>
                  <a:cubicBezTo>
                    <a:pt x="603929" y="2697641"/>
                    <a:pt x="0" y="542656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12">
              <a:extLst>
                <a:ext uri="{FF2B5EF4-FFF2-40B4-BE49-F238E27FC236}">
                  <a16:creationId xmlns:a16="http://schemas.microsoft.com/office/drawing/2014/main" id="{A4BD40FC-9E05-0B34-31A7-BC1E432D017A}"/>
                </a:ext>
              </a:extLst>
            </p:cNvPr>
            <p:cNvSpPr/>
            <p:nvPr/>
          </p:nvSpPr>
          <p:spPr>
            <a:xfrm>
              <a:off x="15256041" y="3449355"/>
              <a:ext cx="1337277" cy="1627969"/>
            </a:xfrm>
            <a:custGeom>
              <a:avLst/>
              <a:gdLst>
                <a:gd name="connsiteX0" fmla="*/ 0 w 2251677"/>
                <a:gd name="connsiteY0" fmla="*/ 0 h 7451253"/>
                <a:gd name="connsiteX1" fmla="*/ 2251677 w 2251677"/>
                <a:gd name="connsiteY1" fmla="*/ 0 h 7451253"/>
                <a:gd name="connsiteX2" fmla="*/ 2251677 w 2251677"/>
                <a:gd name="connsiteY2" fmla="*/ 7451253 h 7451253"/>
                <a:gd name="connsiteX3" fmla="*/ 0 w 2251677"/>
                <a:gd name="connsiteY3" fmla="*/ 7451253 h 7451253"/>
                <a:gd name="connsiteX4" fmla="*/ 0 w 2251677"/>
                <a:gd name="connsiteY4" fmla="*/ 0 h 7451253"/>
                <a:gd name="connsiteX0" fmla="*/ 0 w 2251677"/>
                <a:gd name="connsiteY0" fmla="*/ 0 h 7451253"/>
                <a:gd name="connsiteX1" fmla="*/ 1337277 w 2251677"/>
                <a:gd name="connsiteY1" fmla="*/ 529389 h 7451253"/>
                <a:gd name="connsiteX2" fmla="*/ 2251677 w 2251677"/>
                <a:gd name="connsiteY2" fmla="*/ 7451253 h 7451253"/>
                <a:gd name="connsiteX3" fmla="*/ 0 w 2251677"/>
                <a:gd name="connsiteY3" fmla="*/ 7451253 h 7451253"/>
                <a:gd name="connsiteX4" fmla="*/ 0 w 2251677"/>
                <a:gd name="connsiteY4" fmla="*/ 0 h 7451253"/>
                <a:gd name="connsiteX0" fmla="*/ 0 w 1337277"/>
                <a:gd name="connsiteY0" fmla="*/ 0 h 7451253"/>
                <a:gd name="connsiteX1" fmla="*/ 1337277 w 1337277"/>
                <a:gd name="connsiteY1" fmla="*/ 529389 h 7451253"/>
                <a:gd name="connsiteX2" fmla="*/ 1313213 w 1337277"/>
                <a:gd name="connsiteY2" fmla="*/ 1483590 h 7451253"/>
                <a:gd name="connsiteX3" fmla="*/ 0 w 1337277"/>
                <a:gd name="connsiteY3" fmla="*/ 7451253 h 7451253"/>
                <a:gd name="connsiteX4" fmla="*/ 0 w 1337277"/>
                <a:gd name="connsiteY4" fmla="*/ 0 h 7451253"/>
                <a:gd name="connsiteX0" fmla="*/ 0 w 1337277"/>
                <a:gd name="connsiteY0" fmla="*/ 0 h 1627969"/>
                <a:gd name="connsiteX1" fmla="*/ 1337277 w 1337277"/>
                <a:gd name="connsiteY1" fmla="*/ 529389 h 1627969"/>
                <a:gd name="connsiteX2" fmla="*/ 1313213 w 1337277"/>
                <a:gd name="connsiteY2" fmla="*/ 1483590 h 1627969"/>
                <a:gd name="connsiteX3" fmla="*/ 0 w 1337277"/>
                <a:gd name="connsiteY3" fmla="*/ 1627969 h 1627969"/>
                <a:gd name="connsiteX4" fmla="*/ 0 w 1337277"/>
                <a:gd name="connsiteY4" fmla="*/ 0 h 1627969"/>
                <a:gd name="connsiteX0" fmla="*/ 0 w 1337277"/>
                <a:gd name="connsiteY0" fmla="*/ 0 h 1627969"/>
                <a:gd name="connsiteX1" fmla="*/ 1337277 w 1337277"/>
                <a:gd name="connsiteY1" fmla="*/ 529389 h 1627969"/>
                <a:gd name="connsiteX2" fmla="*/ 1313213 w 1337277"/>
                <a:gd name="connsiteY2" fmla="*/ 1483590 h 1627969"/>
                <a:gd name="connsiteX3" fmla="*/ 0 w 1337277"/>
                <a:gd name="connsiteY3" fmla="*/ 1627969 h 1627969"/>
                <a:gd name="connsiteX4" fmla="*/ 0 w 1337277"/>
                <a:gd name="connsiteY4" fmla="*/ 0 h 1627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277" h="1627969">
                  <a:moveTo>
                    <a:pt x="0" y="0"/>
                  </a:moveTo>
                  <a:lnTo>
                    <a:pt x="1337277" y="529389"/>
                  </a:lnTo>
                  <a:lnTo>
                    <a:pt x="1313213" y="1483590"/>
                  </a:lnTo>
                  <a:lnTo>
                    <a:pt x="0" y="1627969"/>
                  </a:lnTo>
                  <a:cubicBezTo>
                    <a:pt x="336884" y="820618"/>
                    <a:pt x="0" y="542656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20">
              <a:extLst>
                <a:ext uri="{FF2B5EF4-FFF2-40B4-BE49-F238E27FC236}">
                  <a16:creationId xmlns:a16="http://schemas.microsoft.com/office/drawing/2014/main" id="{4D538101-FC01-643A-246A-C16156C5C329}"/>
                </a:ext>
              </a:extLst>
            </p:cNvPr>
            <p:cNvSpPr/>
            <p:nvPr/>
          </p:nvSpPr>
          <p:spPr>
            <a:xfrm flipH="1">
              <a:off x="14601232" y="4867278"/>
              <a:ext cx="2444673" cy="3584363"/>
            </a:xfrm>
            <a:custGeom>
              <a:avLst/>
              <a:gdLst>
                <a:gd name="connsiteX0" fmla="*/ 2444673 w 2444673"/>
                <a:gd name="connsiteY0" fmla="*/ 3484332 h 3584363"/>
                <a:gd name="connsiteX1" fmla="*/ 1044842 w 2444673"/>
                <a:gd name="connsiteY1" fmla="*/ 425781 h 3584363"/>
                <a:gd name="connsiteX2" fmla="*/ 1024223 w 2444673"/>
                <a:gd name="connsiteY2" fmla="*/ 331848 h 3584363"/>
                <a:gd name="connsiteX3" fmla="*/ 124 w 2444673"/>
                <a:gd name="connsiteY3" fmla="*/ 98161 h 3584363"/>
                <a:gd name="connsiteX4" fmla="*/ 1308313 w 2444673"/>
                <a:gd name="connsiteY4" fmla="*/ 1864560 h 3584363"/>
                <a:gd name="connsiteX5" fmla="*/ 2043740 w 2444673"/>
                <a:gd name="connsiteY5" fmla="*/ 3298757 h 3584363"/>
                <a:gd name="connsiteX6" fmla="*/ 2444673 w 2444673"/>
                <a:gd name="connsiteY6" fmla="*/ 3484332 h 3584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44673" h="3584363">
                  <a:moveTo>
                    <a:pt x="2444673" y="3484332"/>
                  </a:moveTo>
                  <a:cubicBezTo>
                    <a:pt x="2213277" y="2620607"/>
                    <a:pt x="1296858" y="1184119"/>
                    <a:pt x="1044842" y="425781"/>
                  </a:cubicBezTo>
                  <a:cubicBezTo>
                    <a:pt x="1035678" y="395998"/>
                    <a:pt x="1042551" y="359341"/>
                    <a:pt x="1024223" y="331848"/>
                  </a:cubicBezTo>
                  <a:cubicBezTo>
                    <a:pt x="875304" y="107325"/>
                    <a:pt x="11579" y="-142399"/>
                    <a:pt x="124" y="98161"/>
                  </a:cubicBezTo>
                  <a:cubicBezTo>
                    <a:pt x="-13623" y="393707"/>
                    <a:pt x="1122738" y="1617127"/>
                    <a:pt x="1308313" y="1864560"/>
                  </a:cubicBezTo>
                  <a:cubicBezTo>
                    <a:pt x="1693209" y="2373173"/>
                    <a:pt x="1970426" y="3145257"/>
                    <a:pt x="2043740" y="3298757"/>
                  </a:cubicBezTo>
                  <a:cubicBezTo>
                    <a:pt x="2291173" y="3818825"/>
                    <a:pt x="2359904" y="3466004"/>
                    <a:pt x="2444673" y="3484332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228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22">
              <a:extLst>
                <a:ext uri="{FF2B5EF4-FFF2-40B4-BE49-F238E27FC236}">
                  <a16:creationId xmlns:a16="http://schemas.microsoft.com/office/drawing/2014/main" id="{9FF2D74F-A180-5519-57FA-0D60BBFB8BD4}"/>
                </a:ext>
              </a:extLst>
            </p:cNvPr>
            <p:cNvSpPr/>
            <p:nvPr/>
          </p:nvSpPr>
          <p:spPr>
            <a:xfrm flipH="1">
              <a:off x="13766633" y="4976895"/>
              <a:ext cx="2039691" cy="1466465"/>
            </a:xfrm>
            <a:custGeom>
              <a:avLst/>
              <a:gdLst>
                <a:gd name="connsiteX0" fmla="*/ 0 w 2039691"/>
                <a:gd name="connsiteY0" fmla="*/ 144336 h 1466465"/>
                <a:gd name="connsiteX1" fmla="*/ 916420 w 2039691"/>
                <a:gd name="connsiteY1" fmla="*/ 1347137 h 1466465"/>
                <a:gd name="connsiteX2" fmla="*/ 1260077 w 2039691"/>
                <a:gd name="connsiteY2" fmla="*/ 1466272 h 1466465"/>
                <a:gd name="connsiteX3" fmla="*/ 1170726 w 2039691"/>
                <a:gd name="connsiteY3" fmla="*/ 694188 h 1466465"/>
                <a:gd name="connsiteX4" fmla="*/ 1997795 w 2039691"/>
                <a:gd name="connsiteY4" fmla="*/ 0 h 1466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9691" h="1466465">
                  <a:moveTo>
                    <a:pt x="0" y="144336"/>
                  </a:moveTo>
                  <a:cubicBezTo>
                    <a:pt x="343657" y="515486"/>
                    <a:pt x="572762" y="975987"/>
                    <a:pt x="916420" y="1347137"/>
                  </a:cubicBezTo>
                  <a:cubicBezTo>
                    <a:pt x="957659" y="1392958"/>
                    <a:pt x="1090539" y="1470854"/>
                    <a:pt x="1260077" y="1466272"/>
                  </a:cubicBezTo>
                  <a:cubicBezTo>
                    <a:pt x="1370048" y="1408995"/>
                    <a:pt x="1136360" y="746882"/>
                    <a:pt x="1170726" y="694188"/>
                  </a:cubicBezTo>
                  <a:cubicBezTo>
                    <a:pt x="1454816" y="286381"/>
                    <a:pt x="2226900" y="364277"/>
                    <a:pt x="1997795" y="0"/>
                  </a:cubicBezTo>
                </a:path>
              </a:pathLst>
            </a:custGeom>
            <a:solidFill>
              <a:schemeClr val="bg1">
                <a:alpha val="10000"/>
              </a:schemeClr>
            </a:solidFill>
            <a:ln w="228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Graphic 24">
              <a:extLst>
                <a:ext uri="{FF2B5EF4-FFF2-40B4-BE49-F238E27FC236}">
                  <a16:creationId xmlns:a16="http://schemas.microsoft.com/office/drawing/2014/main" id="{D6532AB0-650C-5AD5-2F71-394C4F0721AF}"/>
                </a:ext>
              </a:extLst>
            </p:cNvPr>
            <p:cNvSpPr/>
            <p:nvPr/>
          </p:nvSpPr>
          <p:spPr>
            <a:xfrm rot="468669" flipH="1">
              <a:off x="8539257" y="8755418"/>
              <a:ext cx="1318576" cy="2147140"/>
            </a:xfrm>
            <a:custGeom>
              <a:avLst/>
              <a:gdLst>
                <a:gd name="connsiteX0" fmla="*/ 938662 w 1226933"/>
                <a:gd name="connsiteY0" fmla="*/ 682625 h 1997911"/>
                <a:gd name="connsiteX1" fmla="*/ 893757 w 1226933"/>
                <a:gd name="connsiteY1" fmla="*/ 717390 h 1997911"/>
                <a:gd name="connsiteX2" fmla="*/ 834367 w 1226933"/>
                <a:gd name="connsiteY2" fmla="*/ 650757 h 1997911"/>
                <a:gd name="connsiteX3" fmla="*/ 722828 w 1226933"/>
                <a:gd name="connsiteY3" fmla="*/ 630477 h 1997911"/>
                <a:gd name="connsiteX4" fmla="*/ 570730 w 1226933"/>
                <a:gd name="connsiteY4" fmla="*/ 923085 h 1997911"/>
                <a:gd name="connsiteX5" fmla="*/ 0 w 1226933"/>
                <a:gd name="connsiteY5" fmla="*/ 1997911 h 1997911"/>
                <a:gd name="connsiteX6" fmla="*/ 108641 w 1226933"/>
                <a:gd name="connsiteY6" fmla="*/ 513144 h 1997911"/>
                <a:gd name="connsiteX7" fmla="*/ 60839 w 1226933"/>
                <a:gd name="connsiteY7" fmla="*/ 340767 h 1997911"/>
                <a:gd name="connsiteX8" fmla="*/ 165135 w 1226933"/>
                <a:gd name="connsiteY8" fmla="*/ 213294 h 1997911"/>
                <a:gd name="connsiteX9" fmla="*/ 240460 w 1226933"/>
                <a:gd name="connsiteY9" fmla="*/ 227779 h 1997911"/>
                <a:gd name="connsiteX10" fmla="*/ 404146 w 1226933"/>
                <a:gd name="connsiteY10" fmla="*/ 211845 h 1997911"/>
                <a:gd name="connsiteX11" fmla="*/ 848852 w 1226933"/>
                <a:gd name="connsiteY11" fmla="*/ 98858 h 1997911"/>
                <a:gd name="connsiteX12" fmla="*/ 1168982 w 1226933"/>
                <a:gd name="connsiteY12" fmla="*/ 9048 h 1997911"/>
                <a:gd name="connsiteX13" fmla="*/ 938662 w 1226933"/>
                <a:gd name="connsiteY13" fmla="*/ 682625 h 1997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26933" h="1997911">
                  <a:moveTo>
                    <a:pt x="938662" y="682625"/>
                  </a:moveTo>
                  <a:cubicBezTo>
                    <a:pt x="928522" y="700008"/>
                    <a:pt x="914037" y="718839"/>
                    <a:pt x="893757" y="717390"/>
                  </a:cubicBezTo>
                  <a:cubicBezTo>
                    <a:pt x="861889" y="717390"/>
                    <a:pt x="853198" y="675382"/>
                    <a:pt x="834367" y="650757"/>
                  </a:cubicBezTo>
                  <a:cubicBezTo>
                    <a:pt x="809741" y="618889"/>
                    <a:pt x="760490" y="614543"/>
                    <a:pt x="722828" y="630477"/>
                  </a:cubicBezTo>
                  <a:cubicBezTo>
                    <a:pt x="685166" y="646411"/>
                    <a:pt x="585215" y="885422"/>
                    <a:pt x="570730" y="923085"/>
                  </a:cubicBezTo>
                  <a:cubicBezTo>
                    <a:pt x="340410" y="1515543"/>
                    <a:pt x="159341" y="1819739"/>
                    <a:pt x="0" y="1997911"/>
                  </a:cubicBezTo>
                  <a:cubicBezTo>
                    <a:pt x="23177" y="1754554"/>
                    <a:pt x="195555" y="743464"/>
                    <a:pt x="108641" y="513144"/>
                  </a:cubicBezTo>
                  <a:cubicBezTo>
                    <a:pt x="86913" y="456651"/>
                    <a:pt x="59391" y="400157"/>
                    <a:pt x="60839" y="340767"/>
                  </a:cubicBezTo>
                  <a:cubicBezTo>
                    <a:pt x="62288" y="279927"/>
                    <a:pt x="104296" y="214742"/>
                    <a:pt x="165135" y="213294"/>
                  </a:cubicBezTo>
                  <a:cubicBezTo>
                    <a:pt x="191209" y="211845"/>
                    <a:pt x="214386" y="221985"/>
                    <a:pt x="240460" y="227779"/>
                  </a:cubicBezTo>
                  <a:cubicBezTo>
                    <a:pt x="295505" y="237919"/>
                    <a:pt x="350550" y="224882"/>
                    <a:pt x="404146" y="211845"/>
                  </a:cubicBezTo>
                  <a:cubicBezTo>
                    <a:pt x="551899" y="174183"/>
                    <a:pt x="703997" y="143763"/>
                    <a:pt x="848852" y="98858"/>
                  </a:cubicBezTo>
                  <a:cubicBezTo>
                    <a:pt x="944457" y="68439"/>
                    <a:pt x="1061789" y="-30063"/>
                    <a:pt x="1168982" y="9048"/>
                  </a:cubicBezTo>
                  <a:cubicBezTo>
                    <a:pt x="1364537" y="82924"/>
                    <a:pt x="1008193" y="571087"/>
                    <a:pt x="938662" y="68262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228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27">
              <a:extLst>
                <a:ext uri="{FF2B5EF4-FFF2-40B4-BE49-F238E27FC236}">
                  <a16:creationId xmlns:a16="http://schemas.microsoft.com/office/drawing/2014/main" id="{6797BC17-63C1-84DB-244F-6277C20AC30F}"/>
                </a:ext>
              </a:extLst>
            </p:cNvPr>
            <p:cNvSpPr/>
            <p:nvPr/>
          </p:nvSpPr>
          <p:spPr>
            <a:xfrm flipH="1">
              <a:off x="11132054" y="7928269"/>
              <a:ext cx="1394946" cy="3885619"/>
            </a:xfrm>
            <a:custGeom>
              <a:avLst/>
              <a:gdLst>
                <a:gd name="connsiteX0" fmla="*/ 0 w 1394946"/>
                <a:gd name="connsiteY0" fmla="*/ 0 h 3885619"/>
                <a:gd name="connsiteX1" fmla="*/ 914128 w 1394946"/>
                <a:gd name="connsiteY1" fmla="*/ 3541962 h 3885619"/>
                <a:gd name="connsiteX2" fmla="*/ 1278405 w 1394946"/>
                <a:gd name="connsiteY2" fmla="*/ 3885620 h 3885619"/>
                <a:gd name="connsiteX3" fmla="*/ 1365465 w 1394946"/>
                <a:gd name="connsiteY3" fmla="*/ 3399917 h 3885619"/>
                <a:gd name="connsiteX4" fmla="*/ 918711 w 1394946"/>
                <a:gd name="connsiteY4" fmla="*/ 9164 h 388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4946" h="3885619">
                  <a:moveTo>
                    <a:pt x="0" y="0"/>
                  </a:moveTo>
                  <a:cubicBezTo>
                    <a:pt x="410098" y="1175308"/>
                    <a:pt x="504031" y="2368945"/>
                    <a:pt x="914128" y="3541962"/>
                  </a:cubicBezTo>
                  <a:cubicBezTo>
                    <a:pt x="964532" y="3684007"/>
                    <a:pt x="1051591" y="3853545"/>
                    <a:pt x="1278405" y="3885620"/>
                  </a:cubicBezTo>
                  <a:cubicBezTo>
                    <a:pt x="1431906" y="3748157"/>
                    <a:pt x="1402122" y="3564873"/>
                    <a:pt x="1365465" y="3399917"/>
                  </a:cubicBezTo>
                  <a:cubicBezTo>
                    <a:pt x="1115741" y="2275012"/>
                    <a:pt x="1177599" y="1131778"/>
                    <a:pt x="918711" y="9164"/>
                  </a:cubicBezTo>
                </a:path>
              </a:pathLst>
            </a:custGeom>
            <a:solidFill>
              <a:schemeClr val="bg1">
                <a:alpha val="10000"/>
              </a:schemeClr>
            </a:solidFill>
            <a:ln w="228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401046BA-A416-4BA3-E47A-EB19082F0F52}"/>
                </a:ext>
              </a:extLst>
            </p:cNvPr>
            <p:cNvSpPr/>
            <p:nvPr/>
          </p:nvSpPr>
          <p:spPr>
            <a:xfrm>
              <a:off x="-1349932" y="3401229"/>
              <a:ext cx="18833588" cy="8539021"/>
            </a:xfrm>
            <a:custGeom>
              <a:avLst/>
              <a:gdLst>
                <a:gd name="connsiteX0" fmla="*/ 12156586 w 18766430"/>
                <a:gd name="connsiteY0" fmla="*/ 2559398 h 8708943"/>
                <a:gd name="connsiteX1" fmla="*/ 10734589 w 18766430"/>
                <a:gd name="connsiteY1" fmla="*/ 1720981 h 8708943"/>
                <a:gd name="connsiteX2" fmla="*/ 18591248 w 18766430"/>
                <a:gd name="connsiteY2" fmla="*/ 1433014 h 8708943"/>
                <a:gd name="connsiteX3" fmla="*/ 16616252 w 18766430"/>
                <a:gd name="connsiteY3" fmla="*/ 3372 h 8708943"/>
                <a:gd name="connsiteX4" fmla="*/ 16822672 w 18766430"/>
                <a:gd name="connsiteY4" fmla="*/ 225081 h 8708943"/>
                <a:gd name="connsiteX5" fmla="*/ 15946028 w 18766430"/>
                <a:gd name="connsiteY5" fmla="*/ 1280111 h 8708943"/>
                <a:gd name="connsiteX6" fmla="*/ 8372240 w 18766430"/>
                <a:gd name="connsiteY6" fmla="*/ 1224046 h 8708943"/>
                <a:gd name="connsiteX7" fmla="*/ 11929780 w 18766430"/>
                <a:gd name="connsiteY7" fmla="*/ 4119007 h 8708943"/>
                <a:gd name="connsiteX8" fmla="*/ 9483334 w 18766430"/>
                <a:gd name="connsiteY8" fmla="*/ 4837651 h 8708943"/>
                <a:gd name="connsiteX9" fmla="*/ 7521081 w 18766430"/>
                <a:gd name="connsiteY9" fmla="*/ 5854455 h 8708943"/>
                <a:gd name="connsiteX10" fmla="*/ 2628189 w 18766430"/>
                <a:gd name="connsiteY10" fmla="*/ 5928358 h 8708943"/>
                <a:gd name="connsiteX11" fmla="*/ 3356 w 18766430"/>
                <a:gd name="connsiteY11" fmla="*/ 6896743 h 8708943"/>
                <a:gd name="connsiteX12" fmla="*/ 4972700 w 18766430"/>
                <a:gd name="connsiteY12" fmla="*/ 8532803 h 8708943"/>
                <a:gd name="connsiteX13" fmla="*/ 9687205 w 18766430"/>
                <a:gd name="connsiteY13" fmla="*/ 6845775 h 8708943"/>
                <a:gd name="connsiteX14" fmla="*/ 11012363 w 18766430"/>
                <a:gd name="connsiteY14" fmla="*/ 5854455 h 8708943"/>
                <a:gd name="connsiteX15" fmla="*/ 12156586 w 18766430"/>
                <a:gd name="connsiteY15" fmla="*/ 2559398 h 8708943"/>
                <a:gd name="connsiteX0" fmla="*/ 12223744 w 18833588"/>
                <a:gd name="connsiteY0" fmla="*/ 2559398 h 8539021"/>
                <a:gd name="connsiteX1" fmla="*/ 10801747 w 18833588"/>
                <a:gd name="connsiteY1" fmla="*/ 1720981 h 8539021"/>
                <a:gd name="connsiteX2" fmla="*/ 18658406 w 18833588"/>
                <a:gd name="connsiteY2" fmla="*/ 1433014 h 8539021"/>
                <a:gd name="connsiteX3" fmla="*/ 16683410 w 18833588"/>
                <a:gd name="connsiteY3" fmla="*/ 3372 h 8539021"/>
                <a:gd name="connsiteX4" fmla="*/ 16889830 w 18833588"/>
                <a:gd name="connsiteY4" fmla="*/ 225081 h 8539021"/>
                <a:gd name="connsiteX5" fmla="*/ 16013186 w 18833588"/>
                <a:gd name="connsiteY5" fmla="*/ 1280111 h 8539021"/>
                <a:gd name="connsiteX6" fmla="*/ 8439398 w 18833588"/>
                <a:gd name="connsiteY6" fmla="*/ 1224046 h 8539021"/>
                <a:gd name="connsiteX7" fmla="*/ 11996938 w 18833588"/>
                <a:gd name="connsiteY7" fmla="*/ 4119007 h 8539021"/>
                <a:gd name="connsiteX8" fmla="*/ 9550492 w 18833588"/>
                <a:gd name="connsiteY8" fmla="*/ 4837651 h 8539021"/>
                <a:gd name="connsiteX9" fmla="*/ 7588239 w 18833588"/>
                <a:gd name="connsiteY9" fmla="*/ 5854455 h 8539021"/>
                <a:gd name="connsiteX10" fmla="*/ 2695347 w 18833588"/>
                <a:gd name="connsiteY10" fmla="*/ 5663664 h 8539021"/>
                <a:gd name="connsiteX11" fmla="*/ 70514 w 18833588"/>
                <a:gd name="connsiteY11" fmla="*/ 6896743 h 8539021"/>
                <a:gd name="connsiteX12" fmla="*/ 5039858 w 18833588"/>
                <a:gd name="connsiteY12" fmla="*/ 8532803 h 8539021"/>
                <a:gd name="connsiteX13" fmla="*/ 9754363 w 18833588"/>
                <a:gd name="connsiteY13" fmla="*/ 6845775 h 8539021"/>
                <a:gd name="connsiteX14" fmla="*/ 11079521 w 18833588"/>
                <a:gd name="connsiteY14" fmla="*/ 5854455 h 8539021"/>
                <a:gd name="connsiteX15" fmla="*/ 12223744 w 18833588"/>
                <a:gd name="connsiteY15" fmla="*/ 2559398 h 8539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833588" h="8539021">
                  <a:moveTo>
                    <a:pt x="12223744" y="2559398"/>
                  </a:moveTo>
                  <a:cubicBezTo>
                    <a:pt x="11380230" y="2230657"/>
                    <a:pt x="10692167" y="2006399"/>
                    <a:pt x="10801747" y="1720981"/>
                  </a:cubicBezTo>
                  <a:cubicBezTo>
                    <a:pt x="10941908" y="1348917"/>
                    <a:pt x="17532022" y="2401398"/>
                    <a:pt x="18658406" y="1433014"/>
                  </a:cubicBezTo>
                  <a:cubicBezTo>
                    <a:pt x="19234340" y="936079"/>
                    <a:pt x="18342408" y="-65435"/>
                    <a:pt x="16683410" y="3372"/>
                  </a:cubicBezTo>
                  <a:cubicBezTo>
                    <a:pt x="16566185" y="23759"/>
                    <a:pt x="16545799" y="135888"/>
                    <a:pt x="16889830" y="225081"/>
                  </a:cubicBezTo>
                  <a:cubicBezTo>
                    <a:pt x="17766472" y="454435"/>
                    <a:pt x="17636506" y="1387143"/>
                    <a:pt x="16013186" y="1280111"/>
                  </a:cubicBezTo>
                  <a:cubicBezTo>
                    <a:pt x="12679904" y="1063498"/>
                    <a:pt x="8819107" y="693983"/>
                    <a:pt x="8439398" y="1224046"/>
                  </a:cubicBezTo>
                  <a:cubicBezTo>
                    <a:pt x="7690174" y="2271431"/>
                    <a:pt x="11793068" y="3374880"/>
                    <a:pt x="11996938" y="4119007"/>
                  </a:cubicBezTo>
                  <a:cubicBezTo>
                    <a:pt x="12170228" y="4748457"/>
                    <a:pt x="11257908" y="5260682"/>
                    <a:pt x="9550492" y="4837651"/>
                  </a:cubicBezTo>
                  <a:cubicBezTo>
                    <a:pt x="7970496" y="4447748"/>
                    <a:pt x="7460820" y="5209714"/>
                    <a:pt x="7588239" y="5854455"/>
                  </a:cubicBezTo>
                  <a:cubicBezTo>
                    <a:pt x="7794657" y="6904388"/>
                    <a:pt x="4925181" y="5441954"/>
                    <a:pt x="2695347" y="5663664"/>
                  </a:cubicBezTo>
                  <a:cubicBezTo>
                    <a:pt x="962448" y="5836954"/>
                    <a:pt x="-320238" y="6418553"/>
                    <a:pt x="70514" y="6896743"/>
                  </a:cubicBezTo>
                  <a:cubicBezTo>
                    <a:pt x="461266" y="7374933"/>
                    <a:pt x="5039858" y="8532803"/>
                    <a:pt x="5039858" y="8532803"/>
                  </a:cubicBezTo>
                  <a:cubicBezTo>
                    <a:pt x="5039858" y="8532803"/>
                    <a:pt x="10597876" y="8734125"/>
                    <a:pt x="9754363" y="6845775"/>
                  </a:cubicBezTo>
                  <a:cubicBezTo>
                    <a:pt x="9244687" y="5704100"/>
                    <a:pt x="9807878" y="5693907"/>
                    <a:pt x="11079521" y="5854455"/>
                  </a:cubicBezTo>
                  <a:cubicBezTo>
                    <a:pt x="14236964" y="6254550"/>
                    <a:pt x="14848576" y="3624621"/>
                    <a:pt x="12223744" y="2559398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5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48075554-3F1C-E070-6297-6732327B5FD6}"/>
                </a:ext>
              </a:extLst>
            </p:cNvPr>
            <p:cNvSpPr/>
            <p:nvPr/>
          </p:nvSpPr>
          <p:spPr>
            <a:xfrm>
              <a:off x="-2258366" y="3475436"/>
              <a:ext cx="19126966" cy="7679509"/>
            </a:xfrm>
            <a:custGeom>
              <a:avLst/>
              <a:gdLst>
                <a:gd name="connsiteX0" fmla="*/ 12156586 w 18766430"/>
                <a:gd name="connsiteY0" fmla="*/ 2559398 h 8708943"/>
                <a:gd name="connsiteX1" fmla="*/ 10734589 w 18766430"/>
                <a:gd name="connsiteY1" fmla="*/ 1720981 h 8708943"/>
                <a:gd name="connsiteX2" fmla="*/ 18591248 w 18766430"/>
                <a:gd name="connsiteY2" fmla="*/ 1433014 h 8708943"/>
                <a:gd name="connsiteX3" fmla="*/ 16616252 w 18766430"/>
                <a:gd name="connsiteY3" fmla="*/ 3372 h 8708943"/>
                <a:gd name="connsiteX4" fmla="*/ 16822672 w 18766430"/>
                <a:gd name="connsiteY4" fmla="*/ 225081 h 8708943"/>
                <a:gd name="connsiteX5" fmla="*/ 15946028 w 18766430"/>
                <a:gd name="connsiteY5" fmla="*/ 1280111 h 8708943"/>
                <a:gd name="connsiteX6" fmla="*/ 8372240 w 18766430"/>
                <a:gd name="connsiteY6" fmla="*/ 1224046 h 8708943"/>
                <a:gd name="connsiteX7" fmla="*/ 11929780 w 18766430"/>
                <a:gd name="connsiteY7" fmla="*/ 4119007 h 8708943"/>
                <a:gd name="connsiteX8" fmla="*/ 9483334 w 18766430"/>
                <a:gd name="connsiteY8" fmla="*/ 4837651 h 8708943"/>
                <a:gd name="connsiteX9" fmla="*/ 7521081 w 18766430"/>
                <a:gd name="connsiteY9" fmla="*/ 5854455 h 8708943"/>
                <a:gd name="connsiteX10" fmla="*/ 2628189 w 18766430"/>
                <a:gd name="connsiteY10" fmla="*/ 5928358 h 8708943"/>
                <a:gd name="connsiteX11" fmla="*/ 3356 w 18766430"/>
                <a:gd name="connsiteY11" fmla="*/ 6896743 h 8708943"/>
                <a:gd name="connsiteX12" fmla="*/ 4972700 w 18766430"/>
                <a:gd name="connsiteY12" fmla="*/ 8532803 h 8708943"/>
                <a:gd name="connsiteX13" fmla="*/ 9687205 w 18766430"/>
                <a:gd name="connsiteY13" fmla="*/ 6845775 h 8708943"/>
                <a:gd name="connsiteX14" fmla="*/ 11012363 w 18766430"/>
                <a:gd name="connsiteY14" fmla="*/ 5854455 h 8708943"/>
                <a:gd name="connsiteX15" fmla="*/ 12156586 w 18766430"/>
                <a:gd name="connsiteY15" fmla="*/ 2559398 h 8708943"/>
                <a:gd name="connsiteX0" fmla="*/ 8372240 w 18766430"/>
                <a:gd name="connsiteY0" fmla="*/ 1224046 h 8708943"/>
                <a:gd name="connsiteX1" fmla="*/ 11929780 w 18766430"/>
                <a:gd name="connsiteY1" fmla="*/ 4119007 h 8708943"/>
                <a:gd name="connsiteX2" fmla="*/ 9483334 w 18766430"/>
                <a:gd name="connsiteY2" fmla="*/ 4837651 h 8708943"/>
                <a:gd name="connsiteX3" fmla="*/ 7521081 w 18766430"/>
                <a:gd name="connsiteY3" fmla="*/ 5854455 h 8708943"/>
                <a:gd name="connsiteX4" fmla="*/ 2628189 w 18766430"/>
                <a:gd name="connsiteY4" fmla="*/ 5928358 h 8708943"/>
                <a:gd name="connsiteX5" fmla="*/ 3356 w 18766430"/>
                <a:gd name="connsiteY5" fmla="*/ 6896743 h 8708943"/>
                <a:gd name="connsiteX6" fmla="*/ 4972700 w 18766430"/>
                <a:gd name="connsiteY6" fmla="*/ 8532803 h 8708943"/>
                <a:gd name="connsiteX7" fmla="*/ 9687205 w 18766430"/>
                <a:gd name="connsiteY7" fmla="*/ 6845775 h 8708943"/>
                <a:gd name="connsiteX8" fmla="*/ 11012363 w 18766430"/>
                <a:gd name="connsiteY8" fmla="*/ 5854455 h 8708943"/>
                <a:gd name="connsiteX9" fmla="*/ 12156586 w 18766430"/>
                <a:gd name="connsiteY9" fmla="*/ 2559398 h 8708943"/>
                <a:gd name="connsiteX10" fmla="*/ 10734589 w 18766430"/>
                <a:gd name="connsiteY10" fmla="*/ 1720981 h 8708943"/>
                <a:gd name="connsiteX11" fmla="*/ 18591248 w 18766430"/>
                <a:gd name="connsiteY11" fmla="*/ 1433014 h 8708943"/>
                <a:gd name="connsiteX12" fmla="*/ 16616252 w 18766430"/>
                <a:gd name="connsiteY12" fmla="*/ 3372 h 8708943"/>
                <a:gd name="connsiteX13" fmla="*/ 16822672 w 18766430"/>
                <a:gd name="connsiteY13" fmla="*/ 225081 h 8708943"/>
                <a:gd name="connsiteX14" fmla="*/ 15946028 w 18766430"/>
                <a:gd name="connsiteY14" fmla="*/ 1280111 h 8708943"/>
                <a:gd name="connsiteX15" fmla="*/ 8463680 w 18766430"/>
                <a:gd name="connsiteY15" fmla="*/ 1315486 h 8708943"/>
                <a:gd name="connsiteX0" fmla="*/ 8372240 w 18766430"/>
                <a:gd name="connsiteY0" fmla="*/ 1224046 h 8708943"/>
                <a:gd name="connsiteX1" fmla="*/ 11929780 w 18766430"/>
                <a:gd name="connsiteY1" fmla="*/ 4119007 h 8708943"/>
                <a:gd name="connsiteX2" fmla="*/ 9483334 w 18766430"/>
                <a:gd name="connsiteY2" fmla="*/ 4837651 h 8708943"/>
                <a:gd name="connsiteX3" fmla="*/ 7521081 w 18766430"/>
                <a:gd name="connsiteY3" fmla="*/ 5854455 h 8708943"/>
                <a:gd name="connsiteX4" fmla="*/ 2628189 w 18766430"/>
                <a:gd name="connsiteY4" fmla="*/ 5928358 h 8708943"/>
                <a:gd name="connsiteX5" fmla="*/ 3356 w 18766430"/>
                <a:gd name="connsiteY5" fmla="*/ 6896743 h 8708943"/>
                <a:gd name="connsiteX6" fmla="*/ 4972700 w 18766430"/>
                <a:gd name="connsiteY6" fmla="*/ 8532803 h 8708943"/>
                <a:gd name="connsiteX7" fmla="*/ 9687205 w 18766430"/>
                <a:gd name="connsiteY7" fmla="*/ 6845775 h 8708943"/>
                <a:gd name="connsiteX8" fmla="*/ 11012363 w 18766430"/>
                <a:gd name="connsiteY8" fmla="*/ 5854455 h 8708943"/>
                <a:gd name="connsiteX9" fmla="*/ 12156586 w 18766430"/>
                <a:gd name="connsiteY9" fmla="*/ 2559398 h 8708943"/>
                <a:gd name="connsiteX10" fmla="*/ 10734589 w 18766430"/>
                <a:gd name="connsiteY10" fmla="*/ 1720981 h 8708943"/>
                <a:gd name="connsiteX11" fmla="*/ 18591248 w 18766430"/>
                <a:gd name="connsiteY11" fmla="*/ 1433014 h 8708943"/>
                <a:gd name="connsiteX12" fmla="*/ 16616252 w 18766430"/>
                <a:gd name="connsiteY12" fmla="*/ 3372 h 8708943"/>
                <a:gd name="connsiteX13" fmla="*/ 16822672 w 18766430"/>
                <a:gd name="connsiteY13" fmla="*/ 225081 h 8708943"/>
                <a:gd name="connsiteX14" fmla="*/ 15946028 w 18766430"/>
                <a:gd name="connsiteY14" fmla="*/ 1280111 h 8708943"/>
                <a:gd name="connsiteX0" fmla="*/ 11929780 w 18766430"/>
                <a:gd name="connsiteY0" fmla="*/ 4119007 h 8708943"/>
                <a:gd name="connsiteX1" fmla="*/ 9483334 w 18766430"/>
                <a:gd name="connsiteY1" fmla="*/ 4837651 h 8708943"/>
                <a:gd name="connsiteX2" fmla="*/ 7521081 w 18766430"/>
                <a:gd name="connsiteY2" fmla="*/ 5854455 h 8708943"/>
                <a:gd name="connsiteX3" fmla="*/ 2628189 w 18766430"/>
                <a:gd name="connsiteY3" fmla="*/ 5928358 h 8708943"/>
                <a:gd name="connsiteX4" fmla="*/ 3356 w 18766430"/>
                <a:gd name="connsiteY4" fmla="*/ 6896743 h 8708943"/>
                <a:gd name="connsiteX5" fmla="*/ 4972700 w 18766430"/>
                <a:gd name="connsiteY5" fmla="*/ 8532803 h 8708943"/>
                <a:gd name="connsiteX6" fmla="*/ 9687205 w 18766430"/>
                <a:gd name="connsiteY6" fmla="*/ 6845775 h 8708943"/>
                <a:gd name="connsiteX7" fmla="*/ 11012363 w 18766430"/>
                <a:gd name="connsiteY7" fmla="*/ 5854455 h 8708943"/>
                <a:gd name="connsiteX8" fmla="*/ 12156586 w 18766430"/>
                <a:gd name="connsiteY8" fmla="*/ 2559398 h 8708943"/>
                <a:gd name="connsiteX9" fmla="*/ 10734589 w 18766430"/>
                <a:gd name="connsiteY9" fmla="*/ 1720981 h 8708943"/>
                <a:gd name="connsiteX10" fmla="*/ 18591248 w 18766430"/>
                <a:gd name="connsiteY10" fmla="*/ 1433014 h 8708943"/>
                <a:gd name="connsiteX11" fmla="*/ 16616252 w 18766430"/>
                <a:gd name="connsiteY11" fmla="*/ 3372 h 8708943"/>
                <a:gd name="connsiteX12" fmla="*/ 16822672 w 18766430"/>
                <a:gd name="connsiteY12" fmla="*/ 225081 h 8708943"/>
                <a:gd name="connsiteX13" fmla="*/ 15946028 w 18766430"/>
                <a:gd name="connsiteY13" fmla="*/ 1280111 h 8708943"/>
                <a:gd name="connsiteX0" fmla="*/ 9483334 w 18766430"/>
                <a:gd name="connsiteY0" fmla="*/ 4837651 h 8708943"/>
                <a:gd name="connsiteX1" fmla="*/ 7521081 w 18766430"/>
                <a:gd name="connsiteY1" fmla="*/ 5854455 h 8708943"/>
                <a:gd name="connsiteX2" fmla="*/ 2628189 w 18766430"/>
                <a:gd name="connsiteY2" fmla="*/ 5928358 h 8708943"/>
                <a:gd name="connsiteX3" fmla="*/ 3356 w 18766430"/>
                <a:gd name="connsiteY3" fmla="*/ 6896743 h 8708943"/>
                <a:gd name="connsiteX4" fmla="*/ 4972700 w 18766430"/>
                <a:gd name="connsiteY4" fmla="*/ 8532803 h 8708943"/>
                <a:gd name="connsiteX5" fmla="*/ 9687205 w 18766430"/>
                <a:gd name="connsiteY5" fmla="*/ 6845775 h 8708943"/>
                <a:gd name="connsiteX6" fmla="*/ 11012363 w 18766430"/>
                <a:gd name="connsiteY6" fmla="*/ 5854455 h 8708943"/>
                <a:gd name="connsiteX7" fmla="*/ 12156586 w 18766430"/>
                <a:gd name="connsiteY7" fmla="*/ 2559398 h 8708943"/>
                <a:gd name="connsiteX8" fmla="*/ 10734589 w 18766430"/>
                <a:gd name="connsiteY8" fmla="*/ 1720981 h 8708943"/>
                <a:gd name="connsiteX9" fmla="*/ 18591248 w 18766430"/>
                <a:gd name="connsiteY9" fmla="*/ 1433014 h 8708943"/>
                <a:gd name="connsiteX10" fmla="*/ 16616252 w 18766430"/>
                <a:gd name="connsiteY10" fmla="*/ 3372 h 8708943"/>
                <a:gd name="connsiteX11" fmla="*/ 16822672 w 18766430"/>
                <a:gd name="connsiteY11" fmla="*/ 225081 h 8708943"/>
                <a:gd name="connsiteX12" fmla="*/ 15946028 w 18766430"/>
                <a:gd name="connsiteY12" fmla="*/ 1280111 h 8708943"/>
                <a:gd name="connsiteX0" fmla="*/ 7521081 w 18766430"/>
                <a:gd name="connsiteY0" fmla="*/ 5854455 h 8708943"/>
                <a:gd name="connsiteX1" fmla="*/ 2628189 w 18766430"/>
                <a:gd name="connsiteY1" fmla="*/ 5928358 h 8708943"/>
                <a:gd name="connsiteX2" fmla="*/ 3356 w 18766430"/>
                <a:gd name="connsiteY2" fmla="*/ 6896743 h 8708943"/>
                <a:gd name="connsiteX3" fmla="*/ 4972700 w 18766430"/>
                <a:gd name="connsiteY3" fmla="*/ 8532803 h 8708943"/>
                <a:gd name="connsiteX4" fmla="*/ 9687205 w 18766430"/>
                <a:gd name="connsiteY4" fmla="*/ 6845775 h 8708943"/>
                <a:gd name="connsiteX5" fmla="*/ 11012363 w 18766430"/>
                <a:gd name="connsiteY5" fmla="*/ 5854455 h 8708943"/>
                <a:gd name="connsiteX6" fmla="*/ 12156586 w 18766430"/>
                <a:gd name="connsiteY6" fmla="*/ 2559398 h 8708943"/>
                <a:gd name="connsiteX7" fmla="*/ 10734589 w 18766430"/>
                <a:gd name="connsiteY7" fmla="*/ 1720981 h 8708943"/>
                <a:gd name="connsiteX8" fmla="*/ 18591248 w 18766430"/>
                <a:gd name="connsiteY8" fmla="*/ 1433014 h 8708943"/>
                <a:gd name="connsiteX9" fmla="*/ 16616252 w 18766430"/>
                <a:gd name="connsiteY9" fmla="*/ 3372 h 8708943"/>
                <a:gd name="connsiteX10" fmla="*/ 16822672 w 18766430"/>
                <a:gd name="connsiteY10" fmla="*/ 225081 h 8708943"/>
                <a:gd name="connsiteX11" fmla="*/ 15946028 w 18766430"/>
                <a:gd name="connsiteY11" fmla="*/ 1280111 h 8708943"/>
                <a:gd name="connsiteX0" fmla="*/ 2628189 w 18766430"/>
                <a:gd name="connsiteY0" fmla="*/ 5928358 h 8708943"/>
                <a:gd name="connsiteX1" fmla="*/ 3356 w 18766430"/>
                <a:gd name="connsiteY1" fmla="*/ 6896743 h 8708943"/>
                <a:gd name="connsiteX2" fmla="*/ 4972700 w 18766430"/>
                <a:gd name="connsiteY2" fmla="*/ 8532803 h 8708943"/>
                <a:gd name="connsiteX3" fmla="*/ 9687205 w 18766430"/>
                <a:gd name="connsiteY3" fmla="*/ 6845775 h 8708943"/>
                <a:gd name="connsiteX4" fmla="*/ 11012363 w 18766430"/>
                <a:gd name="connsiteY4" fmla="*/ 5854455 h 8708943"/>
                <a:gd name="connsiteX5" fmla="*/ 12156586 w 18766430"/>
                <a:gd name="connsiteY5" fmla="*/ 2559398 h 8708943"/>
                <a:gd name="connsiteX6" fmla="*/ 10734589 w 18766430"/>
                <a:gd name="connsiteY6" fmla="*/ 1720981 h 8708943"/>
                <a:gd name="connsiteX7" fmla="*/ 18591248 w 18766430"/>
                <a:gd name="connsiteY7" fmla="*/ 1433014 h 8708943"/>
                <a:gd name="connsiteX8" fmla="*/ 16616252 w 18766430"/>
                <a:gd name="connsiteY8" fmla="*/ 3372 h 8708943"/>
                <a:gd name="connsiteX9" fmla="*/ 16822672 w 18766430"/>
                <a:gd name="connsiteY9" fmla="*/ 225081 h 8708943"/>
                <a:gd name="connsiteX10" fmla="*/ 15946028 w 18766430"/>
                <a:gd name="connsiteY10" fmla="*/ 1280111 h 8708943"/>
                <a:gd name="connsiteX0" fmla="*/ 3356 w 18766430"/>
                <a:gd name="connsiteY0" fmla="*/ 6896743 h 8708943"/>
                <a:gd name="connsiteX1" fmla="*/ 4972700 w 18766430"/>
                <a:gd name="connsiteY1" fmla="*/ 8532803 h 8708943"/>
                <a:gd name="connsiteX2" fmla="*/ 9687205 w 18766430"/>
                <a:gd name="connsiteY2" fmla="*/ 6845775 h 8708943"/>
                <a:gd name="connsiteX3" fmla="*/ 11012363 w 18766430"/>
                <a:gd name="connsiteY3" fmla="*/ 5854455 h 8708943"/>
                <a:gd name="connsiteX4" fmla="*/ 12156586 w 18766430"/>
                <a:gd name="connsiteY4" fmla="*/ 2559398 h 8708943"/>
                <a:gd name="connsiteX5" fmla="*/ 10734589 w 18766430"/>
                <a:gd name="connsiteY5" fmla="*/ 1720981 h 8708943"/>
                <a:gd name="connsiteX6" fmla="*/ 18591248 w 18766430"/>
                <a:gd name="connsiteY6" fmla="*/ 1433014 h 8708943"/>
                <a:gd name="connsiteX7" fmla="*/ 16616252 w 18766430"/>
                <a:gd name="connsiteY7" fmla="*/ 3372 h 8708943"/>
                <a:gd name="connsiteX8" fmla="*/ 16822672 w 18766430"/>
                <a:gd name="connsiteY8" fmla="*/ 225081 h 8708943"/>
                <a:gd name="connsiteX9" fmla="*/ 15946028 w 18766430"/>
                <a:gd name="connsiteY9" fmla="*/ 1280111 h 8708943"/>
                <a:gd name="connsiteX0" fmla="*/ 3356 w 18766430"/>
                <a:gd name="connsiteY0" fmla="*/ 6896743 h 8708943"/>
                <a:gd name="connsiteX1" fmla="*/ 4972700 w 18766430"/>
                <a:gd name="connsiteY1" fmla="*/ 8532803 h 8708943"/>
                <a:gd name="connsiteX2" fmla="*/ 9687205 w 18766430"/>
                <a:gd name="connsiteY2" fmla="*/ 6845775 h 8708943"/>
                <a:gd name="connsiteX3" fmla="*/ 11012363 w 18766430"/>
                <a:gd name="connsiteY3" fmla="*/ 5854455 h 8708943"/>
                <a:gd name="connsiteX4" fmla="*/ 12156586 w 18766430"/>
                <a:gd name="connsiteY4" fmla="*/ 2559398 h 8708943"/>
                <a:gd name="connsiteX5" fmla="*/ 10734589 w 18766430"/>
                <a:gd name="connsiteY5" fmla="*/ 1720981 h 8708943"/>
                <a:gd name="connsiteX6" fmla="*/ 18591248 w 18766430"/>
                <a:gd name="connsiteY6" fmla="*/ 1433014 h 8708943"/>
                <a:gd name="connsiteX7" fmla="*/ 16616252 w 18766430"/>
                <a:gd name="connsiteY7" fmla="*/ 3372 h 8708943"/>
                <a:gd name="connsiteX8" fmla="*/ 16822672 w 18766430"/>
                <a:gd name="connsiteY8" fmla="*/ 225081 h 8708943"/>
                <a:gd name="connsiteX0" fmla="*/ 3356 w 18766430"/>
                <a:gd name="connsiteY0" fmla="*/ 6896743 h 8708943"/>
                <a:gd name="connsiteX1" fmla="*/ 4972700 w 18766430"/>
                <a:gd name="connsiteY1" fmla="*/ 8532803 h 8708943"/>
                <a:gd name="connsiteX2" fmla="*/ 9687205 w 18766430"/>
                <a:gd name="connsiteY2" fmla="*/ 6845775 h 8708943"/>
                <a:gd name="connsiteX3" fmla="*/ 11012363 w 18766430"/>
                <a:gd name="connsiteY3" fmla="*/ 5854455 h 8708943"/>
                <a:gd name="connsiteX4" fmla="*/ 12156586 w 18766430"/>
                <a:gd name="connsiteY4" fmla="*/ 2559398 h 8708943"/>
                <a:gd name="connsiteX5" fmla="*/ 10734589 w 18766430"/>
                <a:gd name="connsiteY5" fmla="*/ 1720981 h 8708943"/>
                <a:gd name="connsiteX6" fmla="*/ 18591248 w 18766430"/>
                <a:gd name="connsiteY6" fmla="*/ 1433014 h 8708943"/>
                <a:gd name="connsiteX7" fmla="*/ 16616252 w 18766430"/>
                <a:gd name="connsiteY7" fmla="*/ 3372 h 8708943"/>
                <a:gd name="connsiteX0" fmla="*/ 3356 w 18948483"/>
                <a:gd name="connsiteY0" fmla="*/ 6896215 h 8708415"/>
                <a:gd name="connsiteX1" fmla="*/ 4972700 w 18948483"/>
                <a:gd name="connsiteY1" fmla="*/ 8532275 h 8708415"/>
                <a:gd name="connsiteX2" fmla="*/ 9687205 w 18948483"/>
                <a:gd name="connsiteY2" fmla="*/ 6845247 h 8708415"/>
                <a:gd name="connsiteX3" fmla="*/ 11012363 w 18948483"/>
                <a:gd name="connsiteY3" fmla="*/ 5853927 h 8708415"/>
                <a:gd name="connsiteX4" fmla="*/ 12156586 w 18948483"/>
                <a:gd name="connsiteY4" fmla="*/ 2558870 h 8708415"/>
                <a:gd name="connsiteX5" fmla="*/ 10469894 w 18948483"/>
                <a:gd name="connsiteY5" fmla="*/ 1792643 h 8708415"/>
                <a:gd name="connsiteX6" fmla="*/ 18591248 w 18948483"/>
                <a:gd name="connsiteY6" fmla="*/ 1432486 h 8708415"/>
                <a:gd name="connsiteX7" fmla="*/ 16616252 w 18948483"/>
                <a:gd name="connsiteY7" fmla="*/ 2844 h 8708415"/>
                <a:gd name="connsiteX0" fmla="*/ 3356 w 18948483"/>
                <a:gd name="connsiteY0" fmla="*/ 6896215 h 8708415"/>
                <a:gd name="connsiteX1" fmla="*/ 4972700 w 18948483"/>
                <a:gd name="connsiteY1" fmla="*/ 8532275 h 8708415"/>
                <a:gd name="connsiteX2" fmla="*/ 9687205 w 18948483"/>
                <a:gd name="connsiteY2" fmla="*/ 6845247 h 8708415"/>
                <a:gd name="connsiteX3" fmla="*/ 11012363 w 18948483"/>
                <a:gd name="connsiteY3" fmla="*/ 5853927 h 8708415"/>
                <a:gd name="connsiteX4" fmla="*/ 11915954 w 18948483"/>
                <a:gd name="connsiteY4" fmla="*/ 2727312 h 8708415"/>
                <a:gd name="connsiteX5" fmla="*/ 10469894 w 18948483"/>
                <a:gd name="connsiteY5" fmla="*/ 1792643 h 8708415"/>
                <a:gd name="connsiteX6" fmla="*/ 18591248 w 18948483"/>
                <a:gd name="connsiteY6" fmla="*/ 1432486 h 8708415"/>
                <a:gd name="connsiteX7" fmla="*/ 16616252 w 18948483"/>
                <a:gd name="connsiteY7" fmla="*/ 2844 h 8708415"/>
                <a:gd name="connsiteX0" fmla="*/ 3356 w 18948483"/>
                <a:gd name="connsiteY0" fmla="*/ 6896215 h 8708415"/>
                <a:gd name="connsiteX1" fmla="*/ 4972700 w 18948483"/>
                <a:gd name="connsiteY1" fmla="*/ 8532275 h 8708415"/>
                <a:gd name="connsiteX2" fmla="*/ 9687205 w 18948483"/>
                <a:gd name="connsiteY2" fmla="*/ 6845247 h 8708415"/>
                <a:gd name="connsiteX3" fmla="*/ 10940173 w 18948483"/>
                <a:gd name="connsiteY3" fmla="*/ 5613295 h 8708415"/>
                <a:gd name="connsiteX4" fmla="*/ 11915954 w 18948483"/>
                <a:gd name="connsiteY4" fmla="*/ 2727312 h 8708415"/>
                <a:gd name="connsiteX5" fmla="*/ 10469894 w 18948483"/>
                <a:gd name="connsiteY5" fmla="*/ 1792643 h 8708415"/>
                <a:gd name="connsiteX6" fmla="*/ 18591248 w 18948483"/>
                <a:gd name="connsiteY6" fmla="*/ 1432486 h 8708415"/>
                <a:gd name="connsiteX7" fmla="*/ 16616252 w 18948483"/>
                <a:gd name="connsiteY7" fmla="*/ 2844 h 8708415"/>
                <a:gd name="connsiteX0" fmla="*/ 3356 w 18948483"/>
                <a:gd name="connsiteY0" fmla="*/ 6896215 h 8708415"/>
                <a:gd name="connsiteX1" fmla="*/ 4972700 w 18948483"/>
                <a:gd name="connsiteY1" fmla="*/ 8532275 h 8708415"/>
                <a:gd name="connsiteX2" fmla="*/ 9687205 w 18948483"/>
                <a:gd name="connsiteY2" fmla="*/ 6845247 h 8708415"/>
                <a:gd name="connsiteX3" fmla="*/ 10940173 w 18948483"/>
                <a:gd name="connsiteY3" fmla="*/ 5613295 h 8708415"/>
                <a:gd name="connsiteX4" fmla="*/ 11915954 w 18948483"/>
                <a:gd name="connsiteY4" fmla="*/ 2727312 h 8708415"/>
                <a:gd name="connsiteX5" fmla="*/ 10469894 w 18948483"/>
                <a:gd name="connsiteY5" fmla="*/ 1792643 h 8708415"/>
                <a:gd name="connsiteX6" fmla="*/ 18591248 w 18948483"/>
                <a:gd name="connsiteY6" fmla="*/ 1432486 h 8708415"/>
                <a:gd name="connsiteX7" fmla="*/ 16616252 w 18948483"/>
                <a:gd name="connsiteY7" fmla="*/ 2844 h 8708415"/>
                <a:gd name="connsiteX0" fmla="*/ 4793 w 18949920"/>
                <a:gd name="connsiteY0" fmla="*/ 6896215 h 8717061"/>
                <a:gd name="connsiteX1" fmla="*/ 4974137 w 18949920"/>
                <a:gd name="connsiteY1" fmla="*/ 8532275 h 8717061"/>
                <a:gd name="connsiteX2" fmla="*/ 9472073 w 18949920"/>
                <a:gd name="connsiteY2" fmla="*/ 6773058 h 8717061"/>
                <a:gd name="connsiteX3" fmla="*/ 10941610 w 18949920"/>
                <a:gd name="connsiteY3" fmla="*/ 5613295 h 8717061"/>
                <a:gd name="connsiteX4" fmla="*/ 11917391 w 18949920"/>
                <a:gd name="connsiteY4" fmla="*/ 2727312 h 8717061"/>
                <a:gd name="connsiteX5" fmla="*/ 10471331 w 18949920"/>
                <a:gd name="connsiteY5" fmla="*/ 1792643 h 8717061"/>
                <a:gd name="connsiteX6" fmla="*/ 18592685 w 18949920"/>
                <a:gd name="connsiteY6" fmla="*/ 1432486 h 8717061"/>
                <a:gd name="connsiteX7" fmla="*/ 16617689 w 18949920"/>
                <a:gd name="connsiteY7" fmla="*/ 2844 h 8717061"/>
                <a:gd name="connsiteX0" fmla="*/ 6673 w 18951800"/>
                <a:gd name="connsiteY0" fmla="*/ 6896215 h 8222591"/>
                <a:gd name="connsiteX1" fmla="*/ 3941301 w 18951800"/>
                <a:gd name="connsiteY1" fmla="*/ 7449433 h 8222591"/>
                <a:gd name="connsiteX2" fmla="*/ 9473953 w 18951800"/>
                <a:gd name="connsiteY2" fmla="*/ 6773058 h 8222591"/>
                <a:gd name="connsiteX3" fmla="*/ 10943490 w 18951800"/>
                <a:gd name="connsiteY3" fmla="*/ 5613295 h 8222591"/>
                <a:gd name="connsiteX4" fmla="*/ 11919271 w 18951800"/>
                <a:gd name="connsiteY4" fmla="*/ 2727312 h 8222591"/>
                <a:gd name="connsiteX5" fmla="*/ 10473211 w 18951800"/>
                <a:gd name="connsiteY5" fmla="*/ 1792643 h 8222591"/>
                <a:gd name="connsiteX6" fmla="*/ 18594565 w 18951800"/>
                <a:gd name="connsiteY6" fmla="*/ 1432486 h 8222591"/>
                <a:gd name="connsiteX7" fmla="*/ 16619569 w 18951800"/>
                <a:gd name="connsiteY7" fmla="*/ 2844 h 8222591"/>
                <a:gd name="connsiteX0" fmla="*/ 6673 w 18951800"/>
                <a:gd name="connsiteY0" fmla="*/ 6896215 h 8222591"/>
                <a:gd name="connsiteX1" fmla="*/ 3941301 w 18951800"/>
                <a:gd name="connsiteY1" fmla="*/ 7449433 h 8222591"/>
                <a:gd name="connsiteX2" fmla="*/ 9473953 w 18951800"/>
                <a:gd name="connsiteY2" fmla="*/ 6773058 h 8222591"/>
                <a:gd name="connsiteX3" fmla="*/ 10943490 w 18951800"/>
                <a:gd name="connsiteY3" fmla="*/ 5613295 h 8222591"/>
                <a:gd name="connsiteX4" fmla="*/ 11919271 w 18951800"/>
                <a:gd name="connsiteY4" fmla="*/ 2727312 h 8222591"/>
                <a:gd name="connsiteX5" fmla="*/ 10473211 w 18951800"/>
                <a:gd name="connsiteY5" fmla="*/ 1792643 h 8222591"/>
                <a:gd name="connsiteX6" fmla="*/ 18594565 w 18951800"/>
                <a:gd name="connsiteY6" fmla="*/ 1432486 h 8222591"/>
                <a:gd name="connsiteX7" fmla="*/ 16619569 w 18951800"/>
                <a:gd name="connsiteY7" fmla="*/ 2844 h 8222591"/>
                <a:gd name="connsiteX0" fmla="*/ 6173 w 18951300"/>
                <a:gd name="connsiteY0" fmla="*/ 6896215 h 8277588"/>
                <a:gd name="connsiteX1" fmla="*/ 3940801 w 18951300"/>
                <a:gd name="connsiteY1" fmla="*/ 7449433 h 8277588"/>
                <a:gd name="connsiteX2" fmla="*/ 9473453 w 18951300"/>
                <a:gd name="connsiteY2" fmla="*/ 6773058 h 8277588"/>
                <a:gd name="connsiteX3" fmla="*/ 10942990 w 18951300"/>
                <a:gd name="connsiteY3" fmla="*/ 5613295 h 8277588"/>
                <a:gd name="connsiteX4" fmla="*/ 11918771 w 18951300"/>
                <a:gd name="connsiteY4" fmla="*/ 2727312 h 8277588"/>
                <a:gd name="connsiteX5" fmla="*/ 10472711 w 18951300"/>
                <a:gd name="connsiteY5" fmla="*/ 1792643 h 8277588"/>
                <a:gd name="connsiteX6" fmla="*/ 18594065 w 18951300"/>
                <a:gd name="connsiteY6" fmla="*/ 1432486 h 8277588"/>
                <a:gd name="connsiteX7" fmla="*/ 16619069 w 18951300"/>
                <a:gd name="connsiteY7" fmla="*/ 2844 h 8277588"/>
                <a:gd name="connsiteX0" fmla="*/ 6866 w 18951993"/>
                <a:gd name="connsiteY0" fmla="*/ 6896215 h 8235556"/>
                <a:gd name="connsiteX1" fmla="*/ 3652736 w 18951993"/>
                <a:gd name="connsiteY1" fmla="*/ 7329117 h 8235556"/>
                <a:gd name="connsiteX2" fmla="*/ 9474146 w 18951993"/>
                <a:gd name="connsiteY2" fmla="*/ 6773058 h 8235556"/>
                <a:gd name="connsiteX3" fmla="*/ 10943683 w 18951993"/>
                <a:gd name="connsiteY3" fmla="*/ 5613295 h 8235556"/>
                <a:gd name="connsiteX4" fmla="*/ 11919464 w 18951993"/>
                <a:gd name="connsiteY4" fmla="*/ 2727312 h 8235556"/>
                <a:gd name="connsiteX5" fmla="*/ 10473404 w 18951993"/>
                <a:gd name="connsiteY5" fmla="*/ 1792643 h 8235556"/>
                <a:gd name="connsiteX6" fmla="*/ 18594758 w 18951993"/>
                <a:gd name="connsiteY6" fmla="*/ 1432486 h 8235556"/>
                <a:gd name="connsiteX7" fmla="*/ 16619762 w 18951993"/>
                <a:gd name="connsiteY7" fmla="*/ 2844 h 8235556"/>
                <a:gd name="connsiteX0" fmla="*/ 7490 w 18952617"/>
                <a:gd name="connsiteY0" fmla="*/ 6896215 h 8187406"/>
                <a:gd name="connsiteX1" fmla="*/ 3653360 w 18952617"/>
                <a:gd name="connsiteY1" fmla="*/ 7329117 h 8187406"/>
                <a:gd name="connsiteX2" fmla="*/ 9474770 w 18952617"/>
                <a:gd name="connsiteY2" fmla="*/ 6676805 h 8187406"/>
                <a:gd name="connsiteX3" fmla="*/ 10944307 w 18952617"/>
                <a:gd name="connsiteY3" fmla="*/ 5613295 h 8187406"/>
                <a:gd name="connsiteX4" fmla="*/ 11920088 w 18952617"/>
                <a:gd name="connsiteY4" fmla="*/ 2727312 h 8187406"/>
                <a:gd name="connsiteX5" fmla="*/ 10474028 w 18952617"/>
                <a:gd name="connsiteY5" fmla="*/ 1792643 h 8187406"/>
                <a:gd name="connsiteX6" fmla="*/ 18595382 w 18952617"/>
                <a:gd name="connsiteY6" fmla="*/ 1432486 h 8187406"/>
                <a:gd name="connsiteX7" fmla="*/ 16620386 w 18952617"/>
                <a:gd name="connsiteY7" fmla="*/ 2844 h 8187406"/>
                <a:gd name="connsiteX0" fmla="*/ 7490 w 18952617"/>
                <a:gd name="connsiteY0" fmla="*/ 6896215 h 8187406"/>
                <a:gd name="connsiteX1" fmla="*/ 3653360 w 18952617"/>
                <a:gd name="connsiteY1" fmla="*/ 7329117 h 8187406"/>
                <a:gd name="connsiteX2" fmla="*/ 9474770 w 18952617"/>
                <a:gd name="connsiteY2" fmla="*/ 6676805 h 8187406"/>
                <a:gd name="connsiteX3" fmla="*/ 10944307 w 18952617"/>
                <a:gd name="connsiteY3" fmla="*/ 5613295 h 8187406"/>
                <a:gd name="connsiteX4" fmla="*/ 11920088 w 18952617"/>
                <a:gd name="connsiteY4" fmla="*/ 2727312 h 8187406"/>
                <a:gd name="connsiteX5" fmla="*/ 10474028 w 18952617"/>
                <a:gd name="connsiteY5" fmla="*/ 1792643 h 8187406"/>
                <a:gd name="connsiteX6" fmla="*/ 18595382 w 18952617"/>
                <a:gd name="connsiteY6" fmla="*/ 1432486 h 8187406"/>
                <a:gd name="connsiteX7" fmla="*/ 16620386 w 18952617"/>
                <a:gd name="connsiteY7" fmla="*/ 2844 h 8187406"/>
                <a:gd name="connsiteX0" fmla="*/ 7490 w 18952617"/>
                <a:gd name="connsiteY0" fmla="*/ 6896215 h 8187406"/>
                <a:gd name="connsiteX1" fmla="*/ 3653360 w 18952617"/>
                <a:gd name="connsiteY1" fmla="*/ 7329117 h 8187406"/>
                <a:gd name="connsiteX2" fmla="*/ 9474770 w 18952617"/>
                <a:gd name="connsiteY2" fmla="*/ 6676805 h 8187406"/>
                <a:gd name="connsiteX3" fmla="*/ 10944307 w 18952617"/>
                <a:gd name="connsiteY3" fmla="*/ 5613295 h 8187406"/>
                <a:gd name="connsiteX4" fmla="*/ 11968214 w 18952617"/>
                <a:gd name="connsiteY4" fmla="*/ 2871691 h 8187406"/>
                <a:gd name="connsiteX5" fmla="*/ 10474028 w 18952617"/>
                <a:gd name="connsiteY5" fmla="*/ 1792643 h 8187406"/>
                <a:gd name="connsiteX6" fmla="*/ 18595382 w 18952617"/>
                <a:gd name="connsiteY6" fmla="*/ 1432486 h 8187406"/>
                <a:gd name="connsiteX7" fmla="*/ 16620386 w 18952617"/>
                <a:gd name="connsiteY7" fmla="*/ 2844 h 8187406"/>
                <a:gd name="connsiteX0" fmla="*/ 7490 w 18952617"/>
                <a:gd name="connsiteY0" fmla="*/ 6896215 h 8187406"/>
                <a:gd name="connsiteX1" fmla="*/ 3653360 w 18952617"/>
                <a:gd name="connsiteY1" fmla="*/ 7329117 h 8187406"/>
                <a:gd name="connsiteX2" fmla="*/ 9474770 w 18952617"/>
                <a:gd name="connsiteY2" fmla="*/ 6676805 h 8187406"/>
                <a:gd name="connsiteX3" fmla="*/ 10944307 w 18952617"/>
                <a:gd name="connsiteY3" fmla="*/ 5613295 h 8187406"/>
                <a:gd name="connsiteX4" fmla="*/ 11968214 w 18952617"/>
                <a:gd name="connsiteY4" fmla="*/ 2871691 h 8187406"/>
                <a:gd name="connsiteX5" fmla="*/ 10474028 w 18952617"/>
                <a:gd name="connsiteY5" fmla="*/ 1792643 h 8187406"/>
                <a:gd name="connsiteX6" fmla="*/ 18595382 w 18952617"/>
                <a:gd name="connsiteY6" fmla="*/ 1432486 h 8187406"/>
                <a:gd name="connsiteX7" fmla="*/ 16620386 w 18952617"/>
                <a:gd name="connsiteY7" fmla="*/ 2844 h 8187406"/>
                <a:gd name="connsiteX0" fmla="*/ 7490 w 18973167"/>
                <a:gd name="connsiteY0" fmla="*/ 6895611 h 8186802"/>
                <a:gd name="connsiteX1" fmla="*/ 3653360 w 18973167"/>
                <a:gd name="connsiteY1" fmla="*/ 7328513 h 8186802"/>
                <a:gd name="connsiteX2" fmla="*/ 9474770 w 18973167"/>
                <a:gd name="connsiteY2" fmla="*/ 6676201 h 8186802"/>
                <a:gd name="connsiteX3" fmla="*/ 10944307 w 18973167"/>
                <a:gd name="connsiteY3" fmla="*/ 5612691 h 8186802"/>
                <a:gd name="connsiteX4" fmla="*/ 11968214 w 18973167"/>
                <a:gd name="connsiteY4" fmla="*/ 2871087 h 8186802"/>
                <a:gd name="connsiteX5" fmla="*/ 10474028 w 18973167"/>
                <a:gd name="connsiteY5" fmla="*/ 1792039 h 8186802"/>
                <a:gd name="connsiteX6" fmla="*/ 18619445 w 18973167"/>
                <a:gd name="connsiteY6" fmla="*/ 1768766 h 8186802"/>
                <a:gd name="connsiteX7" fmla="*/ 16620386 w 18973167"/>
                <a:gd name="connsiteY7" fmla="*/ 2240 h 8186802"/>
                <a:gd name="connsiteX0" fmla="*/ 7490 w 18973167"/>
                <a:gd name="connsiteY0" fmla="*/ 6895717 h 8186908"/>
                <a:gd name="connsiteX1" fmla="*/ 3653360 w 18973167"/>
                <a:gd name="connsiteY1" fmla="*/ 7328619 h 8186908"/>
                <a:gd name="connsiteX2" fmla="*/ 9474770 w 18973167"/>
                <a:gd name="connsiteY2" fmla="*/ 6676307 h 8186908"/>
                <a:gd name="connsiteX3" fmla="*/ 10944307 w 18973167"/>
                <a:gd name="connsiteY3" fmla="*/ 5612797 h 8186908"/>
                <a:gd name="connsiteX4" fmla="*/ 11968214 w 18973167"/>
                <a:gd name="connsiteY4" fmla="*/ 2871193 h 8186908"/>
                <a:gd name="connsiteX5" fmla="*/ 10474028 w 18973167"/>
                <a:gd name="connsiteY5" fmla="*/ 1792145 h 8186908"/>
                <a:gd name="connsiteX6" fmla="*/ 18619444 w 18973167"/>
                <a:gd name="connsiteY6" fmla="*/ 1696683 h 8186908"/>
                <a:gd name="connsiteX7" fmla="*/ 16620386 w 18973167"/>
                <a:gd name="connsiteY7" fmla="*/ 2346 h 8186908"/>
                <a:gd name="connsiteX0" fmla="*/ 7490 w 19296678"/>
                <a:gd name="connsiteY0" fmla="*/ 6559368 h 7850559"/>
                <a:gd name="connsiteX1" fmla="*/ 3653360 w 19296678"/>
                <a:gd name="connsiteY1" fmla="*/ 6992270 h 7850559"/>
                <a:gd name="connsiteX2" fmla="*/ 9474770 w 19296678"/>
                <a:gd name="connsiteY2" fmla="*/ 6339958 h 7850559"/>
                <a:gd name="connsiteX3" fmla="*/ 10944307 w 19296678"/>
                <a:gd name="connsiteY3" fmla="*/ 5276448 h 7850559"/>
                <a:gd name="connsiteX4" fmla="*/ 11968214 w 19296678"/>
                <a:gd name="connsiteY4" fmla="*/ 2534844 h 7850559"/>
                <a:gd name="connsiteX5" fmla="*/ 10474028 w 19296678"/>
                <a:gd name="connsiteY5" fmla="*/ 1455796 h 7850559"/>
                <a:gd name="connsiteX6" fmla="*/ 18619444 w 19296678"/>
                <a:gd name="connsiteY6" fmla="*/ 1360334 h 7850559"/>
                <a:gd name="connsiteX7" fmla="*/ 17703229 w 19296678"/>
                <a:gd name="connsiteY7" fmla="*/ 2882 h 7850559"/>
                <a:gd name="connsiteX0" fmla="*/ 7490 w 19223125"/>
                <a:gd name="connsiteY0" fmla="*/ 6556486 h 7847677"/>
                <a:gd name="connsiteX1" fmla="*/ 3653360 w 19223125"/>
                <a:gd name="connsiteY1" fmla="*/ 6989388 h 7847677"/>
                <a:gd name="connsiteX2" fmla="*/ 9474770 w 19223125"/>
                <a:gd name="connsiteY2" fmla="*/ 6337076 h 7847677"/>
                <a:gd name="connsiteX3" fmla="*/ 10944307 w 19223125"/>
                <a:gd name="connsiteY3" fmla="*/ 5273566 h 7847677"/>
                <a:gd name="connsiteX4" fmla="*/ 11968214 w 19223125"/>
                <a:gd name="connsiteY4" fmla="*/ 2531962 h 7847677"/>
                <a:gd name="connsiteX5" fmla="*/ 10474028 w 19223125"/>
                <a:gd name="connsiteY5" fmla="*/ 1452914 h 7847677"/>
                <a:gd name="connsiteX6" fmla="*/ 18619444 w 19223125"/>
                <a:gd name="connsiteY6" fmla="*/ 1357452 h 7847677"/>
                <a:gd name="connsiteX7" fmla="*/ 17703229 w 19223125"/>
                <a:gd name="connsiteY7" fmla="*/ 0 h 7847677"/>
                <a:gd name="connsiteX0" fmla="*/ 7490 w 19127076"/>
                <a:gd name="connsiteY0" fmla="*/ 6556486 h 7847677"/>
                <a:gd name="connsiteX1" fmla="*/ 3653360 w 19127076"/>
                <a:gd name="connsiteY1" fmla="*/ 6989388 h 7847677"/>
                <a:gd name="connsiteX2" fmla="*/ 9474770 w 19127076"/>
                <a:gd name="connsiteY2" fmla="*/ 6337076 h 7847677"/>
                <a:gd name="connsiteX3" fmla="*/ 10944307 w 19127076"/>
                <a:gd name="connsiteY3" fmla="*/ 5273566 h 7847677"/>
                <a:gd name="connsiteX4" fmla="*/ 11968214 w 19127076"/>
                <a:gd name="connsiteY4" fmla="*/ 2531962 h 7847677"/>
                <a:gd name="connsiteX5" fmla="*/ 10474028 w 19127076"/>
                <a:gd name="connsiteY5" fmla="*/ 1452914 h 7847677"/>
                <a:gd name="connsiteX6" fmla="*/ 18619444 w 19127076"/>
                <a:gd name="connsiteY6" fmla="*/ 1357452 h 7847677"/>
                <a:gd name="connsiteX7" fmla="*/ 17703229 w 19127076"/>
                <a:gd name="connsiteY7" fmla="*/ 0 h 7847677"/>
                <a:gd name="connsiteX0" fmla="*/ 7490 w 19128296"/>
                <a:gd name="connsiteY0" fmla="*/ 6556486 h 7847677"/>
                <a:gd name="connsiteX1" fmla="*/ 3653360 w 19128296"/>
                <a:gd name="connsiteY1" fmla="*/ 6989388 h 7847677"/>
                <a:gd name="connsiteX2" fmla="*/ 9474770 w 19128296"/>
                <a:gd name="connsiteY2" fmla="*/ 6337076 h 7847677"/>
                <a:gd name="connsiteX3" fmla="*/ 10944307 w 19128296"/>
                <a:gd name="connsiteY3" fmla="*/ 5273566 h 7847677"/>
                <a:gd name="connsiteX4" fmla="*/ 11968214 w 19128296"/>
                <a:gd name="connsiteY4" fmla="*/ 2531962 h 7847677"/>
                <a:gd name="connsiteX5" fmla="*/ 10474028 w 19128296"/>
                <a:gd name="connsiteY5" fmla="*/ 1452914 h 7847677"/>
                <a:gd name="connsiteX6" fmla="*/ 18619444 w 19128296"/>
                <a:gd name="connsiteY6" fmla="*/ 1357452 h 7847677"/>
                <a:gd name="connsiteX7" fmla="*/ 17703229 w 19128296"/>
                <a:gd name="connsiteY7" fmla="*/ 0 h 7847677"/>
                <a:gd name="connsiteX0" fmla="*/ 6674 w 19127480"/>
                <a:gd name="connsiteY0" fmla="*/ 6556486 h 7747923"/>
                <a:gd name="connsiteX1" fmla="*/ 3941302 w 19127480"/>
                <a:gd name="connsiteY1" fmla="*/ 6652503 h 7747923"/>
                <a:gd name="connsiteX2" fmla="*/ 9473954 w 19127480"/>
                <a:gd name="connsiteY2" fmla="*/ 6337076 h 7747923"/>
                <a:gd name="connsiteX3" fmla="*/ 10943491 w 19127480"/>
                <a:gd name="connsiteY3" fmla="*/ 5273566 h 7747923"/>
                <a:gd name="connsiteX4" fmla="*/ 11967398 w 19127480"/>
                <a:gd name="connsiteY4" fmla="*/ 2531962 h 7747923"/>
                <a:gd name="connsiteX5" fmla="*/ 10473212 w 19127480"/>
                <a:gd name="connsiteY5" fmla="*/ 1452914 h 7747923"/>
                <a:gd name="connsiteX6" fmla="*/ 18618628 w 19127480"/>
                <a:gd name="connsiteY6" fmla="*/ 1357452 h 7747923"/>
                <a:gd name="connsiteX7" fmla="*/ 17702413 w 19127480"/>
                <a:gd name="connsiteY7" fmla="*/ 0 h 7747923"/>
                <a:gd name="connsiteX0" fmla="*/ 6674 w 19127480"/>
                <a:gd name="connsiteY0" fmla="*/ 6556486 h 7747923"/>
                <a:gd name="connsiteX1" fmla="*/ 3941302 w 19127480"/>
                <a:gd name="connsiteY1" fmla="*/ 6652503 h 7747923"/>
                <a:gd name="connsiteX2" fmla="*/ 9473954 w 19127480"/>
                <a:gd name="connsiteY2" fmla="*/ 6337076 h 7747923"/>
                <a:gd name="connsiteX3" fmla="*/ 10943491 w 19127480"/>
                <a:gd name="connsiteY3" fmla="*/ 5273566 h 7747923"/>
                <a:gd name="connsiteX4" fmla="*/ 11967398 w 19127480"/>
                <a:gd name="connsiteY4" fmla="*/ 2531962 h 7747923"/>
                <a:gd name="connsiteX5" fmla="*/ 10473212 w 19127480"/>
                <a:gd name="connsiteY5" fmla="*/ 1452914 h 7747923"/>
                <a:gd name="connsiteX6" fmla="*/ 18618628 w 19127480"/>
                <a:gd name="connsiteY6" fmla="*/ 1357452 h 7747923"/>
                <a:gd name="connsiteX7" fmla="*/ 17702413 w 19127480"/>
                <a:gd name="connsiteY7" fmla="*/ 0 h 7747923"/>
                <a:gd name="connsiteX0" fmla="*/ 5396 w 19126202"/>
                <a:gd name="connsiteY0" fmla="*/ 6556486 h 7768015"/>
                <a:gd name="connsiteX1" fmla="*/ 4565666 w 19126202"/>
                <a:gd name="connsiteY1" fmla="*/ 6724693 h 7768015"/>
                <a:gd name="connsiteX2" fmla="*/ 9472676 w 19126202"/>
                <a:gd name="connsiteY2" fmla="*/ 6337076 h 7768015"/>
                <a:gd name="connsiteX3" fmla="*/ 10942213 w 19126202"/>
                <a:gd name="connsiteY3" fmla="*/ 5273566 h 7768015"/>
                <a:gd name="connsiteX4" fmla="*/ 11966120 w 19126202"/>
                <a:gd name="connsiteY4" fmla="*/ 2531962 h 7768015"/>
                <a:gd name="connsiteX5" fmla="*/ 10471934 w 19126202"/>
                <a:gd name="connsiteY5" fmla="*/ 1452914 h 7768015"/>
                <a:gd name="connsiteX6" fmla="*/ 18617350 w 19126202"/>
                <a:gd name="connsiteY6" fmla="*/ 1357452 h 7768015"/>
                <a:gd name="connsiteX7" fmla="*/ 17701135 w 19126202"/>
                <a:gd name="connsiteY7" fmla="*/ 0 h 7768015"/>
                <a:gd name="connsiteX0" fmla="*/ 6211 w 19127017"/>
                <a:gd name="connsiteY0" fmla="*/ 6556486 h 7768015"/>
                <a:gd name="connsiteX1" fmla="*/ 4566481 w 19127017"/>
                <a:gd name="connsiteY1" fmla="*/ 6724693 h 7768015"/>
                <a:gd name="connsiteX2" fmla="*/ 9473491 w 19127017"/>
                <a:gd name="connsiteY2" fmla="*/ 6337076 h 7768015"/>
                <a:gd name="connsiteX3" fmla="*/ 10943028 w 19127017"/>
                <a:gd name="connsiteY3" fmla="*/ 5273566 h 7768015"/>
                <a:gd name="connsiteX4" fmla="*/ 11966935 w 19127017"/>
                <a:gd name="connsiteY4" fmla="*/ 2531962 h 7768015"/>
                <a:gd name="connsiteX5" fmla="*/ 10472749 w 19127017"/>
                <a:gd name="connsiteY5" fmla="*/ 1452914 h 7768015"/>
                <a:gd name="connsiteX6" fmla="*/ 18618165 w 19127017"/>
                <a:gd name="connsiteY6" fmla="*/ 1357452 h 7768015"/>
                <a:gd name="connsiteX7" fmla="*/ 17701950 w 19127017"/>
                <a:gd name="connsiteY7" fmla="*/ 0 h 7768015"/>
                <a:gd name="connsiteX0" fmla="*/ 6160 w 19126966"/>
                <a:gd name="connsiteY0" fmla="*/ 6556486 h 7662166"/>
                <a:gd name="connsiteX1" fmla="*/ 4590493 w 19126966"/>
                <a:gd name="connsiteY1" fmla="*/ 6315619 h 7662166"/>
                <a:gd name="connsiteX2" fmla="*/ 9473440 w 19126966"/>
                <a:gd name="connsiteY2" fmla="*/ 6337076 h 7662166"/>
                <a:gd name="connsiteX3" fmla="*/ 10942977 w 19126966"/>
                <a:gd name="connsiteY3" fmla="*/ 5273566 h 7662166"/>
                <a:gd name="connsiteX4" fmla="*/ 11966884 w 19126966"/>
                <a:gd name="connsiteY4" fmla="*/ 2531962 h 7662166"/>
                <a:gd name="connsiteX5" fmla="*/ 10472698 w 19126966"/>
                <a:gd name="connsiteY5" fmla="*/ 1452914 h 7662166"/>
                <a:gd name="connsiteX6" fmla="*/ 18618114 w 19126966"/>
                <a:gd name="connsiteY6" fmla="*/ 1357452 h 7662166"/>
                <a:gd name="connsiteX7" fmla="*/ 17701899 w 19126966"/>
                <a:gd name="connsiteY7" fmla="*/ 0 h 7662166"/>
                <a:gd name="connsiteX0" fmla="*/ 6160 w 19126966"/>
                <a:gd name="connsiteY0" fmla="*/ 6556486 h 7679509"/>
                <a:gd name="connsiteX1" fmla="*/ 4590493 w 19126966"/>
                <a:gd name="connsiteY1" fmla="*/ 6387808 h 7679509"/>
                <a:gd name="connsiteX2" fmla="*/ 9473440 w 19126966"/>
                <a:gd name="connsiteY2" fmla="*/ 6337076 h 7679509"/>
                <a:gd name="connsiteX3" fmla="*/ 10942977 w 19126966"/>
                <a:gd name="connsiteY3" fmla="*/ 5273566 h 7679509"/>
                <a:gd name="connsiteX4" fmla="*/ 11966884 w 19126966"/>
                <a:gd name="connsiteY4" fmla="*/ 2531962 h 7679509"/>
                <a:gd name="connsiteX5" fmla="*/ 10472698 w 19126966"/>
                <a:gd name="connsiteY5" fmla="*/ 1452914 h 7679509"/>
                <a:gd name="connsiteX6" fmla="*/ 18618114 w 19126966"/>
                <a:gd name="connsiteY6" fmla="*/ 1357452 h 7679509"/>
                <a:gd name="connsiteX7" fmla="*/ 17701899 w 19126966"/>
                <a:gd name="connsiteY7" fmla="*/ 0 h 767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26966" h="7679509">
                  <a:moveTo>
                    <a:pt x="6160" y="6556486"/>
                  </a:moveTo>
                  <a:cubicBezTo>
                    <a:pt x="-146743" y="9160930"/>
                    <a:pt x="2579476" y="6424376"/>
                    <a:pt x="4590493" y="6387808"/>
                  </a:cubicBezTo>
                  <a:cubicBezTo>
                    <a:pt x="6601510" y="6351240"/>
                    <a:pt x="9883816" y="8081047"/>
                    <a:pt x="9473440" y="6337076"/>
                  </a:cubicBezTo>
                  <a:cubicBezTo>
                    <a:pt x="8963764" y="5195401"/>
                    <a:pt x="9671334" y="5113018"/>
                    <a:pt x="10942977" y="5273566"/>
                  </a:cubicBezTo>
                  <a:cubicBezTo>
                    <a:pt x="14990757" y="5697725"/>
                    <a:pt x="14591716" y="3597185"/>
                    <a:pt x="11966884" y="2531962"/>
                  </a:cubicBezTo>
                  <a:cubicBezTo>
                    <a:pt x="11123370" y="2203221"/>
                    <a:pt x="10363118" y="1738332"/>
                    <a:pt x="10472698" y="1452914"/>
                  </a:cubicBezTo>
                  <a:cubicBezTo>
                    <a:pt x="10564732" y="695840"/>
                    <a:pt x="16534125" y="1842424"/>
                    <a:pt x="18618114" y="1357452"/>
                  </a:cubicBezTo>
                  <a:cubicBezTo>
                    <a:pt x="19609166" y="1126821"/>
                    <a:pt x="19072140" y="195887"/>
                    <a:pt x="17701899" y="0"/>
                  </a:cubicBezTo>
                </a:path>
              </a:pathLst>
            </a:custGeom>
            <a:noFill/>
            <a:ln w="50800" cap="flat">
              <a:solidFill>
                <a:schemeClr val="bg1"/>
              </a:solidFill>
              <a:prstDash val="dash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7" name="Group 73">
            <a:extLst>
              <a:ext uri="{FF2B5EF4-FFF2-40B4-BE49-F238E27FC236}">
                <a16:creationId xmlns:a16="http://schemas.microsoft.com/office/drawing/2014/main" id="{D5EE99BE-CD48-EB2D-559B-8A8BB7B01D4C}"/>
              </a:ext>
            </a:extLst>
          </p:cNvPr>
          <p:cNvGrpSpPr/>
          <p:nvPr/>
        </p:nvGrpSpPr>
        <p:grpSpPr>
          <a:xfrm>
            <a:off x="5724152" y="5044666"/>
            <a:ext cx="2743200" cy="4915977"/>
            <a:chOff x="5724152" y="4564501"/>
            <a:chExt cx="2743200" cy="4915977"/>
          </a:xfrm>
        </p:grpSpPr>
        <p:sp>
          <p:nvSpPr>
            <p:cNvPr id="18" name="Freeform: Shape 72">
              <a:extLst>
                <a:ext uri="{FF2B5EF4-FFF2-40B4-BE49-F238E27FC236}">
                  <a16:creationId xmlns:a16="http://schemas.microsoft.com/office/drawing/2014/main" id="{24876ECD-1B6F-895A-644D-98815846B894}"/>
                </a:ext>
              </a:extLst>
            </p:cNvPr>
            <p:cNvSpPr/>
            <p:nvPr/>
          </p:nvSpPr>
          <p:spPr>
            <a:xfrm>
              <a:off x="5724152" y="4828275"/>
              <a:ext cx="2743200" cy="3646807"/>
            </a:xfrm>
            <a:custGeom>
              <a:avLst/>
              <a:gdLst>
                <a:gd name="connsiteX0" fmla="*/ 0 w 2743200"/>
                <a:gd name="connsiteY0" fmla="*/ 0 h 2650518"/>
                <a:gd name="connsiteX1" fmla="*/ 2743200 w 2743200"/>
                <a:gd name="connsiteY1" fmla="*/ 0 h 2650518"/>
                <a:gd name="connsiteX2" fmla="*/ 2743200 w 2743200"/>
                <a:gd name="connsiteY2" fmla="*/ 377578 h 2650518"/>
                <a:gd name="connsiteX3" fmla="*/ 2743200 w 2743200"/>
                <a:gd name="connsiteY3" fmla="*/ 2206378 h 2650518"/>
                <a:gd name="connsiteX4" fmla="*/ 2743200 w 2743200"/>
                <a:gd name="connsiteY4" fmla="*/ 2272940 h 2650518"/>
                <a:gd name="connsiteX5" fmla="*/ 1749178 w 2743200"/>
                <a:gd name="connsiteY5" fmla="*/ 2272940 h 2650518"/>
                <a:gd name="connsiteX6" fmla="*/ 1371600 w 2743200"/>
                <a:gd name="connsiteY6" fmla="*/ 2650518 h 2650518"/>
                <a:gd name="connsiteX7" fmla="*/ 994022 w 2743200"/>
                <a:gd name="connsiteY7" fmla="*/ 2272940 h 2650518"/>
                <a:gd name="connsiteX8" fmla="*/ 0 w 2743200"/>
                <a:gd name="connsiteY8" fmla="*/ 2272940 h 2650518"/>
                <a:gd name="connsiteX9" fmla="*/ 0 w 2743200"/>
                <a:gd name="connsiteY9" fmla="*/ 2206378 h 2650518"/>
                <a:gd name="connsiteX10" fmla="*/ 0 w 2743200"/>
                <a:gd name="connsiteY10" fmla="*/ 377578 h 265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43200" h="2650518">
                  <a:moveTo>
                    <a:pt x="0" y="0"/>
                  </a:moveTo>
                  <a:lnTo>
                    <a:pt x="2743200" y="0"/>
                  </a:lnTo>
                  <a:lnTo>
                    <a:pt x="2743200" y="377578"/>
                  </a:lnTo>
                  <a:lnTo>
                    <a:pt x="2743200" y="2206378"/>
                  </a:lnTo>
                  <a:lnTo>
                    <a:pt x="2743200" y="2272940"/>
                  </a:lnTo>
                  <a:lnTo>
                    <a:pt x="1749178" y="2272940"/>
                  </a:lnTo>
                  <a:lnTo>
                    <a:pt x="1371600" y="2650518"/>
                  </a:lnTo>
                  <a:lnTo>
                    <a:pt x="994022" y="2272940"/>
                  </a:lnTo>
                  <a:lnTo>
                    <a:pt x="0" y="2272940"/>
                  </a:lnTo>
                  <a:lnTo>
                    <a:pt x="0" y="2206378"/>
                  </a:lnTo>
                  <a:lnTo>
                    <a:pt x="0" y="377578"/>
                  </a:ln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accent1"/>
                </a:solidFill>
              </a:endParaRPr>
            </a:p>
          </p:txBody>
        </p:sp>
        <p:sp>
          <p:nvSpPr>
            <p:cNvPr id="19" name="Rectangle: Rounded Corners 68">
              <a:extLst>
                <a:ext uri="{FF2B5EF4-FFF2-40B4-BE49-F238E27FC236}">
                  <a16:creationId xmlns:a16="http://schemas.microsoft.com/office/drawing/2014/main" id="{2FB960FE-67A1-1D51-29C3-5427E785A162}"/>
                </a:ext>
              </a:extLst>
            </p:cNvPr>
            <p:cNvSpPr/>
            <p:nvPr/>
          </p:nvSpPr>
          <p:spPr>
            <a:xfrm>
              <a:off x="5952752" y="4564501"/>
              <a:ext cx="2286000" cy="5275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/>
                <a:t>ПЕРВИЧНАЯ ПРОРАБОТКА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7015705-159A-68DA-C4D0-7218652F1440}"/>
                </a:ext>
              </a:extLst>
            </p:cNvPr>
            <p:cNvSpPr txBox="1"/>
            <p:nvPr/>
          </p:nvSpPr>
          <p:spPr>
            <a:xfrm>
              <a:off x="5932423" y="5042545"/>
              <a:ext cx="2405707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/>
                <a:t>Проведены первые обсуждения и мозговые штурмы.</a:t>
              </a:r>
            </a:p>
            <a:p>
              <a:r>
                <a:rPr lang="ru-RU" sz="1600" dirty="0"/>
                <a:t>Набросаны базовые сценарии использования продукта (</a:t>
              </a:r>
              <a:r>
                <a:rPr lang="ru-RU" sz="1600" dirty="0" err="1"/>
                <a:t>user</a:t>
              </a:r>
              <a:r>
                <a:rPr lang="ru-RU" sz="1600" dirty="0"/>
                <a:t> </a:t>
              </a:r>
              <a:r>
                <a:rPr lang="ru-RU" sz="1600" dirty="0" err="1"/>
                <a:t>stories</a:t>
              </a:r>
              <a:r>
                <a:rPr lang="ru-RU" sz="1600" dirty="0"/>
                <a:t>).</a:t>
              </a:r>
            </a:p>
            <a:p>
              <a:r>
                <a:rPr lang="ru-RU" sz="1600" dirty="0"/>
                <a:t>Определены примерные границы проекта (</a:t>
              </a:r>
              <a:r>
                <a:rPr lang="ru-RU" sz="1600" dirty="0" err="1"/>
                <a:t>scope</a:t>
              </a:r>
              <a:r>
                <a:rPr lang="ru-RU" sz="1600" dirty="0"/>
                <a:t>) на высоком уровне.</a:t>
              </a:r>
            </a:p>
          </p:txBody>
        </p:sp>
        <p:cxnSp>
          <p:nvCxnSpPr>
            <p:cNvPr id="22" name="Straight Connector 66">
              <a:extLst>
                <a:ext uri="{FF2B5EF4-FFF2-40B4-BE49-F238E27FC236}">
                  <a16:creationId xmlns:a16="http://schemas.microsoft.com/office/drawing/2014/main" id="{6173045A-236F-DD3E-0CA5-A3E2C4EF14E6}"/>
                </a:ext>
              </a:extLst>
            </p:cNvPr>
            <p:cNvCxnSpPr>
              <a:cxnSpLocks/>
            </p:cNvCxnSpPr>
            <p:nvPr/>
          </p:nvCxnSpPr>
          <p:spPr>
            <a:xfrm>
              <a:off x="7135513" y="8086402"/>
              <a:ext cx="0" cy="1394076"/>
            </a:xfrm>
            <a:prstGeom prst="line">
              <a:avLst/>
            </a:prstGeom>
            <a:ln w="50800">
              <a:solidFill>
                <a:schemeClr val="accent2"/>
              </a:solidFill>
              <a:headEnd type="oval"/>
              <a:tailEnd type="oval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80">
            <a:extLst>
              <a:ext uri="{FF2B5EF4-FFF2-40B4-BE49-F238E27FC236}">
                <a16:creationId xmlns:a16="http://schemas.microsoft.com/office/drawing/2014/main" id="{496F6AA4-B0FE-B112-460A-0CA8322EDF66}"/>
              </a:ext>
            </a:extLst>
          </p:cNvPr>
          <p:cNvGrpSpPr/>
          <p:nvPr/>
        </p:nvGrpSpPr>
        <p:grpSpPr>
          <a:xfrm>
            <a:off x="7028905" y="608194"/>
            <a:ext cx="2743200" cy="4143261"/>
            <a:chOff x="5724152" y="4317583"/>
            <a:chExt cx="2743200" cy="3599987"/>
          </a:xfrm>
        </p:grpSpPr>
        <p:sp>
          <p:nvSpPr>
            <p:cNvPr id="24" name="Freeform: Shape 81">
              <a:extLst>
                <a:ext uri="{FF2B5EF4-FFF2-40B4-BE49-F238E27FC236}">
                  <a16:creationId xmlns:a16="http://schemas.microsoft.com/office/drawing/2014/main" id="{C2C42AD5-697C-A97E-680D-F3CBFFB185C9}"/>
                </a:ext>
              </a:extLst>
            </p:cNvPr>
            <p:cNvSpPr/>
            <p:nvPr/>
          </p:nvSpPr>
          <p:spPr>
            <a:xfrm>
              <a:off x="5724152" y="4828276"/>
              <a:ext cx="2743200" cy="2650518"/>
            </a:xfrm>
            <a:custGeom>
              <a:avLst/>
              <a:gdLst>
                <a:gd name="connsiteX0" fmla="*/ 0 w 2743200"/>
                <a:gd name="connsiteY0" fmla="*/ 0 h 2650518"/>
                <a:gd name="connsiteX1" fmla="*/ 2743200 w 2743200"/>
                <a:gd name="connsiteY1" fmla="*/ 0 h 2650518"/>
                <a:gd name="connsiteX2" fmla="*/ 2743200 w 2743200"/>
                <a:gd name="connsiteY2" fmla="*/ 377578 h 2650518"/>
                <a:gd name="connsiteX3" fmla="*/ 2743200 w 2743200"/>
                <a:gd name="connsiteY3" fmla="*/ 2206378 h 2650518"/>
                <a:gd name="connsiteX4" fmla="*/ 2743200 w 2743200"/>
                <a:gd name="connsiteY4" fmla="*/ 2272940 h 2650518"/>
                <a:gd name="connsiteX5" fmla="*/ 1749178 w 2743200"/>
                <a:gd name="connsiteY5" fmla="*/ 2272940 h 2650518"/>
                <a:gd name="connsiteX6" fmla="*/ 1371600 w 2743200"/>
                <a:gd name="connsiteY6" fmla="*/ 2650518 h 2650518"/>
                <a:gd name="connsiteX7" fmla="*/ 994022 w 2743200"/>
                <a:gd name="connsiteY7" fmla="*/ 2272940 h 2650518"/>
                <a:gd name="connsiteX8" fmla="*/ 0 w 2743200"/>
                <a:gd name="connsiteY8" fmla="*/ 2272940 h 2650518"/>
                <a:gd name="connsiteX9" fmla="*/ 0 w 2743200"/>
                <a:gd name="connsiteY9" fmla="*/ 2206378 h 2650518"/>
                <a:gd name="connsiteX10" fmla="*/ 0 w 2743200"/>
                <a:gd name="connsiteY10" fmla="*/ 377578 h 265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43200" h="2650518">
                  <a:moveTo>
                    <a:pt x="0" y="0"/>
                  </a:moveTo>
                  <a:lnTo>
                    <a:pt x="2743200" y="0"/>
                  </a:lnTo>
                  <a:lnTo>
                    <a:pt x="2743200" y="377578"/>
                  </a:lnTo>
                  <a:lnTo>
                    <a:pt x="2743200" y="2206378"/>
                  </a:lnTo>
                  <a:lnTo>
                    <a:pt x="2743200" y="2272940"/>
                  </a:lnTo>
                  <a:lnTo>
                    <a:pt x="1749178" y="2272940"/>
                  </a:lnTo>
                  <a:lnTo>
                    <a:pt x="1371600" y="2650518"/>
                  </a:lnTo>
                  <a:lnTo>
                    <a:pt x="994022" y="2272940"/>
                  </a:lnTo>
                  <a:lnTo>
                    <a:pt x="0" y="2272940"/>
                  </a:lnTo>
                  <a:lnTo>
                    <a:pt x="0" y="2206378"/>
                  </a:lnTo>
                  <a:lnTo>
                    <a:pt x="0" y="377578"/>
                  </a:ln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accent1"/>
                </a:solidFill>
              </a:endParaRPr>
            </a:p>
          </p:txBody>
        </p:sp>
        <p:sp>
          <p:nvSpPr>
            <p:cNvPr id="25" name="Rectangle: Rounded Corners 82">
              <a:extLst>
                <a:ext uri="{FF2B5EF4-FFF2-40B4-BE49-F238E27FC236}">
                  <a16:creationId xmlns:a16="http://schemas.microsoft.com/office/drawing/2014/main" id="{492F31A1-5BA7-EF38-E253-BC8E97BAD489}"/>
                </a:ext>
              </a:extLst>
            </p:cNvPr>
            <p:cNvSpPr/>
            <p:nvPr/>
          </p:nvSpPr>
          <p:spPr>
            <a:xfrm>
              <a:off x="5830760" y="4317583"/>
              <a:ext cx="2452710" cy="731541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/>
                <a:t>УТОЧНЕНИЕ КОНЦЕПЦИИ И ТРЕБОВАНИЙ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6D78436-3A70-3005-1702-FDB0B65E5F0A}"/>
                </a:ext>
              </a:extLst>
            </p:cNvPr>
            <p:cNvSpPr txBox="1"/>
            <p:nvPr/>
          </p:nvSpPr>
          <p:spPr>
            <a:xfrm>
              <a:off x="5775638" y="5097348"/>
              <a:ext cx="259015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/>
                <a:t>Детализация функциональных требований.</a:t>
              </a:r>
            </a:p>
            <a:p>
              <a:pPr algn="ctr"/>
              <a:r>
                <a:rPr lang="ru-RU" sz="1600" dirty="0"/>
                <a:t>Уточнение пользовательских сценариев.</a:t>
              </a:r>
            </a:p>
            <a:p>
              <a:pPr algn="ctr"/>
              <a:r>
                <a:rPr lang="ru-RU" sz="1600" dirty="0"/>
                <a:t>Проработка технических ограничений и возможностей.</a:t>
              </a:r>
            </a:p>
          </p:txBody>
        </p:sp>
        <p:cxnSp>
          <p:nvCxnSpPr>
            <p:cNvPr id="28" name="Straight Connector 85">
              <a:extLst>
                <a:ext uri="{FF2B5EF4-FFF2-40B4-BE49-F238E27FC236}">
                  <a16:creationId xmlns:a16="http://schemas.microsoft.com/office/drawing/2014/main" id="{0C27FCB9-391D-1E1E-3147-2831B7663ACB}"/>
                </a:ext>
              </a:extLst>
            </p:cNvPr>
            <p:cNvCxnSpPr>
              <a:cxnSpLocks/>
            </p:cNvCxnSpPr>
            <p:nvPr/>
          </p:nvCxnSpPr>
          <p:spPr>
            <a:xfrm>
              <a:off x="7095752" y="7277490"/>
              <a:ext cx="0" cy="640080"/>
            </a:xfrm>
            <a:prstGeom prst="line">
              <a:avLst/>
            </a:prstGeom>
            <a:ln w="50800">
              <a:solidFill>
                <a:schemeClr val="accent4"/>
              </a:solidFill>
              <a:headEnd type="oval"/>
              <a:tailEnd type="oval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92">
            <a:extLst>
              <a:ext uri="{FF2B5EF4-FFF2-40B4-BE49-F238E27FC236}">
                <a16:creationId xmlns:a16="http://schemas.microsoft.com/office/drawing/2014/main" id="{221C8491-17D5-B737-F8A6-0152DFAB9CC8}"/>
              </a:ext>
            </a:extLst>
          </p:cNvPr>
          <p:cNvGrpSpPr/>
          <p:nvPr/>
        </p:nvGrpSpPr>
        <p:grpSpPr>
          <a:xfrm>
            <a:off x="10332279" y="423713"/>
            <a:ext cx="2743200" cy="4332558"/>
            <a:chOff x="5724152" y="4564501"/>
            <a:chExt cx="2743200" cy="3718829"/>
          </a:xfrm>
        </p:grpSpPr>
        <p:sp>
          <p:nvSpPr>
            <p:cNvPr id="30" name="Freeform: Shape 93">
              <a:extLst>
                <a:ext uri="{FF2B5EF4-FFF2-40B4-BE49-F238E27FC236}">
                  <a16:creationId xmlns:a16="http://schemas.microsoft.com/office/drawing/2014/main" id="{25208AA9-D748-3D62-132B-FFAC7B2C6FCE}"/>
                </a:ext>
              </a:extLst>
            </p:cNvPr>
            <p:cNvSpPr/>
            <p:nvPr/>
          </p:nvSpPr>
          <p:spPr>
            <a:xfrm>
              <a:off x="5724152" y="4828276"/>
              <a:ext cx="2743200" cy="2650518"/>
            </a:xfrm>
            <a:custGeom>
              <a:avLst/>
              <a:gdLst>
                <a:gd name="connsiteX0" fmla="*/ 0 w 2743200"/>
                <a:gd name="connsiteY0" fmla="*/ 0 h 2650518"/>
                <a:gd name="connsiteX1" fmla="*/ 2743200 w 2743200"/>
                <a:gd name="connsiteY1" fmla="*/ 0 h 2650518"/>
                <a:gd name="connsiteX2" fmla="*/ 2743200 w 2743200"/>
                <a:gd name="connsiteY2" fmla="*/ 377578 h 2650518"/>
                <a:gd name="connsiteX3" fmla="*/ 2743200 w 2743200"/>
                <a:gd name="connsiteY3" fmla="*/ 2206378 h 2650518"/>
                <a:gd name="connsiteX4" fmla="*/ 2743200 w 2743200"/>
                <a:gd name="connsiteY4" fmla="*/ 2272940 h 2650518"/>
                <a:gd name="connsiteX5" fmla="*/ 1749178 w 2743200"/>
                <a:gd name="connsiteY5" fmla="*/ 2272940 h 2650518"/>
                <a:gd name="connsiteX6" fmla="*/ 1371600 w 2743200"/>
                <a:gd name="connsiteY6" fmla="*/ 2650518 h 2650518"/>
                <a:gd name="connsiteX7" fmla="*/ 994022 w 2743200"/>
                <a:gd name="connsiteY7" fmla="*/ 2272940 h 2650518"/>
                <a:gd name="connsiteX8" fmla="*/ 0 w 2743200"/>
                <a:gd name="connsiteY8" fmla="*/ 2272940 h 2650518"/>
                <a:gd name="connsiteX9" fmla="*/ 0 w 2743200"/>
                <a:gd name="connsiteY9" fmla="*/ 2206378 h 2650518"/>
                <a:gd name="connsiteX10" fmla="*/ 0 w 2743200"/>
                <a:gd name="connsiteY10" fmla="*/ 377578 h 265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43200" h="2650518">
                  <a:moveTo>
                    <a:pt x="0" y="0"/>
                  </a:moveTo>
                  <a:lnTo>
                    <a:pt x="2743200" y="0"/>
                  </a:lnTo>
                  <a:lnTo>
                    <a:pt x="2743200" y="377578"/>
                  </a:lnTo>
                  <a:lnTo>
                    <a:pt x="2743200" y="2206378"/>
                  </a:lnTo>
                  <a:lnTo>
                    <a:pt x="2743200" y="2272940"/>
                  </a:lnTo>
                  <a:lnTo>
                    <a:pt x="1749178" y="2272940"/>
                  </a:lnTo>
                  <a:lnTo>
                    <a:pt x="1371600" y="2650518"/>
                  </a:lnTo>
                  <a:lnTo>
                    <a:pt x="994022" y="2272940"/>
                  </a:lnTo>
                  <a:lnTo>
                    <a:pt x="0" y="2272940"/>
                  </a:lnTo>
                  <a:lnTo>
                    <a:pt x="0" y="2206378"/>
                  </a:lnTo>
                  <a:lnTo>
                    <a:pt x="0" y="377578"/>
                  </a:ln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accent1"/>
                </a:solidFill>
              </a:endParaRPr>
            </a:p>
          </p:txBody>
        </p:sp>
        <p:sp>
          <p:nvSpPr>
            <p:cNvPr id="31" name="Rectangle: Rounded Corners 94">
              <a:extLst>
                <a:ext uri="{FF2B5EF4-FFF2-40B4-BE49-F238E27FC236}">
                  <a16:creationId xmlns:a16="http://schemas.microsoft.com/office/drawing/2014/main" id="{33253C88-4D36-5E40-64CD-2492F1152EFD}"/>
                </a:ext>
              </a:extLst>
            </p:cNvPr>
            <p:cNvSpPr/>
            <p:nvPr/>
          </p:nvSpPr>
          <p:spPr>
            <a:xfrm>
              <a:off x="5952752" y="4564501"/>
              <a:ext cx="2286000" cy="5275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/>
                <a:t>СОЗДАНИЕ ПРОТОТИПА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B7374D2-426A-A881-9ABE-5D0483C79BDA}"/>
                </a:ext>
              </a:extLst>
            </p:cNvPr>
            <p:cNvSpPr txBox="1"/>
            <p:nvPr/>
          </p:nvSpPr>
          <p:spPr>
            <a:xfrm>
              <a:off x="5970848" y="5089431"/>
              <a:ext cx="228600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/>
                <a:t>Разработка интерактивного прототипа для тестирования.</a:t>
              </a:r>
            </a:p>
            <a:p>
              <a:pPr algn="ctr"/>
              <a:r>
                <a:rPr lang="ru-RU" sz="1600" dirty="0"/>
                <a:t>Валидация концепции на фокус-группе.</a:t>
              </a:r>
            </a:p>
            <a:p>
              <a:pPr algn="ctr"/>
              <a:r>
                <a:rPr lang="ru-RU" sz="1600" dirty="0"/>
                <a:t>Сбор обратной связи и итерация дизайна.</a:t>
              </a:r>
            </a:p>
          </p:txBody>
        </p:sp>
        <p:cxnSp>
          <p:nvCxnSpPr>
            <p:cNvPr id="34" name="Straight Connector 97">
              <a:extLst>
                <a:ext uri="{FF2B5EF4-FFF2-40B4-BE49-F238E27FC236}">
                  <a16:creationId xmlns:a16="http://schemas.microsoft.com/office/drawing/2014/main" id="{DCC52972-924B-0D2F-28EE-B501C6BF3837}"/>
                </a:ext>
              </a:extLst>
            </p:cNvPr>
            <p:cNvCxnSpPr>
              <a:cxnSpLocks/>
            </p:cNvCxnSpPr>
            <p:nvPr/>
          </p:nvCxnSpPr>
          <p:spPr>
            <a:xfrm>
              <a:off x="7095752" y="7277490"/>
              <a:ext cx="0" cy="1005840"/>
            </a:xfrm>
            <a:prstGeom prst="line">
              <a:avLst/>
            </a:prstGeom>
            <a:ln w="50800">
              <a:solidFill>
                <a:schemeClr val="accent5"/>
              </a:solidFill>
              <a:headEnd type="oval"/>
              <a:tailEnd type="oval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98">
            <a:extLst>
              <a:ext uri="{FF2B5EF4-FFF2-40B4-BE49-F238E27FC236}">
                <a16:creationId xmlns:a16="http://schemas.microsoft.com/office/drawing/2014/main" id="{F1C92ACC-5E02-67F1-289D-21EE98E8F09B}"/>
              </a:ext>
            </a:extLst>
          </p:cNvPr>
          <p:cNvGrpSpPr/>
          <p:nvPr/>
        </p:nvGrpSpPr>
        <p:grpSpPr>
          <a:xfrm>
            <a:off x="797718" y="4957809"/>
            <a:ext cx="3080801" cy="5564417"/>
            <a:chOff x="5694113" y="4564501"/>
            <a:chExt cx="2743200" cy="5192451"/>
          </a:xfrm>
        </p:grpSpPr>
        <p:sp>
          <p:nvSpPr>
            <p:cNvPr id="36" name="Freeform: Shape 99">
              <a:extLst>
                <a:ext uri="{FF2B5EF4-FFF2-40B4-BE49-F238E27FC236}">
                  <a16:creationId xmlns:a16="http://schemas.microsoft.com/office/drawing/2014/main" id="{BED35900-B0C8-C811-B1C8-9127A6C4D22B}"/>
                </a:ext>
              </a:extLst>
            </p:cNvPr>
            <p:cNvSpPr/>
            <p:nvPr/>
          </p:nvSpPr>
          <p:spPr>
            <a:xfrm>
              <a:off x="5694113" y="4783644"/>
              <a:ext cx="2743200" cy="3143200"/>
            </a:xfrm>
            <a:custGeom>
              <a:avLst/>
              <a:gdLst>
                <a:gd name="connsiteX0" fmla="*/ 0 w 2743200"/>
                <a:gd name="connsiteY0" fmla="*/ 0 h 2650518"/>
                <a:gd name="connsiteX1" fmla="*/ 2743200 w 2743200"/>
                <a:gd name="connsiteY1" fmla="*/ 0 h 2650518"/>
                <a:gd name="connsiteX2" fmla="*/ 2743200 w 2743200"/>
                <a:gd name="connsiteY2" fmla="*/ 377578 h 2650518"/>
                <a:gd name="connsiteX3" fmla="*/ 2743200 w 2743200"/>
                <a:gd name="connsiteY3" fmla="*/ 2206378 h 2650518"/>
                <a:gd name="connsiteX4" fmla="*/ 2743200 w 2743200"/>
                <a:gd name="connsiteY4" fmla="*/ 2272940 h 2650518"/>
                <a:gd name="connsiteX5" fmla="*/ 1749178 w 2743200"/>
                <a:gd name="connsiteY5" fmla="*/ 2272940 h 2650518"/>
                <a:gd name="connsiteX6" fmla="*/ 1371600 w 2743200"/>
                <a:gd name="connsiteY6" fmla="*/ 2650518 h 2650518"/>
                <a:gd name="connsiteX7" fmla="*/ 994022 w 2743200"/>
                <a:gd name="connsiteY7" fmla="*/ 2272940 h 2650518"/>
                <a:gd name="connsiteX8" fmla="*/ 0 w 2743200"/>
                <a:gd name="connsiteY8" fmla="*/ 2272940 h 2650518"/>
                <a:gd name="connsiteX9" fmla="*/ 0 w 2743200"/>
                <a:gd name="connsiteY9" fmla="*/ 2206378 h 2650518"/>
                <a:gd name="connsiteX10" fmla="*/ 0 w 2743200"/>
                <a:gd name="connsiteY10" fmla="*/ 377578 h 265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43200" h="2650518">
                  <a:moveTo>
                    <a:pt x="0" y="0"/>
                  </a:moveTo>
                  <a:lnTo>
                    <a:pt x="2743200" y="0"/>
                  </a:lnTo>
                  <a:lnTo>
                    <a:pt x="2743200" y="377578"/>
                  </a:lnTo>
                  <a:lnTo>
                    <a:pt x="2743200" y="2206378"/>
                  </a:lnTo>
                  <a:lnTo>
                    <a:pt x="2743200" y="2272940"/>
                  </a:lnTo>
                  <a:lnTo>
                    <a:pt x="1749178" y="2272940"/>
                  </a:lnTo>
                  <a:lnTo>
                    <a:pt x="1371600" y="2650518"/>
                  </a:lnTo>
                  <a:lnTo>
                    <a:pt x="994022" y="2272940"/>
                  </a:lnTo>
                  <a:lnTo>
                    <a:pt x="0" y="2272940"/>
                  </a:lnTo>
                  <a:lnTo>
                    <a:pt x="0" y="2206378"/>
                  </a:lnTo>
                  <a:lnTo>
                    <a:pt x="0" y="377578"/>
                  </a:ln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accent1"/>
                </a:solidFill>
              </a:endParaRPr>
            </a:p>
          </p:txBody>
        </p:sp>
        <p:sp>
          <p:nvSpPr>
            <p:cNvPr id="37" name="Rectangle: Rounded Corners 100">
              <a:extLst>
                <a:ext uri="{FF2B5EF4-FFF2-40B4-BE49-F238E27FC236}">
                  <a16:creationId xmlns:a16="http://schemas.microsoft.com/office/drawing/2014/main" id="{2E374B57-3CE3-86E3-B52B-CD395CEEF4F5}"/>
                </a:ext>
              </a:extLst>
            </p:cNvPr>
            <p:cNvSpPr/>
            <p:nvPr/>
          </p:nvSpPr>
          <p:spPr>
            <a:xfrm>
              <a:off x="5952752" y="4564501"/>
              <a:ext cx="2286000" cy="52755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/>
                <a:t>РОЖДЕНИЕ ИДЕИ И КОНЦЕПЦИИ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Graphic 2">
              <a:extLst>
                <a:ext uri="{FF2B5EF4-FFF2-40B4-BE49-F238E27FC236}">
                  <a16:creationId xmlns:a16="http://schemas.microsoft.com/office/drawing/2014/main" id="{D0D647D7-77B9-D39B-07C2-52A07405B0C7}"/>
                </a:ext>
              </a:extLst>
            </p:cNvPr>
            <p:cNvSpPr txBox="1"/>
            <p:nvPr/>
          </p:nvSpPr>
          <p:spPr>
            <a:xfrm>
              <a:off x="5997506" y="5086537"/>
              <a:ext cx="2286000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/>
                <a:t>Сформулирована основная идея проекта и его ценностное предложение.</a:t>
              </a:r>
            </a:p>
            <a:p>
              <a:r>
                <a:rPr lang="ru-RU" sz="1600" dirty="0"/>
                <a:t>Определена целевая аудитория и её ключевые потребности.</a:t>
              </a:r>
            </a:p>
            <a:p>
              <a:r>
                <a:rPr lang="ru-RU" sz="1600" dirty="0"/>
                <a:t>Сформулирована основная гипотеза продукта.</a:t>
              </a:r>
            </a:p>
          </p:txBody>
        </p:sp>
        <p:cxnSp>
          <p:nvCxnSpPr>
            <p:cNvPr id="39" name="Straight Connector 103">
              <a:extLst>
                <a:ext uri="{FF2B5EF4-FFF2-40B4-BE49-F238E27FC236}">
                  <a16:creationId xmlns:a16="http://schemas.microsoft.com/office/drawing/2014/main" id="{BA01CCF1-D5D8-B1C1-7BFE-A0548EED30CC}"/>
                </a:ext>
              </a:extLst>
            </p:cNvPr>
            <p:cNvCxnSpPr>
              <a:cxnSpLocks/>
            </p:cNvCxnSpPr>
            <p:nvPr/>
          </p:nvCxnSpPr>
          <p:spPr>
            <a:xfrm>
              <a:off x="7095752" y="7653832"/>
              <a:ext cx="0" cy="2103120"/>
            </a:xfrm>
            <a:prstGeom prst="line">
              <a:avLst/>
            </a:prstGeom>
            <a:ln w="50800">
              <a:solidFill>
                <a:schemeClr val="accent1"/>
              </a:solidFill>
              <a:headEnd type="oval"/>
              <a:tailEnd type="oval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114">
            <a:extLst>
              <a:ext uri="{FF2B5EF4-FFF2-40B4-BE49-F238E27FC236}">
                <a16:creationId xmlns:a16="http://schemas.microsoft.com/office/drawing/2014/main" id="{51E607E1-3BB3-02C7-5B2B-A292AA6BFBE4}"/>
              </a:ext>
            </a:extLst>
          </p:cNvPr>
          <p:cNvGrpSpPr/>
          <p:nvPr/>
        </p:nvGrpSpPr>
        <p:grpSpPr>
          <a:xfrm>
            <a:off x="13971783" y="727004"/>
            <a:ext cx="3657600" cy="2881879"/>
            <a:chOff x="2124612" y="527817"/>
            <a:chExt cx="3657600" cy="2881879"/>
          </a:xfrm>
        </p:grpSpPr>
        <p:sp>
          <p:nvSpPr>
            <p:cNvPr id="41" name="Freeform: Shape 113">
              <a:extLst>
                <a:ext uri="{FF2B5EF4-FFF2-40B4-BE49-F238E27FC236}">
                  <a16:creationId xmlns:a16="http://schemas.microsoft.com/office/drawing/2014/main" id="{64FFA05B-1FE7-21B1-AC6A-4132E290E952}"/>
                </a:ext>
              </a:extLst>
            </p:cNvPr>
            <p:cNvSpPr/>
            <p:nvPr/>
          </p:nvSpPr>
          <p:spPr>
            <a:xfrm>
              <a:off x="2124612" y="803907"/>
              <a:ext cx="3657600" cy="2258452"/>
            </a:xfrm>
            <a:custGeom>
              <a:avLst/>
              <a:gdLst>
                <a:gd name="connsiteX0" fmla="*/ 0 w 3657600"/>
                <a:gd name="connsiteY0" fmla="*/ 0 h 2258452"/>
                <a:gd name="connsiteX1" fmla="*/ 3657600 w 3657600"/>
                <a:gd name="connsiteY1" fmla="*/ 0 h 2258452"/>
                <a:gd name="connsiteX2" fmla="*/ 3657600 w 3657600"/>
                <a:gd name="connsiteY2" fmla="*/ 1880552 h 2258452"/>
                <a:gd name="connsiteX3" fmla="*/ 2206581 w 3657600"/>
                <a:gd name="connsiteY3" fmla="*/ 1880552 h 2258452"/>
                <a:gd name="connsiteX4" fmla="*/ 2206378 w 3657600"/>
                <a:gd name="connsiteY4" fmla="*/ 1880874 h 2258452"/>
                <a:gd name="connsiteX5" fmla="*/ 1828800 w 3657600"/>
                <a:gd name="connsiteY5" fmla="*/ 2258452 h 2258452"/>
                <a:gd name="connsiteX6" fmla="*/ 1451222 w 3657600"/>
                <a:gd name="connsiteY6" fmla="*/ 1880874 h 2258452"/>
                <a:gd name="connsiteX7" fmla="*/ 1450539 w 3657600"/>
                <a:gd name="connsiteY7" fmla="*/ 1880552 h 2258452"/>
                <a:gd name="connsiteX8" fmla="*/ 0 w 3657600"/>
                <a:gd name="connsiteY8" fmla="*/ 1880552 h 225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57600" h="2258452">
                  <a:moveTo>
                    <a:pt x="0" y="0"/>
                  </a:moveTo>
                  <a:lnTo>
                    <a:pt x="3657600" y="0"/>
                  </a:lnTo>
                  <a:lnTo>
                    <a:pt x="3657600" y="1880552"/>
                  </a:lnTo>
                  <a:lnTo>
                    <a:pt x="2206581" y="1880552"/>
                  </a:lnTo>
                  <a:lnTo>
                    <a:pt x="2206378" y="1880874"/>
                  </a:lnTo>
                  <a:lnTo>
                    <a:pt x="1828800" y="2258452"/>
                  </a:lnTo>
                  <a:lnTo>
                    <a:pt x="1451222" y="1880874"/>
                  </a:lnTo>
                  <a:lnTo>
                    <a:pt x="1450539" y="1880552"/>
                  </a:lnTo>
                  <a:lnTo>
                    <a:pt x="0" y="1880552"/>
                  </a:ln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400" b="1">
                <a:solidFill>
                  <a:schemeClr val="accent1"/>
                </a:solidFill>
              </a:endParaRPr>
            </a:p>
          </p:txBody>
        </p:sp>
        <p:sp>
          <p:nvSpPr>
            <p:cNvPr id="42" name="Rectangle: Rounded Corners 106">
              <a:extLst>
                <a:ext uri="{FF2B5EF4-FFF2-40B4-BE49-F238E27FC236}">
                  <a16:creationId xmlns:a16="http://schemas.microsoft.com/office/drawing/2014/main" id="{13B1C6CE-FA99-7BEF-84AD-124E7035B8ED}"/>
                </a:ext>
              </a:extLst>
            </p:cNvPr>
            <p:cNvSpPr/>
            <p:nvPr/>
          </p:nvSpPr>
          <p:spPr>
            <a:xfrm>
              <a:off x="2810412" y="527817"/>
              <a:ext cx="2286000" cy="5275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/>
                <a:t>ПЛАНИРОВАНИЕ РАЗРАБОТКИ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4F9FC8C-F550-CEA0-B14F-B68B887D7948}"/>
                </a:ext>
              </a:extLst>
            </p:cNvPr>
            <p:cNvSpPr txBox="1"/>
            <p:nvPr/>
          </p:nvSpPr>
          <p:spPr>
            <a:xfrm>
              <a:off x="2307492" y="1102202"/>
              <a:ext cx="32918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/>
                <a:t>Формирование технического задания.</a:t>
              </a:r>
            </a:p>
            <a:p>
              <a:pPr algn="ctr"/>
              <a:r>
                <a:rPr lang="ru-RU" sz="1600" dirty="0"/>
                <a:t>Оценка сроков и ресурсов.</a:t>
              </a:r>
            </a:p>
            <a:p>
              <a:pPr algn="ctr"/>
              <a:r>
                <a:rPr lang="ru-RU" sz="1600" dirty="0"/>
                <a:t>Создание дорожной карты разработки.</a:t>
              </a:r>
            </a:p>
          </p:txBody>
        </p:sp>
        <p:cxnSp>
          <p:nvCxnSpPr>
            <p:cNvPr id="44" name="Straight Connector 109">
              <a:extLst>
                <a:ext uri="{FF2B5EF4-FFF2-40B4-BE49-F238E27FC236}">
                  <a16:creationId xmlns:a16="http://schemas.microsoft.com/office/drawing/2014/main" id="{C567AAA0-0980-59E9-B9D3-395B13F5030F}"/>
                </a:ext>
              </a:extLst>
            </p:cNvPr>
            <p:cNvCxnSpPr>
              <a:cxnSpLocks/>
            </p:cNvCxnSpPr>
            <p:nvPr/>
          </p:nvCxnSpPr>
          <p:spPr>
            <a:xfrm>
              <a:off x="3953412" y="2861056"/>
              <a:ext cx="0" cy="548640"/>
            </a:xfrm>
            <a:prstGeom prst="line">
              <a:avLst/>
            </a:prstGeom>
            <a:ln w="50800">
              <a:solidFill>
                <a:schemeClr val="accent6"/>
              </a:solidFill>
              <a:headEnd type="oval"/>
              <a:tailEnd type="oval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120">
            <a:extLst>
              <a:ext uri="{FF2B5EF4-FFF2-40B4-BE49-F238E27FC236}">
                <a16:creationId xmlns:a16="http://schemas.microsoft.com/office/drawing/2014/main" id="{15C80186-3EA2-7AB8-9AE9-EDAAB702A87E}"/>
              </a:ext>
            </a:extLst>
          </p:cNvPr>
          <p:cNvGrpSpPr/>
          <p:nvPr/>
        </p:nvGrpSpPr>
        <p:grpSpPr>
          <a:xfrm>
            <a:off x="9588223" y="5352088"/>
            <a:ext cx="3657600" cy="3375222"/>
            <a:chOff x="9588223" y="5352088"/>
            <a:chExt cx="3657600" cy="3375222"/>
          </a:xfrm>
        </p:grpSpPr>
        <p:sp>
          <p:nvSpPr>
            <p:cNvPr id="46" name="Freeform: Shape 116">
              <a:extLst>
                <a:ext uri="{FF2B5EF4-FFF2-40B4-BE49-F238E27FC236}">
                  <a16:creationId xmlns:a16="http://schemas.microsoft.com/office/drawing/2014/main" id="{73983FD0-16ED-FDE1-30AD-96257CA2A5D0}"/>
                </a:ext>
              </a:extLst>
            </p:cNvPr>
            <p:cNvSpPr/>
            <p:nvPr/>
          </p:nvSpPr>
          <p:spPr>
            <a:xfrm>
              <a:off x="9588223" y="5628177"/>
              <a:ext cx="3657600" cy="2823463"/>
            </a:xfrm>
            <a:custGeom>
              <a:avLst/>
              <a:gdLst>
                <a:gd name="connsiteX0" fmla="*/ 0 w 3657600"/>
                <a:gd name="connsiteY0" fmla="*/ 0 h 2258452"/>
                <a:gd name="connsiteX1" fmla="*/ 3657600 w 3657600"/>
                <a:gd name="connsiteY1" fmla="*/ 0 h 2258452"/>
                <a:gd name="connsiteX2" fmla="*/ 3657600 w 3657600"/>
                <a:gd name="connsiteY2" fmla="*/ 1880552 h 2258452"/>
                <a:gd name="connsiteX3" fmla="*/ 2206581 w 3657600"/>
                <a:gd name="connsiteY3" fmla="*/ 1880552 h 2258452"/>
                <a:gd name="connsiteX4" fmla="*/ 2206378 w 3657600"/>
                <a:gd name="connsiteY4" fmla="*/ 1880874 h 2258452"/>
                <a:gd name="connsiteX5" fmla="*/ 1828800 w 3657600"/>
                <a:gd name="connsiteY5" fmla="*/ 2258452 h 2258452"/>
                <a:gd name="connsiteX6" fmla="*/ 1451222 w 3657600"/>
                <a:gd name="connsiteY6" fmla="*/ 1880874 h 2258452"/>
                <a:gd name="connsiteX7" fmla="*/ 1450539 w 3657600"/>
                <a:gd name="connsiteY7" fmla="*/ 1880552 h 2258452"/>
                <a:gd name="connsiteX8" fmla="*/ 0 w 3657600"/>
                <a:gd name="connsiteY8" fmla="*/ 1880552 h 225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57600" h="2258452">
                  <a:moveTo>
                    <a:pt x="0" y="0"/>
                  </a:moveTo>
                  <a:lnTo>
                    <a:pt x="3657600" y="0"/>
                  </a:lnTo>
                  <a:lnTo>
                    <a:pt x="3657600" y="1880552"/>
                  </a:lnTo>
                  <a:lnTo>
                    <a:pt x="2206581" y="1880552"/>
                  </a:lnTo>
                  <a:lnTo>
                    <a:pt x="2206378" y="1880874"/>
                  </a:lnTo>
                  <a:lnTo>
                    <a:pt x="1828800" y="2258452"/>
                  </a:lnTo>
                  <a:lnTo>
                    <a:pt x="1451222" y="1880874"/>
                  </a:lnTo>
                  <a:lnTo>
                    <a:pt x="1450539" y="1880552"/>
                  </a:lnTo>
                  <a:lnTo>
                    <a:pt x="0" y="1880552"/>
                  </a:ln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400" b="1">
                <a:solidFill>
                  <a:schemeClr val="accent1"/>
                </a:solidFill>
              </a:endParaRPr>
            </a:p>
          </p:txBody>
        </p:sp>
        <p:sp>
          <p:nvSpPr>
            <p:cNvPr id="47" name="Rectangle: Rounded Corners 117">
              <a:extLst>
                <a:ext uri="{FF2B5EF4-FFF2-40B4-BE49-F238E27FC236}">
                  <a16:creationId xmlns:a16="http://schemas.microsoft.com/office/drawing/2014/main" id="{996C73C3-BA73-6AB5-3B04-5733931C2626}"/>
                </a:ext>
              </a:extLst>
            </p:cNvPr>
            <p:cNvSpPr/>
            <p:nvPr/>
          </p:nvSpPr>
          <p:spPr>
            <a:xfrm>
              <a:off x="10274023" y="5352088"/>
              <a:ext cx="2286000" cy="52755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/>
                <a:t>ДИЗАЙН-ЭСКИЗЫ ИНТЕРФЕЙСА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cxnSp>
          <p:nvCxnSpPr>
            <p:cNvPr id="48" name="Straight Connector 119">
              <a:extLst>
                <a:ext uri="{FF2B5EF4-FFF2-40B4-BE49-F238E27FC236}">
                  <a16:creationId xmlns:a16="http://schemas.microsoft.com/office/drawing/2014/main" id="{FB7B595B-5293-D8EB-58E6-72BFE0D165AE}"/>
                </a:ext>
              </a:extLst>
            </p:cNvPr>
            <p:cNvCxnSpPr>
              <a:cxnSpLocks/>
            </p:cNvCxnSpPr>
            <p:nvPr/>
          </p:nvCxnSpPr>
          <p:spPr>
            <a:xfrm>
              <a:off x="11417023" y="7995790"/>
              <a:ext cx="0" cy="731520"/>
            </a:xfrm>
            <a:prstGeom prst="line">
              <a:avLst/>
            </a:prstGeom>
            <a:ln w="50800">
              <a:solidFill>
                <a:schemeClr val="accent3"/>
              </a:solidFill>
              <a:headEnd type="oval"/>
              <a:tailEnd type="oval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1F1007C-6E9C-9CD2-318D-AD6824F9AD86}"/>
                </a:ext>
              </a:extLst>
            </p:cNvPr>
            <p:cNvSpPr txBox="1"/>
            <p:nvPr/>
          </p:nvSpPr>
          <p:spPr>
            <a:xfrm>
              <a:off x="9822761" y="5826026"/>
              <a:ext cx="329184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/>
                <a:t>Созданы первые наброски и скетчи ключевых экранов.</a:t>
              </a:r>
            </a:p>
            <a:p>
              <a:r>
                <a:rPr lang="ru-RU" sz="1600" dirty="0"/>
                <a:t>Продумана примерная структура навигации и пользовательского потока.</a:t>
              </a:r>
            </a:p>
            <a:p>
              <a:r>
                <a:rPr lang="ru-RU" sz="1600" dirty="0"/>
                <a:t>Визуализирована основная идея интерфейса для внутреннего обсуждения.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ABBDF2B0-D3BF-C3B9-3B4C-610A3ABAD945}"/>
              </a:ext>
            </a:extLst>
          </p:cNvPr>
          <p:cNvSpPr txBox="1"/>
          <p:nvPr/>
        </p:nvSpPr>
        <p:spPr>
          <a:xfrm>
            <a:off x="408256" y="3368227"/>
            <a:ext cx="385117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4F81BD"/>
                </a:solidFill>
              </a:rPr>
              <a:t>ЧТО</a:t>
            </a:r>
            <a:r>
              <a:rPr lang="ru-RU" sz="4400" b="1" dirty="0">
                <a:solidFill>
                  <a:srgbClr val="4BACC6"/>
                </a:solidFill>
              </a:rPr>
              <a:t> </a:t>
            </a:r>
            <a:r>
              <a:rPr lang="ru-RU" sz="4400" b="1" dirty="0">
                <a:solidFill>
                  <a:srgbClr val="C00000"/>
                </a:solidFill>
              </a:rPr>
              <a:t>УЖЕ</a:t>
            </a:r>
            <a:r>
              <a:rPr lang="ru-RU" sz="4400" b="1" dirty="0">
                <a:solidFill>
                  <a:srgbClr val="4BACC6"/>
                </a:solidFill>
              </a:rPr>
              <a:t> </a:t>
            </a:r>
            <a:r>
              <a:rPr lang="ru-RU" sz="4400" b="1" dirty="0">
                <a:solidFill>
                  <a:srgbClr val="92D050"/>
                </a:solidFill>
              </a:rPr>
              <a:t>СДЕЛАНО</a:t>
            </a:r>
            <a:endParaRPr lang="en-US" sz="4400" b="1" dirty="0">
              <a:solidFill>
                <a:srgbClr val="92D050"/>
              </a:solidFill>
            </a:endParaRPr>
          </a:p>
        </p:txBody>
      </p:sp>
      <p:grpSp>
        <p:nvGrpSpPr>
          <p:cNvPr id="52" name="Group 166">
            <a:extLst>
              <a:ext uri="{FF2B5EF4-FFF2-40B4-BE49-F238E27FC236}">
                <a16:creationId xmlns:a16="http://schemas.microsoft.com/office/drawing/2014/main" id="{15300E4D-45FC-C5E6-136A-C78ED420B7E3}"/>
              </a:ext>
            </a:extLst>
          </p:cNvPr>
          <p:cNvGrpSpPr/>
          <p:nvPr/>
        </p:nvGrpSpPr>
        <p:grpSpPr>
          <a:xfrm>
            <a:off x="1286956" y="423712"/>
            <a:ext cx="888086" cy="1370051"/>
            <a:chOff x="8277225" y="3810000"/>
            <a:chExt cx="1728787" cy="2666999"/>
          </a:xfrm>
        </p:grpSpPr>
        <p:sp>
          <p:nvSpPr>
            <p:cNvPr id="53" name="Freeform: Shape 167">
              <a:extLst>
                <a:ext uri="{FF2B5EF4-FFF2-40B4-BE49-F238E27FC236}">
                  <a16:creationId xmlns:a16="http://schemas.microsoft.com/office/drawing/2014/main" id="{AC6CBD75-5EA2-60E7-026B-13170A71D1B2}"/>
                </a:ext>
              </a:extLst>
            </p:cNvPr>
            <p:cNvSpPr/>
            <p:nvPr/>
          </p:nvSpPr>
          <p:spPr>
            <a:xfrm>
              <a:off x="8407717" y="3972877"/>
              <a:ext cx="1467802" cy="2341244"/>
            </a:xfrm>
            <a:custGeom>
              <a:avLst/>
              <a:gdLst>
                <a:gd name="connsiteX0" fmla="*/ 887730 w 1467802"/>
                <a:gd name="connsiteY0" fmla="*/ 1169670 h 2341244"/>
                <a:gd name="connsiteX1" fmla="*/ 887730 w 1467802"/>
                <a:gd name="connsiteY1" fmla="*/ 1169670 h 2341244"/>
                <a:gd name="connsiteX2" fmla="*/ 979170 w 1467802"/>
                <a:gd name="connsiteY2" fmla="*/ 1021080 h 2341244"/>
                <a:gd name="connsiteX3" fmla="*/ 1462088 w 1467802"/>
                <a:gd name="connsiteY3" fmla="*/ 232410 h 2341244"/>
                <a:gd name="connsiteX4" fmla="*/ 1462088 w 1467802"/>
                <a:gd name="connsiteY4" fmla="*/ 0 h 2341244"/>
                <a:gd name="connsiteX5" fmla="*/ 0 w 1467802"/>
                <a:gd name="connsiteY5" fmla="*/ 0 h 2341244"/>
                <a:gd name="connsiteX6" fmla="*/ 0 w 1467802"/>
                <a:gd name="connsiteY6" fmla="*/ 231458 h 2341244"/>
                <a:gd name="connsiteX7" fmla="*/ 463868 w 1467802"/>
                <a:gd name="connsiteY7" fmla="*/ 1012508 h 2341244"/>
                <a:gd name="connsiteX8" fmla="*/ 551498 w 1467802"/>
                <a:gd name="connsiteY8" fmla="*/ 1159193 h 2341244"/>
                <a:gd name="connsiteX9" fmla="*/ 551498 w 1467802"/>
                <a:gd name="connsiteY9" fmla="*/ 1183958 h 2341244"/>
                <a:gd name="connsiteX10" fmla="*/ 464820 w 1467802"/>
                <a:gd name="connsiteY10" fmla="*/ 1330643 h 2341244"/>
                <a:gd name="connsiteX11" fmla="*/ 6667 w 1467802"/>
                <a:gd name="connsiteY11" fmla="*/ 2109788 h 2341244"/>
                <a:gd name="connsiteX12" fmla="*/ 6667 w 1467802"/>
                <a:gd name="connsiteY12" fmla="*/ 2341245 h 2341244"/>
                <a:gd name="connsiteX13" fmla="*/ 1467803 w 1467802"/>
                <a:gd name="connsiteY13" fmla="*/ 2341245 h 2341244"/>
                <a:gd name="connsiteX14" fmla="*/ 1467803 w 1467802"/>
                <a:gd name="connsiteY14" fmla="*/ 2109788 h 2341244"/>
                <a:gd name="connsiteX15" fmla="*/ 979170 w 1467802"/>
                <a:gd name="connsiteY15" fmla="*/ 1318260 h 2341244"/>
                <a:gd name="connsiteX16" fmla="*/ 887730 w 1467802"/>
                <a:gd name="connsiteY16" fmla="*/ 1169670 h 2341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67802" h="2341244">
                  <a:moveTo>
                    <a:pt x="887730" y="1169670"/>
                  </a:moveTo>
                  <a:lnTo>
                    <a:pt x="887730" y="1169670"/>
                  </a:lnTo>
                  <a:cubicBezTo>
                    <a:pt x="887730" y="1102995"/>
                    <a:pt x="923925" y="1043940"/>
                    <a:pt x="979170" y="1021080"/>
                  </a:cubicBezTo>
                  <a:cubicBezTo>
                    <a:pt x="1260158" y="904875"/>
                    <a:pt x="1462088" y="595313"/>
                    <a:pt x="1462088" y="232410"/>
                  </a:cubicBezTo>
                  <a:lnTo>
                    <a:pt x="1462088" y="0"/>
                  </a:lnTo>
                  <a:lnTo>
                    <a:pt x="0" y="0"/>
                  </a:lnTo>
                  <a:lnTo>
                    <a:pt x="0" y="231458"/>
                  </a:lnTo>
                  <a:cubicBezTo>
                    <a:pt x="0" y="586740"/>
                    <a:pt x="192405" y="890588"/>
                    <a:pt x="463868" y="1012508"/>
                  </a:cubicBezTo>
                  <a:cubicBezTo>
                    <a:pt x="516255" y="1036320"/>
                    <a:pt x="551498" y="1094423"/>
                    <a:pt x="551498" y="1159193"/>
                  </a:cubicBezTo>
                  <a:lnTo>
                    <a:pt x="551498" y="1183958"/>
                  </a:lnTo>
                  <a:cubicBezTo>
                    <a:pt x="551498" y="1248728"/>
                    <a:pt x="517208" y="1306830"/>
                    <a:pt x="464820" y="1330643"/>
                  </a:cubicBezTo>
                  <a:cubicBezTo>
                    <a:pt x="196215" y="1454468"/>
                    <a:pt x="6667" y="1756410"/>
                    <a:pt x="6667" y="2109788"/>
                  </a:cubicBezTo>
                  <a:lnTo>
                    <a:pt x="6667" y="2341245"/>
                  </a:lnTo>
                  <a:lnTo>
                    <a:pt x="1467803" y="2341245"/>
                  </a:lnTo>
                  <a:lnTo>
                    <a:pt x="1467803" y="2109788"/>
                  </a:lnTo>
                  <a:cubicBezTo>
                    <a:pt x="1467803" y="1744028"/>
                    <a:pt x="1263968" y="1432560"/>
                    <a:pt x="979170" y="1318260"/>
                  </a:cubicBezTo>
                  <a:cubicBezTo>
                    <a:pt x="924878" y="1296353"/>
                    <a:pt x="887730" y="1236345"/>
                    <a:pt x="887730" y="116967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270000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168">
              <a:extLst>
                <a:ext uri="{FF2B5EF4-FFF2-40B4-BE49-F238E27FC236}">
                  <a16:creationId xmlns:a16="http://schemas.microsoft.com/office/drawing/2014/main" id="{BC6B3795-CFB6-2B61-9573-50B17A90FC9A}"/>
                </a:ext>
              </a:extLst>
            </p:cNvPr>
            <p:cNvSpPr/>
            <p:nvPr/>
          </p:nvSpPr>
          <p:spPr>
            <a:xfrm>
              <a:off x="8277225" y="6212204"/>
              <a:ext cx="1728787" cy="264795"/>
            </a:xfrm>
            <a:custGeom>
              <a:avLst/>
              <a:gdLst>
                <a:gd name="connsiteX0" fmla="*/ 85725 w 1728787"/>
                <a:gd name="connsiteY0" fmla="*/ 0 h 264795"/>
                <a:gd name="connsiteX1" fmla="*/ 1643063 w 1728787"/>
                <a:gd name="connsiteY1" fmla="*/ 0 h 264795"/>
                <a:gd name="connsiteX2" fmla="*/ 1728788 w 1728787"/>
                <a:gd name="connsiteY2" fmla="*/ 85725 h 264795"/>
                <a:gd name="connsiteX3" fmla="*/ 1728788 w 1728787"/>
                <a:gd name="connsiteY3" fmla="*/ 179070 h 264795"/>
                <a:gd name="connsiteX4" fmla="*/ 1643063 w 1728787"/>
                <a:gd name="connsiteY4" fmla="*/ 264795 h 264795"/>
                <a:gd name="connsiteX5" fmla="*/ 85725 w 1728787"/>
                <a:gd name="connsiteY5" fmla="*/ 264795 h 264795"/>
                <a:gd name="connsiteX6" fmla="*/ 0 w 1728787"/>
                <a:gd name="connsiteY6" fmla="*/ 179070 h 264795"/>
                <a:gd name="connsiteX7" fmla="*/ 0 w 1728787"/>
                <a:gd name="connsiteY7" fmla="*/ 85725 h 264795"/>
                <a:gd name="connsiteX8" fmla="*/ 85725 w 1728787"/>
                <a:gd name="connsiteY8" fmla="*/ 0 h 264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787" h="264795">
                  <a:moveTo>
                    <a:pt x="85725" y="0"/>
                  </a:moveTo>
                  <a:lnTo>
                    <a:pt x="1643063" y="0"/>
                  </a:lnTo>
                  <a:cubicBezTo>
                    <a:pt x="1690688" y="0"/>
                    <a:pt x="1728788" y="38100"/>
                    <a:pt x="1728788" y="85725"/>
                  </a:cubicBezTo>
                  <a:lnTo>
                    <a:pt x="1728788" y="179070"/>
                  </a:lnTo>
                  <a:cubicBezTo>
                    <a:pt x="1728788" y="226695"/>
                    <a:pt x="1690688" y="264795"/>
                    <a:pt x="1643063" y="264795"/>
                  </a:cubicBezTo>
                  <a:lnTo>
                    <a:pt x="85725" y="264795"/>
                  </a:lnTo>
                  <a:cubicBezTo>
                    <a:pt x="38100" y="264795"/>
                    <a:pt x="0" y="226695"/>
                    <a:pt x="0" y="179070"/>
                  </a:cubicBezTo>
                  <a:lnTo>
                    <a:pt x="0" y="85725"/>
                  </a:lnTo>
                  <a:cubicBezTo>
                    <a:pt x="0" y="38100"/>
                    <a:pt x="38100" y="0"/>
                    <a:pt x="8572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169">
              <a:extLst>
                <a:ext uri="{FF2B5EF4-FFF2-40B4-BE49-F238E27FC236}">
                  <a16:creationId xmlns:a16="http://schemas.microsoft.com/office/drawing/2014/main" id="{06233DA8-6D2C-1CFD-3FF5-9483F5007E96}"/>
                </a:ext>
              </a:extLst>
            </p:cNvPr>
            <p:cNvSpPr/>
            <p:nvPr/>
          </p:nvSpPr>
          <p:spPr>
            <a:xfrm>
              <a:off x="8345804" y="6275069"/>
              <a:ext cx="1591627" cy="41910"/>
            </a:xfrm>
            <a:custGeom>
              <a:avLst/>
              <a:gdLst>
                <a:gd name="connsiteX0" fmla="*/ 20955 w 1591627"/>
                <a:gd name="connsiteY0" fmla="*/ 0 h 41910"/>
                <a:gd name="connsiteX1" fmla="*/ 1570673 w 1591627"/>
                <a:gd name="connsiteY1" fmla="*/ 0 h 41910"/>
                <a:gd name="connsiteX2" fmla="*/ 1591628 w 1591627"/>
                <a:gd name="connsiteY2" fmla="*/ 20955 h 41910"/>
                <a:gd name="connsiteX3" fmla="*/ 1591628 w 1591627"/>
                <a:gd name="connsiteY3" fmla="*/ 20955 h 41910"/>
                <a:gd name="connsiteX4" fmla="*/ 1570673 w 1591627"/>
                <a:gd name="connsiteY4" fmla="*/ 41910 h 41910"/>
                <a:gd name="connsiteX5" fmla="*/ 20955 w 1591627"/>
                <a:gd name="connsiteY5" fmla="*/ 41910 h 41910"/>
                <a:gd name="connsiteX6" fmla="*/ 0 w 1591627"/>
                <a:gd name="connsiteY6" fmla="*/ 20955 h 41910"/>
                <a:gd name="connsiteX7" fmla="*/ 0 w 1591627"/>
                <a:gd name="connsiteY7" fmla="*/ 20955 h 41910"/>
                <a:gd name="connsiteX8" fmla="*/ 20955 w 1591627"/>
                <a:gd name="connsiteY8" fmla="*/ 0 h 4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91627" h="41910">
                  <a:moveTo>
                    <a:pt x="20955" y="0"/>
                  </a:moveTo>
                  <a:lnTo>
                    <a:pt x="1570673" y="0"/>
                  </a:lnTo>
                  <a:cubicBezTo>
                    <a:pt x="1582103" y="0"/>
                    <a:pt x="1591628" y="9525"/>
                    <a:pt x="1591628" y="20955"/>
                  </a:cubicBezTo>
                  <a:lnTo>
                    <a:pt x="1591628" y="20955"/>
                  </a:lnTo>
                  <a:cubicBezTo>
                    <a:pt x="1591628" y="32385"/>
                    <a:pt x="1582103" y="41910"/>
                    <a:pt x="1570673" y="41910"/>
                  </a:cubicBezTo>
                  <a:lnTo>
                    <a:pt x="20955" y="41910"/>
                  </a:lnTo>
                  <a:cubicBezTo>
                    <a:pt x="9525" y="41910"/>
                    <a:pt x="0" y="32385"/>
                    <a:pt x="0" y="20955"/>
                  </a:cubicBezTo>
                  <a:lnTo>
                    <a:pt x="0" y="20955"/>
                  </a:lnTo>
                  <a:cubicBezTo>
                    <a:pt x="953" y="8573"/>
                    <a:pt x="9525" y="0"/>
                    <a:pt x="20955" y="0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170">
              <a:extLst>
                <a:ext uri="{FF2B5EF4-FFF2-40B4-BE49-F238E27FC236}">
                  <a16:creationId xmlns:a16="http://schemas.microsoft.com/office/drawing/2014/main" id="{FFDA42C3-DAD2-9D02-CCBB-B291C8819C34}"/>
                </a:ext>
              </a:extLst>
            </p:cNvPr>
            <p:cNvSpPr/>
            <p:nvPr/>
          </p:nvSpPr>
          <p:spPr>
            <a:xfrm>
              <a:off x="8480107" y="5334145"/>
              <a:ext cx="1321117" cy="799837"/>
            </a:xfrm>
            <a:custGeom>
              <a:avLst/>
              <a:gdLst>
                <a:gd name="connsiteX0" fmla="*/ 0 w 1321117"/>
                <a:gd name="connsiteY0" fmla="*/ 756139 h 799837"/>
                <a:gd name="connsiteX1" fmla="*/ 42863 w 1321117"/>
                <a:gd name="connsiteY1" fmla="*/ 460864 h 799837"/>
                <a:gd name="connsiteX2" fmla="*/ 336233 w 1321117"/>
                <a:gd name="connsiteY2" fmla="*/ 85579 h 799837"/>
                <a:gd name="connsiteX3" fmla="*/ 542925 w 1321117"/>
                <a:gd name="connsiteY3" fmla="*/ 41764 h 799837"/>
                <a:gd name="connsiteX4" fmla="*/ 722948 w 1321117"/>
                <a:gd name="connsiteY4" fmla="*/ 807 h 799837"/>
                <a:gd name="connsiteX5" fmla="*/ 1186815 w 1321117"/>
                <a:gd name="connsiteY5" fmla="*/ 282747 h 799837"/>
                <a:gd name="connsiteX6" fmla="*/ 1321118 w 1321117"/>
                <a:gd name="connsiteY6" fmla="*/ 768522 h 799837"/>
                <a:gd name="connsiteX7" fmla="*/ 0 w 1321117"/>
                <a:gd name="connsiteY7" fmla="*/ 756139 h 79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1117" h="799837">
                  <a:moveTo>
                    <a:pt x="0" y="756139"/>
                  </a:moveTo>
                  <a:cubicBezTo>
                    <a:pt x="0" y="756139"/>
                    <a:pt x="4763" y="590404"/>
                    <a:pt x="42863" y="460864"/>
                  </a:cubicBezTo>
                  <a:cubicBezTo>
                    <a:pt x="80963" y="331324"/>
                    <a:pt x="206693" y="151302"/>
                    <a:pt x="336233" y="85579"/>
                  </a:cubicBezTo>
                  <a:cubicBezTo>
                    <a:pt x="465772" y="18904"/>
                    <a:pt x="468630" y="27477"/>
                    <a:pt x="542925" y="41764"/>
                  </a:cubicBezTo>
                  <a:cubicBezTo>
                    <a:pt x="617220" y="55099"/>
                    <a:pt x="641985" y="-7766"/>
                    <a:pt x="722948" y="807"/>
                  </a:cubicBezTo>
                  <a:cubicBezTo>
                    <a:pt x="804863" y="9379"/>
                    <a:pt x="1059180" y="14142"/>
                    <a:pt x="1186815" y="282747"/>
                  </a:cubicBezTo>
                  <a:cubicBezTo>
                    <a:pt x="1314450" y="550399"/>
                    <a:pt x="1321118" y="768522"/>
                    <a:pt x="1321118" y="768522"/>
                  </a:cubicBezTo>
                  <a:cubicBezTo>
                    <a:pt x="1321118" y="768522"/>
                    <a:pt x="185738" y="846627"/>
                    <a:pt x="0" y="756139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171">
              <a:extLst>
                <a:ext uri="{FF2B5EF4-FFF2-40B4-BE49-F238E27FC236}">
                  <a16:creationId xmlns:a16="http://schemas.microsoft.com/office/drawing/2014/main" id="{E7B1B746-ECEB-9475-2E19-F6A8770CCFDA}"/>
                </a:ext>
              </a:extLst>
            </p:cNvPr>
            <p:cNvSpPr/>
            <p:nvPr/>
          </p:nvSpPr>
          <p:spPr>
            <a:xfrm>
              <a:off x="8582977" y="4491698"/>
              <a:ext cx="1124902" cy="628714"/>
            </a:xfrm>
            <a:custGeom>
              <a:avLst/>
              <a:gdLst>
                <a:gd name="connsiteX0" fmla="*/ 1124903 w 1124902"/>
                <a:gd name="connsiteY0" fmla="*/ 36486 h 628714"/>
                <a:gd name="connsiteX1" fmla="*/ 749618 w 1124902"/>
                <a:gd name="connsiteY1" fmla="*/ 75539 h 628714"/>
                <a:gd name="connsiteX2" fmla="*/ 0 w 1124902"/>
                <a:gd name="connsiteY2" fmla="*/ 36486 h 628714"/>
                <a:gd name="connsiteX3" fmla="*/ 360045 w 1124902"/>
                <a:gd name="connsiteY3" fmla="*/ 433679 h 628714"/>
                <a:gd name="connsiteX4" fmla="*/ 603885 w 1124902"/>
                <a:gd name="connsiteY4" fmla="*/ 599414 h 628714"/>
                <a:gd name="connsiteX5" fmla="*/ 822008 w 1124902"/>
                <a:gd name="connsiteY5" fmla="*/ 398436 h 628714"/>
                <a:gd name="connsiteX6" fmla="*/ 837248 w 1124902"/>
                <a:gd name="connsiteY6" fmla="*/ 389864 h 628714"/>
                <a:gd name="connsiteX7" fmla="*/ 839153 w 1124902"/>
                <a:gd name="connsiteY7" fmla="*/ 388911 h 628714"/>
                <a:gd name="connsiteX8" fmla="*/ 839153 w 1124902"/>
                <a:gd name="connsiteY8" fmla="*/ 388911 h 628714"/>
                <a:gd name="connsiteX9" fmla="*/ 1124903 w 1124902"/>
                <a:gd name="connsiteY9" fmla="*/ 36486 h 628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4902" h="628714">
                  <a:moveTo>
                    <a:pt x="1124903" y="36486"/>
                  </a:moveTo>
                  <a:cubicBezTo>
                    <a:pt x="1124903" y="36486"/>
                    <a:pt x="874395" y="-13044"/>
                    <a:pt x="749618" y="75539"/>
                  </a:cubicBezTo>
                  <a:cubicBezTo>
                    <a:pt x="624840" y="164121"/>
                    <a:pt x="181928" y="-91149"/>
                    <a:pt x="0" y="36486"/>
                  </a:cubicBezTo>
                  <a:cubicBezTo>
                    <a:pt x="0" y="36486"/>
                    <a:pt x="87630" y="326046"/>
                    <a:pt x="360045" y="433679"/>
                  </a:cubicBezTo>
                  <a:cubicBezTo>
                    <a:pt x="525780" y="528929"/>
                    <a:pt x="568643" y="696569"/>
                    <a:pt x="603885" y="599414"/>
                  </a:cubicBezTo>
                  <a:cubicBezTo>
                    <a:pt x="635318" y="513689"/>
                    <a:pt x="772478" y="427011"/>
                    <a:pt x="822008" y="398436"/>
                  </a:cubicBezTo>
                  <a:cubicBezTo>
                    <a:pt x="827723" y="395579"/>
                    <a:pt x="832485" y="392721"/>
                    <a:pt x="837248" y="389864"/>
                  </a:cubicBezTo>
                  <a:cubicBezTo>
                    <a:pt x="838200" y="388911"/>
                    <a:pt x="839153" y="388911"/>
                    <a:pt x="839153" y="388911"/>
                  </a:cubicBezTo>
                  <a:lnTo>
                    <a:pt x="839153" y="388911"/>
                  </a:lnTo>
                  <a:cubicBezTo>
                    <a:pt x="982980" y="304139"/>
                    <a:pt x="1090613" y="166026"/>
                    <a:pt x="1124903" y="36486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172">
              <a:extLst>
                <a:ext uri="{FF2B5EF4-FFF2-40B4-BE49-F238E27FC236}">
                  <a16:creationId xmlns:a16="http://schemas.microsoft.com/office/drawing/2014/main" id="{06F77561-6E2C-A66D-66BF-79ECD39D3347}"/>
                </a:ext>
              </a:extLst>
            </p:cNvPr>
            <p:cNvSpPr/>
            <p:nvPr/>
          </p:nvSpPr>
          <p:spPr>
            <a:xfrm>
              <a:off x="9118596" y="5187116"/>
              <a:ext cx="54155" cy="67202"/>
            </a:xfrm>
            <a:custGeom>
              <a:avLst/>
              <a:gdLst>
                <a:gd name="connsiteX0" fmla="*/ 12068 w 54155"/>
                <a:gd name="connsiteY0" fmla="*/ 62111 h 67202"/>
                <a:gd name="connsiteX1" fmla="*/ 48263 w 54155"/>
                <a:gd name="connsiteY1" fmla="*/ 55444 h 67202"/>
                <a:gd name="connsiteX2" fmla="*/ 35881 w 54155"/>
                <a:gd name="connsiteY2" fmla="*/ 1151 h 67202"/>
                <a:gd name="connsiteX3" fmla="*/ 1591 w 54155"/>
                <a:gd name="connsiteY3" fmla="*/ 24011 h 67202"/>
                <a:gd name="connsiteX4" fmla="*/ 12068 w 54155"/>
                <a:gd name="connsiteY4" fmla="*/ 62111 h 67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155" h="67202">
                  <a:moveTo>
                    <a:pt x="12068" y="62111"/>
                  </a:moveTo>
                  <a:cubicBezTo>
                    <a:pt x="24451" y="71636"/>
                    <a:pt x="40643" y="66874"/>
                    <a:pt x="48263" y="55444"/>
                  </a:cubicBezTo>
                  <a:cubicBezTo>
                    <a:pt x="60646" y="39251"/>
                    <a:pt x="52073" y="7819"/>
                    <a:pt x="35881" y="1151"/>
                  </a:cubicBezTo>
                  <a:cubicBezTo>
                    <a:pt x="23498" y="-3611"/>
                    <a:pt x="6353" y="6866"/>
                    <a:pt x="1591" y="24011"/>
                  </a:cubicBezTo>
                  <a:cubicBezTo>
                    <a:pt x="-2219" y="37346"/>
                    <a:pt x="638" y="53539"/>
                    <a:pt x="12068" y="6211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173">
              <a:extLst>
                <a:ext uri="{FF2B5EF4-FFF2-40B4-BE49-F238E27FC236}">
                  <a16:creationId xmlns:a16="http://schemas.microsoft.com/office/drawing/2014/main" id="{9ED6E903-70FD-6785-1BDE-A25BF1E01D46}"/>
                </a:ext>
              </a:extLst>
            </p:cNvPr>
            <p:cNvSpPr/>
            <p:nvPr/>
          </p:nvSpPr>
          <p:spPr>
            <a:xfrm>
              <a:off x="9081754" y="5123786"/>
              <a:ext cx="33601" cy="40875"/>
            </a:xfrm>
            <a:custGeom>
              <a:avLst/>
              <a:gdLst>
                <a:gd name="connsiteX0" fmla="*/ 7001 w 33601"/>
                <a:gd name="connsiteY0" fmla="*/ 37811 h 40875"/>
                <a:gd name="connsiteX1" fmla="*/ 29861 w 33601"/>
                <a:gd name="connsiteY1" fmla="*/ 34001 h 40875"/>
                <a:gd name="connsiteX2" fmla="*/ 22241 w 33601"/>
                <a:gd name="connsiteY2" fmla="*/ 664 h 40875"/>
                <a:gd name="connsiteX3" fmla="*/ 1286 w 33601"/>
                <a:gd name="connsiteY3" fmla="*/ 14951 h 40875"/>
                <a:gd name="connsiteX4" fmla="*/ 7001 w 33601"/>
                <a:gd name="connsiteY4" fmla="*/ 37811 h 40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01" h="40875">
                  <a:moveTo>
                    <a:pt x="7001" y="37811"/>
                  </a:moveTo>
                  <a:cubicBezTo>
                    <a:pt x="14621" y="43526"/>
                    <a:pt x="24146" y="40669"/>
                    <a:pt x="29861" y="34001"/>
                  </a:cubicBezTo>
                  <a:cubicBezTo>
                    <a:pt x="37481" y="23524"/>
                    <a:pt x="32718" y="4474"/>
                    <a:pt x="22241" y="664"/>
                  </a:cubicBezTo>
                  <a:cubicBezTo>
                    <a:pt x="14621" y="-2194"/>
                    <a:pt x="4143" y="4474"/>
                    <a:pt x="1286" y="14951"/>
                  </a:cubicBezTo>
                  <a:cubicBezTo>
                    <a:pt x="-1572" y="22571"/>
                    <a:pt x="333" y="32096"/>
                    <a:pt x="7001" y="3781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0" name="Group 174">
              <a:extLst>
                <a:ext uri="{FF2B5EF4-FFF2-40B4-BE49-F238E27FC236}">
                  <a16:creationId xmlns:a16="http://schemas.microsoft.com/office/drawing/2014/main" id="{ADC1062C-C120-C073-404C-AD2F0AAC06C8}"/>
                </a:ext>
              </a:extLst>
            </p:cNvPr>
            <p:cNvGrpSpPr/>
            <p:nvPr/>
          </p:nvGrpSpPr>
          <p:grpSpPr>
            <a:xfrm>
              <a:off x="9210226" y="4169121"/>
              <a:ext cx="555684" cy="1912562"/>
              <a:chOff x="9210226" y="4169121"/>
              <a:chExt cx="555684" cy="1912562"/>
            </a:xfrm>
            <a:solidFill>
              <a:schemeClr val="bg1">
                <a:alpha val="70000"/>
              </a:schemeClr>
            </a:solidFill>
          </p:grpSpPr>
          <p:sp>
            <p:nvSpPr>
              <p:cNvPr id="64" name="Freeform: Shape 178">
                <a:extLst>
                  <a:ext uri="{FF2B5EF4-FFF2-40B4-BE49-F238E27FC236}">
                    <a16:creationId xmlns:a16="http://schemas.microsoft.com/office/drawing/2014/main" id="{2EFE7C01-C692-1EA7-875F-D4343F1C3294}"/>
                  </a:ext>
                </a:extLst>
              </p:cNvPr>
              <p:cNvSpPr/>
              <p:nvPr/>
            </p:nvSpPr>
            <p:spPr>
              <a:xfrm>
                <a:off x="9236035" y="4169121"/>
                <a:ext cx="529875" cy="696362"/>
              </a:xfrm>
              <a:custGeom>
                <a:avLst/>
                <a:gdLst>
                  <a:gd name="connsiteX0" fmla="*/ 145137 w 529875"/>
                  <a:gd name="connsiteY0" fmla="*/ 5686 h 696362"/>
                  <a:gd name="connsiteX1" fmla="*/ 414695 w 529875"/>
                  <a:gd name="connsiteY1" fmla="*/ 27593 h 696362"/>
                  <a:gd name="connsiteX2" fmla="*/ 515660 w 529875"/>
                  <a:gd name="connsiteY2" fmla="*/ 5686 h 696362"/>
                  <a:gd name="connsiteX3" fmla="*/ 390882 w 529875"/>
                  <a:gd name="connsiteY3" fmla="*/ 414308 h 696362"/>
                  <a:gd name="connsiteX4" fmla="*/ 1310 w 529875"/>
                  <a:gd name="connsiteY4" fmla="*/ 690533 h 696362"/>
                  <a:gd name="connsiteX5" fmla="*/ 107037 w 529875"/>
                  <a:gd name="connsiteY5" fmla="*/ 513368 h 696362"/>
                  <a:gd name="connsiteX6" fmla="*/ 145137 w 529875"/>
                  <a:gd name="connsiteY6" fmla="*/ 5686 h 696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29875" h="696362">
                    <a:moveTo>
                      <a:pt x="145137" y="5686"/>
                    </a:moveTo>
                    <a:cubicBezTo>
                      <a:pt x="214670" y="34261"/>
                      <a:pt x="310872" y="58073"/>
                      <a:pt x="414695" y="27593"/>
                    </a:cubicBezTo>
                    <a:cubicBezTo>
                      <a:pt x="469940" y="11401"/>
                      <a:pt x="497562" y="-10507"/>
                      <a:pt x="515660" y="5686"/>
                    </a:cubicBezTo>
                    <a:cubicBezTo>
                      <a:pt x="559475" y="44738"/>
                      <a:pt x="497562" y="259051"/>
                      <a:pt x="390882" y="414308"/>
                    </a:cubicBezTo>
                    <a:cubicBezTo>
                      <a:pt x="246102" y="625763"/>
                      <a:pt x="21312" y="721966"/>
                      <a:pt x="1310" y="690533"/>
                    </a:cubicBezTo>
                    <a:cubicBezTo>
                      <a:pt x="-10120" y="672436"/>
                      <a:pt x="55602" y="620048"/>
                      <a:pt x="107037" y="513368"/>
                    </a:cubicBezTo>
                    <a:cubicBezTo>
                      <a:pt x="189905" y="340966"/>
                      <a:pt x="173712" y="147608"/>
                      <a:pt x="145137" y="568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179">
                <a:extLst>
                  <a:ext uri="{FF2B5EF4-FFF2-40B4-BE49-F238E27FC236}">
                    <a16:creationId xmlns:a16="http://schemas.microsoft.com/office/drawing/2014/main" id="{4FDC7C42-4F82-61DF-F5C4-436D016B92A8}"/>
                  </a:ext>
                </a:extLst>
              </p:cNvPr>
              <p:cNvSpPr/>
              <p:nvPr/>
            </p:nvSpPr>
            <p:spPr>
              <a:xfrm>
                <a:off x="9236035" y="5385321"/>
                <a:ext cx="529875" cy="696362"/>
              </a:xfrm>
              <a:custGeom>
                <a:avLst/>
                <a:gdLst>
                  <a:gd name="connsiteX0" fmla="*/ 145137 w 529875"/>
                  <a:gd name="connsiteY0" fmla="*/ 690676 h 696362"/>
                  <a:gd name="connsiteX1" fmla="*/ 414695 w 529875"/>
                  <a:gd name="connsiteY1" fmla="*/ 668769 h 696362"/>
                  <a:gd name="connsiteX2" fmla="*/ 515660 w 529875"/>
                  <a:gd name="connsiteY2" fmla="*/ 690676 h 696362"/>
                  <a:gd name="connsiteX3" fmla="*/ 390882 w 529875"/>
                  <a:gd name="connsiteY3" fmla="*/ 282054 h 696362"/>
                  <a:gd name="connsiteX4" fmla="*/ 1310 w 529875"/>
                  <a:gd name="connsiteY4" fmla="*/ 5829 h 696362"/>
                  <a:gd name="connsiteX5" fmla="*/ 107037 w 529875"/>
                  <a:gd name="connsiteY5" fmla="*/ 182994 h 696362"/>
                  <a:gd name="connsiteX6" fmla="*/ 145137 w 529875"/>
                  <a:gd name="connsiteY6" fmla="*/ 690676 h 696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29875" h="696362">
                    <a:moveTo>
                      <a:pt x="145137" y="690676"/>
                    </a:moveTo>
                    <a:cubicBezTo>
                      <a:pt x="214670" y="662101"/>
                      <a:pt x="310872" y="638289"/>
                      <a:pt x="414695" y="668769"/>
                    </a:cubicBezTo>
                    <a:cubicBezTo>
                      <a:pt x="469940" y="684962"/>
                      <a:pt x="497562" y="706869"/>
                      <a:pt x="515660" y="690676"/>
                    </a:cubicBezTo>
                    <a:cubicBezTo>
                      <a:pt x="559475" y="651624"/>
                      <a:pt x="497562" y="437312"/>
                      <a:pt x="390882" y="282054"/>
                    </a:cubicBezTo>
                    <a:cubicBezTo>
                      <a:pt x="246102" y="70599"/>
                      <a:pt x="21312" y="-25604"/>
                      <a:pt x="1310" y="5829"/>
                    </a:cubicBezTo>
                    <a:cubicBezTo>
                      <a:pt x="-10120" y="23926"/>
                      <a:pt x="55602" y="76314"/>
                      <a:pt x="107037" y="182994"/>
                    </a:cubicBezTo>
                    <a:cubicBezTo>
                      <a:pt x="189905" y="354444"/>
                      <a:pt x="173712" y="548754"/>
                      <a:pt x="145137" y="69067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180">
                <a:extLst>
                  <a:ext uri="{FF2B5EF4-FFF2-40B4-BE49-F238E27FC236}">
                    <a16:creationId xmlns:a16="http://schemas.microsoft.com/office/drawing/2014/main" id="{A7225175-DF5F-AE68-0C8F-6754C58A175A}"/>
                  </a:ext>
                </a:extLst>
              </p:cNvPr>
              <p:cNvSpPr/>
              <p:nvPr/>
            </p:nvSpPr>
            <p:spPr>
              <a:xfrm>
                <a:off x="9210226" y="5034860"/>
                <a:ext cx="68929" cy="246641"/>
              </a:xfrm>
              <a:custGeom>
                <a:avLst/>
                <a:gdLst>
                  <a:gd name="connsiteX0" fmla="*/ 55693 w 68929"/>
                  <a:gd name="connsiteY0" fmla="*/ 55 h 246641"/>
                  <a:gd name="connsiteX1" fmla="*/ 31881 w 68929"/>
                  <a:gd name="connsiteY1" fmla="*/ 141977 h 246641"/>
                  <a:gd name="connsiteX2" fmla="*/ 68076 w 68929"/>
                  <a:gd name="connsiteY2" fmla="*/ 245800 h 246641"/>
                  <a:gd name="connsiteX3" fmla="*/ 8068 w 68929"/>
                  <a:gd name="connsiteY3" fmla="*/ 187697 h 246641"/>
                  <a:gd name="connsiteX4" fmla="*/ 55693 w 68929"/>
                  <a:gd name="connsiteY4" fmla="*/ 55 h 246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929" h="246641">
                    <a:moveTo>
                      <a:pt x="55693" y="55"/>
                    </a:moveTo>
                    <a:cubicBezTo>
                      <a:pt x="59503" y="1960"/>
                      <a:pt x="19498" y="62920"/>
                      <a:pt x="31881" y="141977"/>
                    </a:cubicBezTo>
                    <a:cubicBezTo>
                      <a:pt x="40453" y="202937"/>
                      <a:pt x="74743" y="239132"/>
                      <a:pt x="68076" y="245800"/>
                    </a:cubicBezTo>
                    <a:cubicBezTo>
                      <a:pt x="62361" y="251515"/>
                      <a:pt x="23308" y="227702"/>
                      <a:pt x="8068" y="187697"/>
                    </a:cubicBezTo>
                    <a:cubicBezTo>
                      <a:pt x="-24317" y="106735"/>
                      <a:pt x="50931" y="-2803"/>
                      <a:pt x="55693" y="5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61" name="Freeform: Shape 175">
              <a:extLst>
                <a:ext uri="{FF2B5EF4-FFF2-40B4-BE49-F238E27FC236}">
                  <a16:creationId xmlns:a16="http://schemas.microsoft.com/office/drawing/2014/main" id="{E36CAB7D-85D3-B869-52B4-DF63B1E8BB82}"/>
                </a:ext>
              </a:extLst>
            </p:cNvPr>
            <p:cNvSpPr/>
            <p:nvPr/>
          </p:nvSpPr>
          <p:spPr>
            <a:xfrm>
              <a:off x="8407717" y="3972877"/>
              <a:ext cx="1461134" cy="149542"/>
            </a:xfrm>
            <a:custGeom>
              <a:avLst/>
              <a:gdLst>
                <a:gd name="connsiteX0" fmla="*/ 0 w 1461134"/>
                <a:gd name="connsiteY0" fmla="*/ 0 h 149542"/>
                <a:gd name="connsiteX1" fmla="*/ 1461135 w 1461134"/>
                <a:gd name="connsiteY1" fmla="*/ 0 h 149542"/>
                <a:gd name="connsiteX2" fmla="*/ 1461135 w 1461134"/>
                <a:gd name="connsiteY2" fmla="*/ 149543 h 149542"/>
                <a:gd name="connsiteX3" fmla="*/ 0 w 1461134"/>
                <a:gd name="connsiteY3" fmla="*/ 149543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1134" h="149542">
                  <a:moveTo>
                    <a:pt x="0" y="0"/>
                  </a:moveTo>
                  <a:lnTo>
                    <a:pt x="1461135" y="0"/>
                  </a:lnTo>
                  <a:lnTo>
                    <a:pt x="1461135" y="149543"/>
                  </a:lnTo>
                  <a:lnTo>
                    <a:pt x="0" y="149543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176">
              <a:extLst>
                <a:ext uri="{FF2B5EF4-FFF2-40B4-BE49-F238E27FC236}">
                  <a16:creationId xmlns:a16="http://schemas.microsoft.com/office/drawing/2014/main" id="{C289C0C1-F936-46BB-0022-16C1C503FF86}"/>
                </a:ext>
              </a:extLst>
            </p:cNvPr>
            <p:cNvSpPr/>
            <p:nvPr/>
          </p:nvSpPr>
          <p:spPr>
            <a:xfrm>
              <a:off x="8277225" y="3810000"/>
              <a:ext cx="1728787" cy="264794"/>
            </a:xfrm>
            <a:custGeom>
              <a:avLst/>
              <a:gdLst>
                <a:gd name="connsiteX0" fmla="*/ 1643063 w 1728787"/>
                <a:gd name="connsiteY0" fmla="*/ 264795 h 264794"/>
                <a:gd name="connsiteX1" fmla="*/ 85725 w 1728787"/>
                <a:gd name="connsiteY1" fmla="*/ 264795 h 264794"/>
                <a:gd name="connsiteX2" fmla="*/ 0 w 1728787"/>
                <a:gd name="connsiteY2" fmla="*/ 179070 h 264794"/>
                <a:gd name="connsiteX3" fmla="*/ 0 w 1728787"/>
                <a:gd name="connsiteY3" fmla="*/ 85725 h 264794"/>
                <a:gd name="connsiteX4" fmla="*/ 85725 w 1728787"/>
                <a:gd name="connsiteY4" fmla="*/ 0 h 264794"/>
                <a:gd name="connsiteX5" fmla="*/ 1643063 w 1728787"/>
                <a:gd name="connsiteY5" fmla="*/ 0 h 264794"/>
                <a:gd name="connsiteX6" fmla="*/ 1728788 w 1728787"/>
                <a:gd name="connsiteY6" fmla="*/ 85725 h 264794"/>
                <a:gd name="connsiteX7" fmla="*/ 1728788 w 1728787"/>
                <a:gd name="connsiteY7" fmla="*/ 179070 h 264794"/>
                <a:gd name="connsiteX8" fmla="*/ 1643063 w 1728787"/>
                <a:gd name="connsiteY8" fmla="*/ 264795 h 264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787" h="264794">
                  <a:moveTo>
                    <a:pt x="1643063" y="264795"/>
                  </a:moveTo>
                  <a:lnTo>
                    <a:pt x="85725" y="264795"/>
                  </a:lnTo>
                  <a:cubicBezTo>
                    <a:pt x="38100" y="264795"/>
                    <a:pt x="0" y="226695"/>
                    <a:pt x="0" y="179070"/>
                  </a:cubicBezTo>
                  <a:lnTo>
                    <a:pt x="0" y="85725"/>
                  </a:lnTo>
                  <a:cubicBezTo>
                    <a:pt x="0" y="38100"/>
                    <a:pt x="38100" y="0"/>
                    <a:pt x="85725" y="0"/>
                  </a:cubicBezTo>
                  <a:lnTo>
                    <a:pt x="1643063" y="0"/>
                  </a:lnTo>
                  <a:cubicBezTo>
                    <a:pt x="1690688" y="0"/>
                    <a:pt x="1728788" y="38100"/>
                    <a:pt x="1728788" y="85725"/>
                  </a:cubicBezTo>
                  <a:lnTo>
                    <a:pt x="1728788" y="179070"/>
                  </a:lnTo>
                  <a:cubicBezTo>
                    <a:pt x="1728788" y="226695"/>
                    <a:pt x="1690688" y="264795"/>
                    <a:pt x="1643063" y="26479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270000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177">
              <a:extLst>
                <a:ext uri="{FF2B5EF4-FFF2-40B4-BE49-F238E27FC236}">
                  <a16:creationId xmlns:a16="http://schemas.microsoft.com/office/drawing/2014/main" id="{629D0F55-9968-F006-E1C3-A7DA3A852D3A}"/>
                </a:ext>
              </a:extLst>
            </p:cNvPr>
            <p:cNvSpPr/>
            <p:nvPr/>
          </p:nvSpPr>
          <p:spPr>
            <a:xfrm>
              <a:off x="8345804" y="3844289"/>
              <a:ext cx="1591627" cy="41910"/>
            </a:xfrm>
            <a:custGeom>
              <a:avLst/>
              <a:gdLst>
                <a:gd name="connsiteX0" fmla="*/ 20955 w 1591627"/>
                <a:gd name="connsiteY0" fmla="*/ 0 h 41910"/>
                <a:gd name="connsiteX1" fmla="*/ 1570673 w 1591627"/>
                <a:gd name="connsiteY1" fmla="*/ 0 h 41910"/>
                <a:gd name="connsiteX2" fmla="*/ 1591628 w 1591627"/>
                <a:gd name="connsiteY2" fmla="*/ 20955 h 41910"/>
                <a:gd name="connsiteX3" fmla="*/ 1591628 w 1591627"/>
                <a:gd name="connsiteY3" fmla="*/ 20955 h 41910"/>
                <a:gd name="connsiteX4" fmla="*/ 1570673 w 1591627"/>
                <a:gd name="connsiteY4" fmla="*/ 41910 h 41910"/>
                <a:gd name="connsiteX5" fmla="*/ 20955 w 1591627"/>
                <a:gd name="connsiteY5" fmla="*/ 41910 h 41910"/>
                <a:gd name="connsiteX6" fmla="*/ 0 w 1591627"/>
                <a:gd name="connsiteY6" fmla="*/ 20955 h 41910"/>
                <a:gd name="connsiteX7" fmla="*/ 0 w 1591627"/>
                <a:gd name="connsiteY7" fmla="*/ 20955 h 41910"/>
                <a:gd name="connsiteX8" fmla="*/ 20955 w 1591627"/>
                <a:gd name="connsiteY8" fmla="*/ 0 h 4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91627" h="41910">
                  <a:moveTo>
                    <a:pt x="20955" y="0"/>
                  </a:moveTo>
                  <a:lnTo>
                    <a:pt x="1570673" y="0"/>
                  </a:lnTo>
                  <a:cubicBezTo>
                    <a:pt x="1582103" y="0"/>
                    <a:pt x="1591628" y="9525"/>
                    <a:pt x="1591628" y="20955"/>
                  </a:cubicBezTo>
                  <a:lnTo>
                    <a:pt x="1591628" y="20955"/>
                  </a:lnTo>
                  <a:cubicBezTo>
                    <a:pt x="1591628" y="32385"/>
                    <a:pt x="1582103" y="41910"/>
                    <a:pt x="1570673" y="41910"/>
                  </a:cubicBezTo>
                  <a:lnTo>
                    <a:pt x="20955" y="41910"/>
                  </a:lnTo>
                  <a:cubicBezTo>
                    <a:pt x="9525" y="41910"/>
                    <a:pt x="0" y="32385"/>
                    <a:pt x="0" y="20955"/>
                  </a:cubicBezTo>
                  <a:lnTo>
                    <a:pt x="0" y="20955"/>
                  </a:lnTo>
                  <a:cubicBezTo>
                    <a:pt x="953" y="9525"/>
                    <a:pt x="9525" y="0"/>
                    <a:pt x="20955" y="0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7" name="Group 181">
            <a:extLst>
              <a:ext uri="{FF2B5EF4-FFF2-40B4-BE49-F238E27FC236}">
                <a16:creationId xmlns:a16="http://schemas.microsoft.com/office/drawing/2014/main" id="{FA43771D-4C25-14F4-26EE-D2FDA84C9B36}"/>
              </a:ext>
            </a:extLst>
          </p:cNvPr>
          <p:cNvGrpSpPr/>
          <p:nvPr/>
        </p:nvGrpSpPr>
        <p:grpSpPr>
          <a:xfrm>
            <a:off x="869116" y="907631"/>
            <a:ext cx="834492" cy="834492"/>
            <a:chOff x="7335996" y="4840633"/>
            <a:chExt cx="1624458" cy="1624458"/>
          </a:xfrm>
        </p:grpSpPr>
        <p:sp>
          <p:nvSpPr>
            <p:cNvPr id="68" name="Freeform: Shape 182">
              <a:extLst>
                <a:ext uri="{FF2B5EF4-FFF2-40B4-BE49-F238E27FC236}">
                  <a16:creationId xmlns:a16="http://schemas.microsoft.com/office/drawing/2014/main" id="{510BE7CD-DF7D-58B0-1551-60C8AD1113F9}"/>
                </a:ext>
              </a:extLst>
            </p:cNvPr>
            <p:cNvSpPr/>
            <p:nvPr/>
          </p:nvSpPr>
          <p:spPr>
            <a:xfrm>
              <a:off x="7335996" y="4840633"/>
              <a:ext cx="1624458" cy="1624458"/>
            </a:xfrm>
            <a:custGeom>
              <a:avLst/>
              <a:gdLst>
                <a:gd name="connsiteX0" fmla="*/ 1624459 w 1624458"/>
                <a:gd name="connsiteY0" fmla="*/ 811388 h 1624458"/>
                <a:gd name="connsiteX1" fmla="*/ 811388 w 1624458"/>
                <a:gd name="connsiteY1" fmla="*/ 1624459 h 1624458"/>
                <a:gd name="connsiteX2" fmla="*/ 0 w 1624458"/>
                <a:gd name="connsiteY2" fmla="*/ 811388 h 1624458"/>
                <a:gd name="connsiteX3" fmla="*/ 811388 w 1624458"/>
                <a:gd name="connsiteY3" fmla="*/ 0 h 1624458"/>
                <a:gd name="connsiteX4" fmla="*/ 1624459 w 1624458"/>
                <a:gd name="connsiteY4" fmla="*/ 811388 h 1624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4458" h="1624458">
                  <a:moveTo>
                    <a:pt x="1624459" y="811388"/>
                  </a:moveTo>
                  <a:cubicBezTo>
                    <a:pt x="1624459" y="1260849"/>
                    <a:pt x="1260849" y="1624459"/>
                    <a:pt x="811388" y="1624459"/>
                  </a:cubicBezTo>
                  <a:cubicBezTo>
                    <a:pt x="363609" y="1624459"/>
                    <a:pt x="0" y="1260849"/>
                    <a:pt x="0" y="811388"/>
                  </a:cubicBezTo>
                  <a:cubicBezTo>
                    <a:pt x="0" y="363609"/>
                    <a:pt x="363609" y="0"/>
                    <a:pt x="811388" y="0"/>
                  </a:cubicBezTo>
                  <a:cubicBezTo>
                    <a:pt x="1260849" y="0"/>
                    <a:pt x="1624459" y="363609"/>
                    <a:pt x="1624459" y="811388"/>
                  </a:cubicBezTo>
                  <a:close/>
                </a:path>
              </a:pathLst>
            </a:custGeom>
            <a:solidFill>
              <a:schemeClr val="accent3"/>
            </a:solidFill>
            <a:ln w="25400" cap="rnd">
              <a:solidFill>
                <a:schemeClr val="tx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183">
              <a:extLst>
                <a:ext uri="{FF2B5EF4-FFF2-40B4-BE49-F238E27FC236}">
                  <a16:creationId xmlns:a16="http://schemas.microsoft.com/office/drawing/2014/main" id="{89F6ADB5-BC16-69A8-91E8-189A523F7A34}"/>
                </a:ext>
              </a:extLst>
            </p:cNvPr>
            <p:cNvSpPr/>
            <p:nvPr/>
          </p:nvSpPr>
          <p:spPr>
            <a:xfrm>
              <a:off x="7487500" y="4992137"/>
              <a:ext cx="1319767" cy="1319767"/>
            </a:xfrm>
            <a:custGeom>
              <a:avLst/>
              <a:gdLst>
                <a:gd name="connsiteX0" fmla="*/ 1319768 w 1319767"/>
                <a:gd name="connsiteY0" fmla="*/ 659884 h 1319767"/>
                <a:gd name="connsiteX1" fmla="*/ 659884 w 1319767"/>
                <a:gd name="connsiteY1" fmla="*/ 1319768 h 1319767"/>
                <a:gd name="connsiteX2" fmla="*/ 0 w 1319767"/>
                <a:gd name="connsiteY2" fmla="*/ 659884 h 1319767"/>
                <a:gd name="connsiteX3" fmla="*/ 659884 w 1319767"/>
                <a:gd name="connsiteY3" fmla="*/ 0 h 1319767"/>
                <a:gd name="connsiteX4" fmla="*/ 1319768 w 1319767"/>
                <a:gd name="connsiteY4" fmla="*/ 659884 h 131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9767" h="1319767">
                  <a:moveTo>
                    <a:pt x="1319768" y="659884"/>
                  </a:moveTo>
                  <a:cubicBezTo>
                    <a:pt x="1319768" y="1023493"/>
                    <a:pt x="1025177" y="1319768"/>
                    <a:pt x="659884" y="1319768"/>
                  </a:cubicBezTo>
                  <a:cubicBezTo>
                    <a:pt x="296274" y="1319768"/>
                    <a:pt x="0" y="1025177"/>
                    <a:pt x="0" y="659884"/>
                  </a:cubicBezTo>
                  <a:cubicBezTo>
                    <a:pt x="0" y="296274"/>
                    <a:pt x="294591" y="0"/>
                    <a:pt x="659884" y="0"/>
                  </a:cubicBezTo>
                  <a:cubicBezTo>
                    <a:pt x="1025177" y="1683"/>
                    <a:pt x="1319768" y="296274"/>
                    <a:pt x="1319768" y="659884"/>
                  </a:cubicBezTo>
                  <a:close/>
                </a:path>
              </a:pathLst>
            </a:custGeom>
            <a:solidFill>
              <a:schemeClr val="bg1"/>
            </a:solidFill>
            <a:ln w="25400" cap="rnd">
              <a:solidFill>
                <a:schemeClr val="tx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184">
              <a:extLst>
                <a:ext uri="{FF2B5EF4-FFF2-40B4-BE49-F238E27FC236}">
                  <a16:creationId xmlns:a16="http://schemas.microsoft.com/office/drawing/2014/main" id="{9761D034-2A9A-E934-EF6C-61585D7C401D}"/>
                </a:ext>
              </a:extLst>
            </p:cNvPr>
            <p:cNvSpPr/>
            <p:nvPr/>
          </p:nvSpPr>
          <p:spPr>
            <a:xfrm>
              <a:off x="7554835" y="5059472"/>
              <a:ext cx="1186780" cy="1186780"/>
            </a:xfrm>
            <a:custGeom>
              <a:avLst/>
              <a:gdLst>
                <a:gd name="connsiteX0" fmla="*/ 1055477 w 1186780"/>
                <a:gd name="connsiteY0" fmla="*/ 617799 h 1186780"/>
                <a:gd name="connsiteX1" fmla="*/ 1055477 w 1186780"/>
                <a:gd name="connsiteY1" fmla="*/ 568981 h 1186780"/>
                <a:gd name="connsiteX2" fmla="*/ 1186781 w 1186780"/>
                <a:gd name="connsiteY2" fmla="*/ 568981 h 1186780"/>
                <a:gd name="connsiteX3" fmla="*/ 1186781 w 1186780"/>
                <a:gd name="connsiteY3" fmla="*/ 617799 h 1186780"/>
                <a:gd name="connsiteX4" fmla="*/ 1055477 w 1186780"/>
                <a:gd name="connsiteY4" fmla="*/ 617799 h 1186780"/>
                <a:gd name="connsiteX5" fmla="*/ 568981 w 1186780"/>
                <a:gd name="connsiteY5" fmla="*/ 1186781 h 1186780"/>
                <a:gd name="connsiteX6" fmla="*/ 617799 w 1186780"/>
                <a:gd name="connsiteY6" fmla="*/ 1186781 h 1186780"/>
                <a:gd name="connsiteX7" fmla="*/ 617799 w 1186780"/>
                <a:gd name="connsiteY7" fmla="*/ 1055477 h 1186780"/>
                <a:gd name="connsiteX8" fmla="*/ 568981 w 1186780"/>
                <a:gd name="connsiteY8" fmla="*/ 1055477 h 1186780"/>
                <a:gd name="connsiteX9" fmla="*/ 568981 w 1186780"/>
                <a:gd name="connsiteY9" fmla="*/ 1186781 h 1186780"/>
                <a:gd name="connsiteX10" fmla="*/ 0 w 1186780"/>
                <a:gd name="connsiteY10" fmla="*/ 568981 h 1186780"/>
                <a:gd name="connsiteX11" fmla="*/ 0 w 1186780"/>
                <a:gd name="connsiteY11" fmla="*/ 617799 h 1186780"/>
                <a:gd name="connsiteX12" fmla="*/ 131303 w 1186780"/>
                <a:gd name="connsiteY12" fmla="*/ 617799 h 1186780"/>
                <a:gd name="connsiteX13" fmla="*/ 131303 w 1186780"/>
                <a:gd name="connsiteY13" fmla="*/ 568981 h 1186780"/>
                <a:gd name="connsiteX14" fmla="*/ 0 w 1186780"/>
                <a:gd name="connsiteY14" fmla="*/ 568981 h 1186780"/>
                <a:gd name="connsiteX15" fmla="*/ 617799 w 1186780"/>
                <a:gd name="connsiteY15" fmla="*/ 0 h 1186780"/>
                <a:gd name="connsiteX16" fmla="*/ 568981 w 1186780"/>
                <a:gd name="connsiteY16" fmla="*/ 0 h 1186780"/>
                <a:gd name="connsiteX17" fmla="*/ 568981 w 1186780"/>
                <a:gd name="connsiteY17" fmla="*/ 131303 h 1186780"/>
                <a:gd name="connsiteX18" fmla="*/ 617799 w 1186780"/>
                <a:gd name="connsiteY18" fmla="*/ 131303 h 1186780"/>
                <a:gd name="connsiteX19" fmla="*/ 617799 w 1186780"/>
                <a:gd name="connsiteY19" fmla="*/ 0 h 1186780"/>
                <a:gd name="connsiteX20" fmla="*/ 882090 w 1186780"/>
                <a:gd name="connsiteY20" fmla="*/ 141404 h 1186780"/>
                <a:gd name="connsiteX21" fmla="*/ 877039 w 1186780"/>
                <a:gd name="connsiteY21" fmla="*/ 121203 h 1186780"/>
                <a:gd name="connsiteX22" fmla="*/ 861889 w 1186780"/>
                <a:gd name="connsiteY22" fmla="*/ 112786 h 1186780"/>
                <a:gd name="connsiteX23" fmla="*/ 841689 w 1186780"/>
                <a:gd name="connsiteY23" fmla="*/ 117836 h 1186780"/>
                <a:gd name="connsiteX24" fmla="*/ 833272 w 1186780"/>
                <a:gd name="connsiteY24" fmla="*/ 132987 h 1186780"/>
                <a:gd name="connsiteX25" fmla="*/ 838322 w 1186780"/>
                <a:gd name="connsiteY25" fmla="*/ 153187 h 1186780"/>
                <a:gd name="connsiteX26" fmla="*/ 853472 w 1186780"/>
                <a:gd name="connsiteY26" fmla="*/ 161604 h 1186780"/>
                <a:gd name="connsiteX27" fmla="*/ 873673 w 1186780"/>
                <a:gd name="connsiteY27" fmla="*/ 156554 h 1186780"/>
                <a:gd name="connsiteX28" fmla="*/ 882090 w 1186780"/>
                <a:gd name="connsiteY28" fmla="*/ 141404 h 1186780"/>
                <a:gd name="connsiteX29" fmla="*/ 1070628 w 1186780"/>
                <a:gd name="connsiteY29" fmla="*/ 345092 h 1186780"/>
                <a:gd name="connsiteX30" fmla="*/ 1075678 w 1186780"/>
                <a:gd name="connsiteY30" fmla="*/ 324892 h 1186780"/>
                <a:gd name="connsiteX31" fmla="*/ 1067261 w 1186780"/>
                <a:gd name="connsiteY31" fmla="*/ 309741 h 1186780"/>
                <a:gd name="connsiteX32" fmla="*/ 1047060 w 1186780"/>
                <a:gd name="connsiteY32" fmla="*/ 304691 h 1186780"/>
                <a:gd name="connsiteX33" fmla="*/ 1031910 w 1186780"/>
                <a:gd name="connsiteY33" fmla="*/ 313108 h 1186780"/>
                <a:gd name="connsiteX34" fmla="*/ 1026860 w 1186780"/>
                <a:gd name="connsiteY34" fmla="*/ 333309 h 1186780"/>
                <a:gd name="connsiteX35" fmla="*/ 1035277 w 1186780"/>
                <a:gd name="connsiteY35" fmla="*/ 348459 h 1186780"/>
                <a:gd name="connsiteX36" fmla="*/ 1055477 w 1186780"/>
                <a:gd name="connsiteY36" fmla="*/ 353509 h 1186780"/>
                <a:gd name="connsiteX37" fmla="*/ 1070628 w 1186780"/>
                <a:gd name="connsiteY37" fmla="*/ 345092 h 1186780"/>
                <a:gd name="connsiteX38" fmla="*/ 1045377 w 1186780"/>
                <a:gd name="connsiteY38" fmla="*/ 882090 h 1186780"/>
                <a:gd name="connsiteX39" fmla="*/ 1065578 w 1186780"/>
                <a:gd name="connsiteY39" fmla="*/ 877039 h 1186780"/>
                <a:gd name="connsiteX40" fmla="*/ 1073995 w 1186780"/>
                <a:gd name="connsiteY40" fmla="*/ 861889 h 1186780"/>
                <a:gd name="connsiteX41" fmla="*/ 1068944 w 1186780"/>
                <a:gd name="connsiteY41" fmla="*/ 841689 h 1186780"/>
                <a:gd name="connsiteX42" fmla="*/ 1053794 w 1186780"/>
                <a:gd name="connsiteY42" fmla="*/ 833272 h 1186780"/>
                <a:gd name="connsiteX43" fmla="*/ 1033594 w 1186780"/>
                <a:gd name="connsiteY43" fmla="*/ 838322 h 1186780"/>
                <a:gd name="connsiteX44" fmla="*/ 1025177 w 1186780"/>
                <a:gd name="connsiteY44" fmla="*/ 853472 h 1186780"/>
                <a:gd name="connsiteX45" fmla="*/ 1030227 w 1186780"/>
                <a:gd name="connsiteY45" fmla="*/ 873673 h 1186780"/>
                <a:gd name="connsiteX46" fmla="*/ 1045377 w 1186780"/>
                <a:gd name="connsiteY46" fmla="*/ 882090 h 1186780"/>
                <a:gd name="connsiteX47" fmla="*/ 840005 w 1186780"/>
                <a:gd name="connsiteY47" fmla="*/ 1070628 h 1186780"/>
                <a:gd name="connsiteX48" fmla="*/ 860206 w 1186780"/>
                <a:gd name="connsiteY48" fmla="*/ 1075678 h 1186780"/>
                <a:gd name="connsiteX49" fmla="*/ 875356 w 1186780"/>
                <a:gd name="connsiteY49" fmla="*/ 1067261 h 1186780"/>
                <a:gd name="connsiteX50" fmla="*/ 880406 w 1186780"/>
                <a:gd name="connsiteY50" fmla="*/ 1047060 h 1186780"/>
                <a:gd name="connsiteX51" fmla="*/ 871989 w 1186780"/>
                <a:gd name="connsiteY51" fmla="*/ 1031910 h 1186780"/>
                <a:gd name="connsiteX52" fmla="*/ 851789 w 1186780"/>
                <a:gd name="connsiteY52" fmla="*/ 1026860 h 1186780"/>
                <a:gd name="connsiteX53" fmla="*/ 836638 w 1186780"/>
                <a:gd name="connsiteY53" fmla="*/ 1035277 h 1186780"/>
                <a:gd name="connsiteX54" fmla="*/ 831588 w 1186780"/>
                <a:gd name="connsiteY54" fmla="*/ 1055477 h 1186780"/>
                <a:gd name="connsiteX55" fmla="*/ 840005 w 1186780"/>
                <a:gd name="connsiteY55" fmla="*/ 1070628 h 1186780"/>
                <a:gd name="connsiteX56" fmla="*/ 304691 w 1186780"/>
                <a:gd name="connsiteY56" fmla="*/ 1045377 h 1186780"/>
                <a:gd name="connsiteX57" fmla="*/ 309741 w 1186780"/>
                <a:gd name="connsiteY57" fmla="*/ 1065578 h 1186780"/>
                <a:gd name="connsiteX58" fmla="*/ 324892 w 1186780"/>
                <a:gd name="connsiteY58" fmla="*/ 1073995 h 1186780"/>
                <a:gd name="connsiteX59" fmla="*/ 345092 w 1186780"/>
                <a:gd name="connsiteY59" fmla="*/ 1068944 h 1186780"/>
                <a:gd name="connsiteX60" fmla="*/ 353509 w 1186780"/>
                <a:gd name="connsiteY60" fmla="*/ 1053794 h 1186780"/>
                <a:gd name="connsiteX61" fmla="*/ 348459 w 1186780"/>
                <a:gd name="connsiteY61" fmla="*/ 1033594 h 1186780"/>
                <a:gd name="connsiteX62" fmla="*/ 333309 w 1186780"/>
                <a:gd name="connsiteY62" fmla="*/ 1025177 h 1186780"/>
                <a:gd name="connsiteX63" fmla="*/ 313108 w 1186780"/>
                <a:gd name="connsiteY63" fmla="*/ 1030227 h 1186780"/>
                <a:gd name="connsiteX64" fmla="*/ 304691 w 1186780"/>
                <a:gd name="connsiteY64" fmla="*/ 1045377 h 1186780"/>
                <a:gd name="connsiteX65" fmla="*/ 116153 w 1186780"/>
                <a:gd name="connsiteY65" fmla="*/ 840005 h 1186780"/>
                <a:gd name="connsiteX66" fmla="*/ 111103 w 1186780"/>
                <a:gd name="connsiteY66" fmla="*/ 860206 h 1186780"/>
                <a:gd name="connsiteX67" fmla="*/ 119520 w 1186780"/>
                <a:gd name="connsiteY67" fmla="*/ 875356 h 1186780"/>
                <a:gd name="connsiteX68" fmla="*/ 139720 w 1186780"/>
                <a:gd name="connsiteY68" fmla="*/ 880406 h 1186780"/>
                <a:gd name="connsiteX69" fmla="*/ 154871 w 1186780"/>
                <a:gd name="connsiteY69" fmla="*/ 871989 h 1186780"/>
                <a:gd name="connsiteX70" fmla="*/ 159921 w 1186780"/>
                <a:gd name="connsiteY70" fmla="*/ 851789 h 1186780"/>
                <a:gd name="connsiteX71" fmla="*/ 151504 w 1186780"/>
                <a:gd name="connsiteY71" fmla="*/ 836638 h 1186780"/>
                <a:gd name="connsiteX72" fmla="*/ 131303 w 1186780"/>
                <a:gd name="connsiteY72" fmla="*/ 831588 h 1186780"/>
                <a:gd name="connsiteX73" fmla="*/ 116153 w 1186780"/>
                <a:gd name="connsiteY73" fmla="*/ 840005 h 1186780"/>
                <a:gd name="connsiteX74" fmla="*/ 141404 w 1186780"/>
                <a:gd name="connsiteY74" fmla="*/ 304691 h 1186780"/>
                <a:gd name="connsiteX75" fmla="*/ 121203 w 1186780"/>
                <a:gd name="connsiteY75" fmla="*/ 309741 h 1186780"/>
                <a:gd name="connsiteX76" fmla="*/ 112786 w 1186780"/>
                <a:gd name="connsiteY76" fmla="*/ 324892 h 1186780"/>
                <a:gd name="connsiteX77" fmla="*/ 117836 w 1186780"/>
                <a:gd name="connsiteY77" fmla="*/ 345092 h 1186780"/>
                <a:gd name="connsiteX78" fmla="*/ 132987 w 1186780"/>
                <a:gd name="connsiteY78" fmla="*/ 353509 h 1186780"/>
                <a:gd name="connsiteX79" fmla="*/ 153187 w 1186780"/>
                <a:gd name="connsiteY79" fmla="*/ 348459 h 1186780"/>
                <a:gd name="connsiteX80" fmla="*/ 161604 w 1186780"/>
                <a:gd name="connsiteY80" fmla="*/ 333309 h 1186780"/>
                <a:gd name="connsiteX81" fmla="*/ 156554 w 1186780"/>
                <a:gd name="connsiteY81" fmla="*/ 313108 h 1186780"/>
                <a:gd name="connsiteX82" fmla="*/ 141404 w 1186780"/>
                <a:gd name="connsiteY82" fmla="*/ 304691 h 1186780"/>
                <a:gd name="connsiteX83" fmla="*/ 345092 w 1186780"/>
                <a:gd name="connsiteY83" fmla="*/ 116153 h 1186780"/>
                <a:gd name="connsiteX84" fmla="*/ 324892 w 1186780"/>
                <a:gd name="connsiteY84" fmla="*/ 111103 h 1186780"/>
                <a:gd name="connsiteX85" fmla="*/ 309741 w 1186780"/>
                <a:gd name="connsiteY85" fmla="*/ 119520 h 1186780"/>
                <a:gd name="connsiteX86" fmla="*/ 304691 w 1186780"/>
                <a:gd name="connsiteY86" fmla="*/ 139720 h 1186780"/>
                <a:gd name="connsiteX87" fmla="*/ 313108 w 1186780"/>
                <a:gd name="connsiteY87" fmla="*/ 154871 h 1186780"/>
                <a:gd name="connsiteX88" fmla="*/ 333309 w 1186780"/>
                <a:gd name="connsiteY88" fmla="*/ 159921 h 1186780"/>
                <a:gd name="connsiteX89" fmla="*/ 348459 w 1186780"/>
                <a:gd name="connsiteY89" fmla="*/ 151504 h 1186780"/>
                <a:gd name="connsiteX90" fmla="*/ 353509 w 1186780"/>
                <a:gd name="connsiteY90" fmla="*/ 131303 h 1186780"/>
                <a:gd name="connsiteX91" fmla="*/ 345092 w 1186780"/>
                <a:gd name="connsiteY91" fmla="*/ 116153 h 118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186780" h="1186780">
                  <a:moveTo>
                    <a:pt x="1055477" y="617799"/>
                  </a:moveTo>
                  <a:lnTo>
                    <a:pt x="1055477" y="568981"/>
                  </a:lnTo>
                  <a:lnTo>
                    <a:pt x="1186781" y="568981"/>
                  </a:lnTo>
                  <a:lnTo>
                    <a:pt x="1186781" y="617799"/>
                  </a:lnTo>
                  <a:lnTo>
                    <a:pt x="1055477" y="617799"/>
                  </a:lnTo>
                  <a:close/>
                  <a:moveTo>
                    <a:pt x="568981" y="1186781"/>
                  </a:moveTo>
                  <a:lnTo>
                    <a:pt x="617799" y="1186781"/>
                  </a:lnTo>
                  <a:lnTo>
                    <a:pt x="617799" y="1055477"/>
                  </a:lnTo>
                  <a:lnTo>
                    <a:pt x="568981" y="1055477"/>
                  </a:lnTo>
                  <a:lnTo>
                    <a:pt x="568981" y="1186781"/>
                  </a:lnTo>
                  <a:close/>
                  <a:moveTo>
                    <a:pt x="0" y="568981"/>
                  </a:moveTo>
                  <a:lnTo>
                    <a:pt x="0" y="617799"/>
                  </a:lnTo>
                  <a:lnTo>
                    <a:pt x="131303" y="617799"/>
                  </a:lnTo>
                  <a:lnTo>
                    <a:pt x="131303" y="568981"/>
                  </a:lnTo>
                  <a:lnTo>
                    <a:pt x="0" y="568981"/>
                  </a:lnTo>
                  <a:close/>
                  <a:moveTo>
                    <a:pt x="617799" y="0"/>
                  </a:moveTo>
                  <a:lnTo>
                    <a:pt x="568981" y="0"/>
                  </a:lnTo>
                  <a:lnTo>
                    <a:pt x="568981" y="131303"/>
                  </a:lnTo>
                  <a:lnTo>
                    <a:pt x="617799" y="131303"/>
                  </a:lnTo>
                  <a:lnTo>
                    <a:pt x="617799" y="0"/>
                  </a:lnTo>
                  <a:close/>
                  <a:moveTo>
                    <a:pt x="882090" y="141404"/>
                  </a:moveTo>
                  <a:cubicBezTo>
                    <a:pt x="887140" y="134670"/>
                    <a:pt x="883773" y="124570"/>
                    <a:pt x="877039" y="121203"/>
                  </a:cubicBezTo>
                  <a:lnTo>
                    <a:pt x="861889" y="112786"/>
                  </a:lnTo>
                  <a:cubicBezTo>
                    <a:pt x="855156" y="107736"/>
                    <a:pt x="845055" y="111103"/>
                    <a:pt x="841689" y="117836"/>
                  </a:cubicBezTo>
                  <a:lnTo>
                    <a:pt x="833272" y="132987"/>
                  </a:lnTo>
                  <a:cubicBezTo>
                    <a:pt x="829905" y="139720"/>
                    <a:pt x="831588" y="149821"/>
                    <a:pt x="838322" y="153187"/>
                  </a:cubicBezTo>
                  <a:lnTo>
                    <a:pt x="853472" y="161604"/>
                  </a:lnTo>
                  <a:cubicBezTo>
                    <a:pt x="860206" y="166654"/>
                    <a:pt x="870306" y="163288"/>
                    <a:pt x="873673" y="156554"/>
                  </a:cubicBezTo>
                  <a:lnTo>
                    <a:pt x="882090" y="141404"/>
                  </a:lnTo>
                  <a:close/>
                  <a:moveTo>
                    <a:pt x="1070628" y="345092"/>
                  </a:moveTo>
                  <a:cubicBezTo>
                    <a:pt x="1077361" y="341726"/>
                    <a:pt x="1080728" y="331625"/>
                    <a:pt x="1075678" y="324892"/>
                  </a:cubicBezTo>
                  <a:lnTo>
                    <a:pt x="1067261" y="309741"/>
                  </a:lnTo>
                  <a:cubicBezTo>
                    <a:pt x="1062211" y="303008"/>
                    <a:pt x="1053794" y="299641"/>
                    <a:pt x="1047060" y="304691"/>
                  </a:cubicBezTo>
                  <a:lnTo>
                    <a:pt x="1031910" y="313108"/>
                  </a:lnTo>
                  <a:cubicBezTo>
                    <a:pt x="1025177" y="316475"/>
                    <a:pt x="1021810" y="326575"/>
                    <a:pt x="1026860" y="333309"/>
                  </a:cubicBezTo>
                  <a:lnTo>
                    <a:pt x="1035277" y="348459"/>
                  </a:lnTo>
                  <a:cubicBezTo>
                    <a:pt x="1038644" y="355193"/>
                    <a:pt x="1048744" y="358559"/>
                    <a:pt x="1055477" y="353509"/>
                  </a:cubicBezTo>
                  <a:lnTo>
                    <a:pt x="1070628" y="345092"/>
                  </a:lnTo>
                  <a:close/>
                  <a:moveTo>
                    <a:pt x="1045377" y="882090"/>
                  </a:moveTo>
                  <a:cubicBezTo>
                    <a:pt x="1052111" y="885456"/>
                    <a:pt x="1062211" y="883773"/>
                    <a:pt x="1065578" y="877039"/>
                  </a:cubicBezTo>
                  <a:lnTo>
                    <a:pt x="1073995" y="861889"/>
                  </a:lnTo>
                  <a:cubicBezTo>
                    <a:pt x="1079045" y="855156"/>
                    <a:pt x="1075678" y="845055"/>
                    <a:pt x="1068944" y="841689"/>
                  </a:cubicBezTo>
                  <a:lnTo>
                    <a:pt x="1053794" y="833272"/>
                  </a:lnTo>
                  <a:cubicBezTo>
                    <a:pt x="1047060" y="829905"/>
                    <a:pt x="1036960" y="831588"/>
                    <a:pt x="1033594" y="838322"/>
                  </a:cubicBezTo>
                  <a:lnTo>
                    <a:pt x="1025177" y="853472"/>
                  </a:lnTo>
                  <a:cubicBezTo>
                    <a:pt x="1021810" y="860206"/>
                    <a:pt x="1023493" y="870306"/>
                    <a:pt x="1030227" y="873673"/>
                  </a:cubicBezTo>
                  <a:lnTo>
                    <a:pt x="1045377" y="882090"/>
                  </a:lnTo>
                  <a:close/>
                  <a:moveTo>
                    <a:pt x="840005" y="1070628"/>
                  </a:moveTo>
                  <a:cubicBezTo>
                    <a:pt x="843372" y="1077361"/>
                    <a:pt x="853472" y="1080728"/>
                    <a:pt x="860206" y="1075678"/>
                  </a:cubicBezTo>
                  <a:lnTo>
                    <a:pt x="875356" y="1067261"/>
                  </a:lnTo>
                  <a:cubicBezTo>
                    <a:pt x="882090" y="1062211"/>
                    <a:pt x="885456" y="1053794"/>
                    <a:pt x="880406" y="1047060"/>
                  </a:cubicBezTo>
                  <a:lnTo>
                    <a:pt x="871989" y="1031910"/>
                  </a:lnTo>
                  <a:cubicBezTo>
                    <a:pt x="868623" y="1025177"/>
                    <a:pt x="858522" y="1021810"/>
                    <a:pt x="851789" y="1026860"/>
                  </a:cubicBezTo>
                  <a:lnTo>
                    <a:pt x="836638" y="1035277"/>
                  </a:lnTo>
                  <a:cubicBezTo>
                    <a:pt x="829905" y="1040327"/>
                    <a:pt x="826538" y="1048744"/>
                    <a:pt x="831588" y="1055477"/>
                  </a:cubicBezTo>
                  <a:lnTo>
                    <a:pt x="840005" y="1070628"/>
                  </a:lnTo>
                  <a:close/>
                  <a:moveTo>
                    <a:pt x="304691" y="1045377"/>
                  </a:moveTo>
                  <a:cubicBezTo>
                    <a:pt x="299641" y="1052111"/>
                    <a:pt x="303008" y="1062211"/>
                    <a:pt x="309741" y="1065578"/>
                  </a:cubicBezTo>
                  <a:lnTo>
                    <a:pt x="324892" y="1073995"/>
                  </a:lnTo>
                  <a:cubicBezTo>
                    <a:pt x="331625" y="1077361"/>
                    <a:pt x="341726" y="1075678"/>
                    <a:pt x="345092" y="1068944"/>
                  </a:cubicBezTo>
                  <a:lnTo>
                    <a:pt x="353509" y="1053794"/>
                  </a:lnTo>
                  <a:cubicBezTo>
                    <a:pt x="356876" y="1047060"/>
                    <a:pt x="355193" y="1036960"/>
                    <a:pt x="348459" y="1033594"/>
                  </a:cubicBezTo>
                  <a:lnTo>
                    <a:pt x="333309" y="1025177"/>
                  </a:lnTo>
                  <a:cubicBezTo>
                    <a:pt x="326575" y="1020126"/>
                    <a:pt x="316475" y="1023493"/>
                    <a:pt x="313108" y="1030227"/>
                  </a:cubicBezTo>
                  <a:lnTo>
                    <a:pt x="304691" y="1045377"/>
                  </a:lnTo>
                  <a:close/>
                  <a:moveTo>
                    <a:pt x="116153" y="840005"/>
                  </a:moveTo>
                  <a:cubicBezTo>
                    <a:pt x="109420" y="843372"/>
                    <a:pt x="106053" y="853472"/>
                    <a:pt x="111103" y="860206"/>
                  </a:cubicBezTo>
                  <a:lnTo>
                    <a:pt x="119520" y="875356"/>
                  </a:lnTo>
                  <a:cubicBezTo>
                    <a:pt x="122887" y="882090"/>
                    <a:pt x="132987" y="885456"/>
                    <a:pt x="139720" y="880406"/>
                  </a:cubicBezTo>
                  <a:lnTo>
                    <a:pt x="154871" y="871989"/>
                  </a:lnTo>
                  <a:cubicBezTo>
                    <a:pt x="161604" y="866939"/>
                    <a:pt x="164971" y="858522"/>
                    <a:pt x="159921" y="851789"/>
                  </a:cubicBezTo>
                  <a:lnTo>
                    <a:pt x="151504" y="836638"/>
                  </a:lnTo>
                  <a:cubicBezTo>
                    <a:pt x="146454" y="829905"/>
                    <a:pt x="138037" y="826538"/>
                    <a:pt x="131303" y="831588"/>
                  </a:cubicBezTo>
                  <a:lnTo>
                    <a:pt x="116153" y="840005"/>
                  </a:lnTo>
                  <a:close/>
                  <a:moveTo>
                    <a:pt x="141404" y="304691"/>
                  </a:moveTo>
                  <a:cubicBezTo>
                    <a:pt x="134670" y="299641"/>
                    <a:pt x="124570" y="303008"/>
                    <a:pt x="121203" y="309741"/>
                  </a:cubicBezTo>
                  <a:lnTo>
                    <a:pt x="112786" y="324892"/>
                  </a:lnTo>
                  <a:cubicBezTo>
                    <a:pt x="107736" y="331625"/>
                    <a:pt x="111103" y="341726"/>
                    <a:pt x="117836" y="345092"/>
                  </a:cubicBezTo>
                  <a:lnTo>
                    <a:pt x="132987" y="353509"/>
                  </a:lnTo>
                  <a:cubicBezTo>
                    <a:pt x="139720" y="356876"/>
                    <a:pt x="149821" y="355193"/>
                    <a:pt x="153187" y="348459"/>
                  </a:cubicBezTo>
                  <a:lnTo>
                    <a:pt x="161604" y="333309"/>
                  </a:lnTo>
                  <a:cubicBezTo>
                    <a:pt x="166654" y="326575"/>
                    <a:pt x="163288" y="316475"/>
                    <a:pt x="156554" y="313108"/>
                  </a:cubicBezTo>
                  <a:lnTo>
                    <a:pt x="141404" y="304691"/>
                  </a:lnTo>
                  <a:close/>
                  <a:moveTo>
                    <a:pt x="345092" y="116153"/>
                  </a:moveTo>
                  <a:cubicBezTo>
                    <a:pt x="340042" y="109420"/>
                    <a:pt x="331625" y="106053"/>
                    <a:pt x="324892" y="111103"/>
                  </a:cubicBezTo>
                  <a:lnTo>
                    <a:pt x="309741" y="119520"/>
                  </a:lnTo>
                  <a:cubicBezTo>
                    <a:pt x="303008" y="124570"/>
                    <a:pt x="299641" y="132987"/>
                    <a:pt x="304691" y="139720"/>
                  </a:cubicBezTo>
                  <a:lnTo>
                    <a:pt x="313108" y="154871"/>
                  </a:lnTo>
                  <a:cubicBezTo>
                    <a:pt x="318158" y="161604"/>
                    <a:pt x="326575" y="164971"/>
                    <a:pt x="333309" y="159921"/>
                  </a:cubicBezTo>
                  <a:lnTo>
                    <a:pt x="348459" y="151504"/>
                  </a:lnTo>
                  <a:cubicBezTo>
                    <a:pt x="355193" y="148137"/>
                    <a:pt x="358559" y="138037"/>
                    <a:pt x="353509" y="131303"/>
                  </a:cubicBezTo>
                  <a:lnTo>
                    <a:pt x="345092" y="116153"/>
                  </a:lnTo>
                  <a:close/>
                </a:path>
              </a:pathLst>
            </a:custGeom>
            <a:solidFill>
              <a:schemeClr val="tx2"/>
            </a:solidFill>
            <a:ln w="167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185">
              <a:extLst>
                <a:ext uri="{FF2B5EF4-FFF2-40B4-BE49-F238E27FC236}">
                  <a16:creationId xmlns:a16="http://schemas.microsoft.com/office/drawing/2014/main" id="{0F98B57B-89FA-B190-5280-15E86BF6009C}"/>
                </a:ext>
              </a:extLst>
            </p:cNvPr>
            <p:cNvSpPr/>
            <p:nvPr/>
          </p:nvSpPr>
          <p:spPr>
            <a:xfrm>
              <a:off x="8064898" y="5254744"/>
              <a:ext cx="479762" cy="481445"/>
            </a:xfrm>
            <a:custGeom>
              <a:avLst/>
              <a:gdLst>
                <a:gd name="connsiteX0" fmla="*/ 0 w 479762"/>
                <a:gd name="connsiteY0" fmla="*/ 481446 h 481445"/>
                <a:gd name="connsiteX1" fmla="*/ 479763 w 479762"/>
                <a:gd name="connsiteY1" fmla="*/ 0 h 48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9762" h="481445">
                  <a:moveTo>
                    <a:pt x="0" y="481446"/>
                  </a:moveTo>
                  <a:lnTo>
                    <a:pt x="479763" y="0"/>
                  </a:lnTo>
                </a:path>
              </a:pathLst>
            </a:custGeom>
            <a:ln w="50292" cap="rnd">
              <a:solidFill>
                <a:schemeClr val="tx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186">
              <a:extLst>
                <a:ext uri="{FF2B5EF4-FFF2-40B4-BE49-F238E27FC236}">
                  <a16:creationId xmlns:a16="http://schemas.microsoft.com/office/drawing/2014/main" id="{8DECE8E6-0B3A-FA71-72B6-CEA40E9FA256}"/>
                </a:ext>
              </a:extLst>
            </p:cNvPr>
            <p:cNvSpPr/>
            <p:nvPr/>
          </p:nvSpPr>
          <p:spPr>
            <a:xfrm>
              <a:off x="7906661" y="5401198"/>
              <a:ext cx="333308" cy="334992"/>
            </a:xfrm>
            <a:custGeom>
              <a:avLst/>
              <a:gdLst>
                <a:gd name="connsiteX0" fmla="*/ 0 w 333308"/>
                <a:gd name="connsiteY0" fmla="*/ 0 h 334992"/>
                <a:gd name="connsiteX1" fmla="*/ 333309 w 333308"/>
                <a:gd name="connsiteY1" fmla="*/ 334992 h 334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308" h="334992">
                  <a:moveTo>
                    <a:pt x="0" y="0"/>
                  </a:moveTo>
                  <a:lnTo>
                    <a:pt x="333309" y="334992"/>
                  </a:lnTo>
                </a:path>
              </a:pathLst>
            </a:custGeom>
            <a:ln w="50292" cap="rnd">
              <a:solidFill>
                <a:schemeClr val="tx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187">
              <a:extLst>
                <a:ext uri="{FF2B5EF4-FFF2-40B4-BE49-F238E27FC236}">
                  <a16:creationId xmlns:a16="http://schemas.microsoft.com/office/drawing/2014/main" id="{CF21F392-0B1D-3378-04B6-2928BB12BBBA}"/>
                </a:ext>
              </a:extLst>
            </p:cNvPr>
            <p:cNvSpPr/>
            <p:nvPr/>
          </p:nvSpPr>
          <p:spPr>
            <a:xfrm>
              <a:off x="8088466" y="5593103"/>
              <a:ext cx="117836" cy="117836"/>
            </a:xfrm>
            <a:custGeom>
              <a:avLst/>
              <a:gdLst>
                <a:gd name="connsiteX0" fmla="*/ 117836 w 117836"/>
                <a:gd name="connsiteY0" fmla="*/ 58918 h 117836"/>
                <a:gd name="connsiteX1" fmla="*/ 58918 w 117836"/>
                <a:gd name="connsiteY1" fmla="*/ 117836 h 117836"/>
                <a:gd name="connsiteX2" fmla="*/ 0 w 117836"/>
                <a:gd name="connsiteY2" fmla="*/ 58918 h 117836"/>
                <a:gd name="connsiteX3" fmla="*/ 58918 w 117836"/>
                <a:gd name="connsiteY3" fmla="*/ 0 h 117836"/>
                <a:gd name="connsiteX4" fmla="*/ 117836 w 117836"/>
                <a:gd name="connsiteY4" fmla="*/ 58918 h 117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36" h="117836">
                  <a:moveTo>
                    <a:pt x="117836" y="58918"/>
                  </a:moveTo>
                  <a:cubicBezTo>
                    <a:pt x="117836" y="90902"/>
                    <a:pt x="90902" y="117836"/>
                    <a:pt x="58918" y="117836"/>
                  </a:cubicBezTo>
                  <a:cubicBezTo>
                    <a:pt x="26934" y="117836"/>
                    <a:pt x="0" y="90902"/>
                    <a:pt x="0" y="58918"/>
                  </a:cubicBezTo>
                  <a:cubicBezTo>
                    <a:pt x="0" y="26934"/>
                    <a:pt x="26934" y="0"/>
                    <a:pt x="58918" y="0"/>
                  </a:cubicBezTo>
                  <a:cubicBezTo>
                    <a:pt x="92586" y="1683"/>
                    <a:pt x="117836" y="26934"/>
                    <a:pt x="117836" y="58918"/>
                  </a:cubicBezTo>
                  <a:close/>
                </a:path>
              </a:pathLst>
            </a:custGeom>
            <a:solidFill>
              <a:schemeClr val="accent3"/>
            </a:solidFill>
            <a:ln w="50292" cap="rnd">
              <a:solidFill>
                <a:srgbClr val="28435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49C4695A-173A-326E-8234-A80D910DE54C}"/>
              </a:ext>
            </a:extLst>
          </p:cNvPr>
          <p:cNvSpPr txBox="1"/>
          <p:nvPr/>
        </p:nvSpPr>
        <p:spPr>
          <a:xfrm>
            <a:off x="2413689" y="456236"/>
            <a:ext cx="437142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chemeClr val="accent3"/>
                </a:solidFill>
              </a:rPr>
              <a:t>ДОРОЖНАЯ</a:t>
            </a:r>
            <a:r>
              <a:rPr lang="ru-RU" sz="1400" b="1" dirty="0">
                <a:solidFill>
                  <a:schemeClr val="accent3"/>
                </a:solidFill>
              </a:rPr>
              <a:t> </a:t>
            </a:r>
            <a:r>
              <a:rPr lang="ru-RU" sz="5400" b="1" dirty="0">
                <a:solidFill>
                  <a:schemeClr val="accent3"/>
                </a:solidFill>
              </a:rPr>
              <a:t>КАРТА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4F7BE6F-694F-5CF1-1E36-FAE3895077AF}"/>
              </a:ext>
            </a:extLst>
          </p:cNvPr>
          <p:cNvSpPr txBox="1"/>
          <p:nvPr/>
        </p:nvSpPr>
        <p:spPr>
          <a:xfrm>
            <a:off x="11385337" y="3282466"/>
            <a:ext cx="468825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100" b="1" dirty="0">
                <a:solidFill>
                  <a:srgbClr val="4BACC6"/>
                </a:solidFill>
              </a:rPr>
              <a:t>ЧТО</a:t>
            </a:r>
            <a:r>
              <a:rPr lang="ru-RU" sz="4100" b="1" dirty="0">
                <a:solidFill>
                  <a:srgbClr val="C00000"/>
                </a:solidFill>
              </a:rPr>
              <a:t> </a:t>
            </a:r>
            <a:r>
              <a:rPr lang="ru-RU" sz="4100" b="1" dirty="0">
                <a:solidFill>
                  <a:srgbClr val="F79646"/>
                </a:solidFill>
              </a:rPr>
              <a:t>ПЛАНИРУЕТСЯ</a:t>
            </a:r>
            <a:endParaRPr lang="en-US" sz="4100" b="1" dirty="0">
              <a:solidFill>
                <a:srgbClr val="F79646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7A7A322-ECA5-161B-D0A6-840D53D06890}"/>
              </a:ext>
            </a:extLst>
          </p:cNvPr>
          <p:cNvSpPr txBox="1"/>
          <p:nvPr/>
        </p:nvSpPr>
        <p:spPr>
          <a:xfrm>
            <a:off x="3430803" y="1906113"/>
            <a:ext cx="385117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8064A2"/>
                </a:solidFill>
              </a:rPr>
              <a:t>ЧТО В ПРОЦЕССЕ</a:t>
            </a:r>
            <a:endParaRPr lang="en-US" sz="4400" b="1" dirty="0">
              <a:solidFill>
                <a:srgbClr val="8064A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722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9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/>
          <p:bldP spid="78" grpId="0"/>
          <p:bldP spid="7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/>
          <p:bldP spid="78" grpId="0"/>
          <p:bldP spid="79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: Shape 1">
            <a:extLst>
              <a:ext uri="{FF2B5EF4-FFF2-40B4-BE49-F238E27FC236}">
                <a16:creationId xmlns:a16="http://schemas.microsoft.com/office/drawing/2014/main" id="{1B41BED1-0D2B-EEA7-6902-1C3EB5A5B8C2}"/>
              </a:ext>
            </a:extLst>
          </p:cNvPr>
          <p:cNvSpPr/>
          <p:nvPr/>
        </p:nvSpPr>
        <p:spPr>
          <a:xfrm>
            <a:off x="-6242509" y="-560300"/>
            <a:ext cx="13459715" cy="4896296"/>
          </a:xfrm>
          <a:custGeom>
            <a:avLst/>
            <a:gdLst>
              <a:gd name="connsiteX0" fmla="*/ 917815 w 13459715"/>
              <a:gd name="connsiteY0" fmla="*/ 2877798 h 4896296"/>
              <a:gd name="connsiteX1" fmla="*/ 1734525 w 13459715"/>
              <a:gd name="connsiteY1" fmla="*/ 3005667 h 4896296"/>
              <a:gd name="connsiteX2" fmla="*/ 1940765 w 13459715"/>
              <a:gd name="connsiteY2" fmla="*/ 3319152 h 4896296"/>
              <a:gd name="connsiteX3" fmla="*/ 2196503 w 13459715"/>
              <a:gd name="connsiteY3" fmla="*/ 3381024 h 4896296"/>
              <a:gd name="connsiteX4" fmla="*/ 3000839 w 13459715"/>
              <a:gd name="connsiteY4" fmla="*/ 4106988 h 4896296"/>
              <a:gd name="connsiteX5" fmla="*/ 3961917 w 13459715"/>
              <a:gd name="connsiteY5" fmla="*/ 3756380 h 4896296"/>
              <a:gd name="connsiteX6" fmla="*/ 4217655 w 13459715"/>
              <a:gd name="connsiteY6" fmla="*/ 3921372 h 4896296"/>
              <a:gd name="connsiteX7" fmla="*/ 4609511 w 13459715"/>
              <a:gd name="connsiteY7" fmla="*/ 3917248 h 4896296"/>
              <a:gd name="connsiteX8" fmla="*/ 4617761 w 13459715"/>
              <a:gd name="connsiteY8" fmla="*/ 3983244 h 4896296"/>
              <a:gd name="connsiteX9" fmla="*/ 5863450 w 13459715"/>
              <a:gd name="connsiteY9" fmla="*/ 4696835 h 4896296"/>
              <a:gd name="connsiteX10" fmla="*/ 6482170 w 13459715"/>
              <a:gd name="connsiteY10" fmla="*/ 4238982 h 4896296"/>
              <a:gd name="connsiteX11" fmla="*/ 7282382 w 13459715"/>
              <a:gd name="connsiteY11" fmla="*/ 4692710 h 4896296"/>
              <a:gd name="connsiteX12" fmla="*/ 8226961 w 13459715"/>
              <a:gd name="connsiteY12" fmla="*/ 4428723 h 4896296"/>
              <a:gd name="connsiteX13" fmla="*/ 8734311 w 13459715"/>
              <a:gd name="connsiteY13" fmla="*/ 4894825 h 4896296"/>
              <a:gd name="connsiteX14" fmla="*/ 9262286 w 13459715"/>
              <a:gd name="connsiteY14" fmla="*/ 4597840 h 4896296"/>
              <a:gd name="connsiteX15" fmla="*/ 10792587 w 13459715"/>
              <a:gd name="connsiteY15" fmla="*/ 3855376 h 4896296"/>
              <a:gd name="connsiteX16" fmla="*/ 11489678 w 13459715"/>
              <a:gd name="connsiteY16" fmla="*/ 3900748 h 4896296"/>
              <a:gd name="connsiteX17" fmla="*/ 11658795 w 13459715"/>
              <a:gd name="connsiteY17" fmla="*/ 3768755 h 4896296"/>
              <a:gd name="connsiteX18" fmla="*/ 12116647 w 13459715"/>
              <a:gd name="connsiteY18" fmla="*/ 3892499 h 4896296"/>
              <a:gd name="connsiteX19" fmla="*/ 13457207 w 13459715"/>
              <a:gd name="connsiteY19" fmla="*/ 2729305 h 4896296"/>
              <a:gd name="connsiteX20" fmla="*/ 13424209 w 13459715"/>
              <a:gd name="connsiteY20" fmla="*/ 2337449 h 4896296"/>
              <a:gd name="connsiteX21" fmla="*/ 12294014 w 13459715"/>
              <a:gd name="connsiteY21" fmla="*/ 1388745 h 4896296"/>
              <a:gd name="connsiteX22" fmla="*/ 11741291 w 13459715"/>
              <a:gd name="connsiteY22" fmla="*/ 1475366 h 4896296"/>
              <a:gd name="connsiteX23" fmla="*/ 10875083 w 13459715"/>
              <a:gd name="connsiteY23" fmla="*/ 906143 h 4896296"/>
              <a:gd name="connsiteX24" fmla="*/ 10697716 w 13459715"/>
              <a:gd name="connsiteY24" fmla="*/ 889644 h 4896296"/>
              <a:gd name="connsiteX25" fmla="*/ 9617018 w 13459715"/>
              <a:gd name="connsiteY25" fmla="*/ 2812 h 4896296"/>
              <a:gd name="connsiteX26" fmla="*/ 8412577 w 13459715"/>
              <a:gd name="connsiteY26" fmla="*/ 786524 h 4896296"/>
              <a:gd name="connsiteX27" fmla="*/ 8165089 w 13459715"/>
              <a:gd name="connsiteY27" fmla="*/ 704028 h 4896296"/>
              <a:gd name="connsiteX28" fmla="*/ 7929975 w 13459715"/>
              <a:gd name="connsiteY28" fmla="*/ 712278 h 4896296"/>
              <a:gd name="connsiteX29" fmla="*/ 7579367 w 13459715"/>
              <a:gd name="connsiteY29" fmla="*/ 431791 h 4896296"/>
              <a:gd name="connsiteX30" fmla="*/ 6981271 w 13459715"/>
              <a:gd name="connsiteY30" fmla="*/ 563785 h 4896296"/>
              <a:gd name="connsiteX31" fmla="*/ 6247057 w 13459715"/>
              <a:gd name="connsiteY31" fmla="*/ 23436 h 4896296"/>
              <a:gd name="connsiteX32" fmla="*/ 5368474 w 13459715"/>
              <a:gd name="connsiteY32" fmla="*/ 638031 h 4896296"/>
              <a:gd name="connsiteX33" fmla="*/ 4572388 w 13459715"/>
              <a:gd name="connsiteY33" fmla="*/ 782399 h 4896296"/>
              <a:gd name="connsiteX34" fmla="*/ 4349649 w 13459715"/>
              <a:gd name="connsiteY34" fmla="*/ 1656857 h 4896296"/>
              <a:gd name="connsiteX35" fmla="*/ 3933044 w 13459715"/>
              <a:gd name="connsiteY35" fmla="*/ 2011590 h 4896296"/>
              <a:gd name="connsiteX36" fmla="*/ 2501738 w 13459715"/>
              <a:gd name="connsiteY36" fmla="*/ 2180707 h 4896296"/>
              <a:gd name="connsiteX37" fmla="*/ 2489364 w 13459715"/>
              <a:gd name="connsiteY37" fmla="*/ 2164208 h 4896296"/>
              <a:gd name="connsiteX38" fmla="*/ 1763399 w 13459715"/>
              <a:gd name="connsiteY38" fmla="*/ 2267328 h 4896296"/>
              <a:gd name="connsiteX39" fmla="*/ 35108 w 13459715"/>
              <a:gd name="connsiteY39" fmla="*/ 2473568 h 4896296"/>
              <a:gd name="connsiteX40" fmla="*/ 26858 w 13459715"/>
              <a:gd name="connsiteY40" fmla="*/ 2481817 h 4896296"/>
              <a:gd name="connsiteX41" fmla="*/ 917815 w 13459715"/>
              <a:gd name="connsiteY41" fmla="*/ 2877798 h 489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3459715" h="4896296">
                <a:moveTo>
                  <a:pt x="917815" y="2877798"/>
                </a:moveTo>
                <a:cubicBezTo>
                  <a:pt x="1227175" y="2947920"/>
                  <a:pt x="1499412" y="2989168"/>
                  <a:pt x="1734525" y="3005667"/>
                </a:cubicBezTo>
                <a:cubicBezTo>
                  <a:pt x="1742775" y="3129411"/>
                  <a:pt x="1792273" y="3253155"/>
                  <a:pt x="1940765" y="3319152"/>
                </a:cubicBezTo>
                <a:cubicBezTo>
                  <a:pt x="2031511" y="3360400"/>
                  <a:pt x="2118132" y="3376899"/>
                  <a:pt x="2196503" y="3381024"/>
                </a:cubicBezTo>
                <a:cubicBezTo>
                  <a:pt x="2241876" y="3735756"/>
                  <a:pt x="2427492" y="4111113"/>
                  <a:pt x="3000839" y="4106988"/>
                </a:cubicBezTo>
                <a:cubicBezTo>
                  <a:pt x="3462817" y="4102864"/>
                  <a:pt x="3763927" y="3941996"/>
                  <a:pt x="3961917" y="3756380"/>
                </a:cubicBezTo>
                <a:cubicBezTo>
                  <a:pt x="4032039" y="3830627"/>
                  <a:pt x="4114535" y="3888374"/>
                  <a:pt x="4217655" y="3921372"/>
                </a:cubicBezTo>
                <a:cubicBezTo>
                  <a:pt x="4370273" y="3966745"/>
                  <a:pt x="4498142" y="3954371"/>
                  <a:pt x="4609511" y="3917248"/>
                </a:cubicBezTo>
                <a:cubicBezTo>
                  <a:pt x="4613636" y="3937872"/>
                  <a:pt x="4613636" y="3962620"/>
                  <a:pt x="4617761" y="3983244"/>
                </a:cubicBezTo>
                <a:cubicBezTo>
                  <a:pt x="4716756" y="4441097"/>
                  <a:pt x="5067364" y="4882451"/>
                  <a:pt x="5863450" y="4696835"/>
                </a:cubicBezTo>
                <a:cubicBezTo>
                  <a:pt x="6185185" y="4622588"/>
                  <a:pt x="6374926" y="4432848"/>
                  <a:pt x="6482170" y="4238982"/>
                </a:cubicBezTo>
                <a:cubicBezTo>
                  <a:pt x="6622414" y="4445222"/>
                  <a:pt x="6869902" y="4622588"/>
                  <a:pt x="7282382" y="4692710"/>
                </a:cubicBezTo>
                <a:cubicBezTo>
                  <a:pt x="7682487" y="4762832"/>
                  <a:pt x="7991847" y="4630838"/>
                  <a:pt x="8226961" y="4428723"/>
                </a:cubicBezTo>
                <a:cubicBezTo>
                  <a:pt x="8264084" y="4676211"/>
                  <a:pt x="8470324" y="4874201"/>
                  <a:pt x="8734311" y="4894825"/>
                </a:cubicBezTo>
                <a:cubicBezTo>
                  <a:pt x="8961175" y="4911324"/>
                  <a:pt x="9167415" y="4787580"/>
                  <a:pt x="9262286" y="4597840"/>
                </a:cubicBezTo>
                <a:cubicBezTo>
                  <a:pt x="10157367" y="4985571"/>
                  <a:pt x="10821460" y="4218358"/>
                  <a:pt x="10792587" y="3855376"/>
                </a:cubicBezTo>
                <a:cubicBezTo>
                  <a:pt x="10903956" y="3991494"/>
                  <a:pt x="11275188" y="3999744"/>
                  <a:pt x="11489678" y="3900748"/>
                </a:cubicBezTo>
                <a:cubicBezTo>
                  <a:pt x="11555675" y="3871875"/>
                  <a:pt x="11613422" y="3826502"/>
                  <a:pt x="11658795" y="3768755"/>
                </a:cubicBezTo>
                <a:cubicBezTo>
                  <a:pt x="11799038" y="3834752"/>
                  <a:pt x="11951655" y="3880124"/>
                  <a:pt x="12116647" y="3892499"/>
                </a:cubicBezTo>
                <a:cubicBezTo>
                  <a:pt x="12809614" y="3941996"/>
                  <a:pt x="13407710" y="3418147"/>
                  <a:pt x="13457207" y="2729305"/>
                </a:cubicBezTo>
                <a:cubicBezTo>
                  <a:pt x="13465457" y="2593187"/>
                  <a:pt x="13453083" y="2461193"/>
                  <a:pt x="13424209" y="2337449"/>
                </a:cubicBezTo>
                <a:cubicBezTo>
                  <a:pt x="13296340" y="1825974"/>
                  <a:pt x="12850862" y="1429993"/>
                  <a:pt x="12294014" y="1388745"/>
                </a:cubicBezTo>
                <a:cubicBezTo>
                  <a:pt x="12100148" y="1376371"/>
                  <a:pt x="11910407" y="1405244"/>
                  <a:pt x="11741291" y="1475366"/>
                </a:cubicBezTo>
                <a:cubicBezTo>
                  <a:pt x="11621671" y="1281500"/>
                  <a:pt x="11370059" y="992764"/>
                  <a:pt x="10875083" y="906143"/>
                </a:cubicBezTo>
                <a:cubicBezTo>
                  <a:pt x="10817335" y="893769"/>
                  <a:pt x="10759588" y="889644"/>
                  <a:pt x="10697716" y="889644"/>
                </a:cubicBezTo>
                <a:cubicBezTo>
                  <a:pt x="10557473" y="402918"/>
                  <a:pt x="10140868" y="39935"/>
                  <a:pt x="9617018" y="2812"/>
                </a:cubicBezTo>
                <a:cubicBezTo>
                  <a:pt x="9072545" y="-34311"/>
                  <a:pt x="8589943" y="299798"/>
                  <a:pt x="8412577" y="786524"/>
                </a:cubicBezTo>
                <a:cubicBezTo>
                  <a:pt x="8342455" y="745276"/>
                  <a:pt x="8259959" y="716403"/>
                  <a:pt x="8165089" y="704028"/>
                </a:cubicBezTo>
                <a:cubicBezTo>
                  <a:pt x="8074343" y="691654"/>
                  <a:pt x="7995972" y="695779"/>
                  <a:pt x="7929975" y="712278"/>
                </a:cubicBezTo>
                <a:cubicBezTo>
                  <a:pt x="7851604" y="580284"/>
                  <a:pt x="7727860" y="477164"/>
                  <a:pt x="7579367" y="431791"/>
                </a:cubicBezTo>
                <a:cubicBezTo>
                  <a:pt x="7377252" y="369919"/>
                  <a:pt x="7146263" y="427667"/>
                  <a:pt x="6981271" y="563785"/>
                </a:cubicBezTo>
                <a:cubicBezTo>
                  <a:pt x="6865777" y="266799"/>
                  <a:pt x="6585290" y="48185"/>
                  <a:pt x="6247057" y="23436"/>
                </a:cubicBezTo>
                <a:cubicBezTo>
                  <a:pt x="5838702" y="-5437"/>
                  <a:pt x="5475719" y="258550"/>
                  <a:pt x="5368474" y="638031"/>
                </a:cubicBezTo>
                <a:cubicBezTo>
                  <a:pt x="5009617" y="489539"/>
                  <a:pt x="4733255" y="629782"/>
                  <a:pt x="4572388" y="782399"/>
                </a:cubicBezTo>
                <a:cubicBezTo>
                  <a:pt x="4366148" y="980390"/>
                  <a:pt x="4263028" y="1388745"/>
                  <a:pt x="4349649" y="1656857"/>
                </a:cubicBezTo>
                <a:cubicBezTo>
                  <a:pt x="4089786" y="1586735"/>
                  <a:pt x="3883546" y="1747603"/>
                  <a:pt x="3933044" y="2011590"/>
                </a:cubicBezTo>
                <a:cubicBezTo>
                  <a:pt x="3355572" y="1673356"/>
                  <a:pt x="2802849" y="1953843"/>
                  <a:pt x="2501738" y="2180707"/>
                </a:cubicBezTo>
                <a:cubicBezTo>
                  <a:pt x="2497613" y="2176582"/>
                  <a:pt x="2493489" y="2168332"/>
                  <a:pt x="2489364" y="2164208"/>
                </a:cubicBezTo>
                <a:cubicBezTo>
                  <a:pt x="2200628" y="1916719"/>
                  <a:pt x="1821146" y="2069337"/>
                  <a:pt x="1763399" y="2267328"/>
                </a:cubicBezTo>
                <a:cubicBezTo>
                  <a:pt x="1194177" y="2036339"/>
                  <a:pt x="624954" y="2131209"/>
                  <a:pt x="35108" y="2473568"/>
                </a:cubicBezTo>
                <a:cubicBezTo>
                  <a:pt x="30983" y="2477692"/>
                  <a:pt x="26858" y="2477692"/>
                  <a:pt x="26858" y="2481817"/>
                </a:cubicBezTo>
                <a:cubicBezTo>
                  <a:pt x="-121635" y="2584937"/>
                  <a:pt x="369217" y="2749929"/>
                  <a:pt x="917815" y="287779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outerShdw blurRad="355600" dist="304800" dir="5400000" algn="t" rotWithShape="0">
              <a:schemeClr val="tx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20" name="Freeform: Shape 65">
            <a:extLst>
              <a:ext uri="{FF2B5EF4-FFF2-40B4-BE49-F238E27FC236}">
                <a16:creationId xmlns:a16="http://schemas.microsoft.com/office/drawing/2014/main" id="{CCC15F25-490C-709B-27BB-C0659C981A75}"/>
              </a:ext>
            </a:extLst>
          </p:cNvPr>
          <p:cNvSpPr/>
          <p:nvPr/>
        </p:nvSpPr>
        <p:spPr>
          <a:xfrm>
            <a:off x="-7125193" y="8694934"/>
            <a:ext cx="13459715" cy="4896296"/>
          </a:xfrm>
          <a:custGeom>
            <a:avLst/>
            <a:gdLst>
              <a:gd name="connsiteX0" fmla="*/ 917815 w 13459715"/>
              <a:gd name="connsiteY0" fmla="*/ 2877798 h 4896296"/>
              <a:gd name="connsiteX1" fmla="*/ 1734525 w 13459715"/>
              <a:gd name="connsiteY1" fmla="*/ 3005667 h 4896296"/>
              <a:gd name="connsiteX2" fmla="*/ 1940765 w 13459715"/>
              <a:gd name="connsiteY2" fmla="*/ 3319152 h 4896296"/>
              <a:gd name="connsiteX3" fmla="*/ 2196503 w 13459715"/>
              <a:gd name="connsiteY3" fmla="*/ 3381024 h 4896296"/>
              <a:gd name="connsiteX4" fmla="*/ 3000839 w 13459715"/>
              <a:gd name="connsiteY4" fmla="*/ 4106988 h 4896296"/>
              <a:gd name="connsiteX5" fmla="*/ 3961917 w 13459715"/>
              <a:gd name="connsiteY5" fmla="*/ 3756380 h 4896296"/>
              <a:gd name="connsiteX6" fmla="*/ 4217655 w 13459715"/>
              <a:gd name="connsiteY6" fmla="*/ 3921372 h 4896296"/>
              <a:gd name="connsiteX7" fmla="*/ 4609511 w 13459715"/>
              <a:gd name="connsiteY7" fmla="*/ 3917248 h 4896296"/>
              <a:gd name="connsiteX8" fmla="*/ 4617761 w 13459715"/>
              <a:gd name="connsiteY8" fmla="*/ 3983244 h 4896296"/>
              <a:gd name="connsiteX9" fmla="*/ 5863450 w 13459715"/>
              <a:gd name="connsiteY9" fmla="*/ 4696835 h 4896296"/>
              <a:gd name="connsiteX10" fmla="*/ 6482170 w 13459715"/>
              <a:gd name="connsiteY10" fmla="*/ 4238982 h 4896296"/>
              <a:gd name="connsiteX11" fmla="*/ 7282382 w 13459715"/>
              <a:gd name="connsiteY11" fmla="*/ 4692710 h 4896296"/>
              <a:gd name="connsiteX12" fmla="*/ 8226961 w 13459715"/>
              <a:gd name="connsiteY12" fmla="*/ 4428723 h 4896296"/>
              <a:gd name="connsiteX13" fmla="*/ 8734311 w 13459715"/>
              <a:gd name="connsiteY13" fmla="*/ 4894825 h 4896296"/>
              <a:gd name="connsiteX14" fmla="*/ 9262286 w 13459715"/>
              <a:gd name="connsiteY14" fmla="*/ 4597840 h 4896296"/>
              <a:gd name="connsiteX15" fmla="*/ 10792587 w 13459715"/>
              <a:gd name="connsiteY15" fmla="*/ 3855376 h 4896296"/>
              <a:gd name="connsiteX16" fmla="*/ 11489678 w 13459715"/>
              <a:gd name="connsiteY16" fmla="*/ 3900748 h 4896296"/>
              <a:gd name="connsiteX17" fmla="*/ 11658795 w 13459715"/>
              <a:gd name="connsiteY17" fmla="*/ 3768755 h 4896296"/>
              <a:gd name="connsiteX18" fmla="*/ 12116647 w 13459715"/>
              <a:gd name="connsiteY18" fmla="*/ 3892499 h 4896296"/>
              <a:gd name="connsiteX19" fmla="*/ 13457207 w 13459715"/>
              <a:gd name="connsiteY19" fmla="*/ 2729305 h 4896296"/>
              <a:gd name="connsiteX20" fmla="*/ 13424209 w 13459715"/>
              <a:gd name="connsiteY20" fmla="*/ 2337449 h 4896296"/>
              <a:gd name="connsiteX21" fmla="*/ 12294014 w 13459715"/>
              <a:gd name="connsiteY21" fmla="*/ 1388745 h 4896296"/>
              <a:gd name="connsiteX22" fmla="*/ 11741291 w 13459715"/>
              <a:gd name="connsiteY22" fmla="*/ 1475366 h 4896296"/>
              <a:gd name="connsiteX23" fmla="*/ 10875083 w 13459715"/>
              <a:gd name="connsiteY23" fmla="*/ 906143 h 4896296"/>
              <a:gd name="connsiteX24" fmla="*/ 10697716 w 13459715"/>
              <a:gd name="connsiteY24" fmla="*/ 889644 h 4896296"/>
              <a:gd name="connsiteX25" fmla="*/ 9617018 w 13459715"/>
              <a:gd name="connsiteY25" fmla="*/ 2812 h 4896296"/>
              <a:gd name="connsiteX26" fmla="*/ 8412577 w 13459715"/>
              <a:gd name="connsiteY26" fmla="*/ 786524 h 4896296"/>
              <a:gd name="connsiteX27" fmla="*/ 8165089 w 13459715"/>
              <a:gd name="connsiteY27" fmla="*/ 704028 h 4896296"/>
              <a:gd name="connsiteX28" fmla="*/ 7929975 w 13459715"/>
              <a:gd name="connsiteY28" fmla="*/ 712278 h 4896296"/>
              <a:gd name="connsiteX29" fmla="*/ 7579367 w 13459715"/>
              <a:gd name="connsiteY29" fmla="*/ 431791 h 4896296"/>
              <a:gd name="connsiteX30" fmla="*/ 6981271 w 13459715"/>
              <a:gd name="connsiteY30" fmla="*/ 563785 h 4896296"/>
              <a:gd name="connsiteX31" fmla="*/ 6247057 w 13459715"/>
              <a:gd name="connsiteY31" fmla="*/ 23436 h 4896296"/>
              <a:gd name="connsiteX32" fmla="*/ 5368474 w 13459715"/>
              <a:gd name="connsiteY32" fmla="*/ 638031 h 4896296"/>
              <a:gd name="connsiteX33" fmla="*/ 4572388 w 13459715"/>
              <a:gd name="connsiteY33" fmla="*/ 782399 h 4896296"/>
              <a:gd name="connsiteX34" fmla="*/ 4349649 w 13459715"/>
              <a:gd name="connsiteY34" fmla="*/ 1656857 h 4896296"/>
              <a:gd name="connsiteX35" fmla="*/ 3933044 w 13459715"/>
              <a:gd name="connsiteY35" fmla="*/ 2011590 h 4896296"/>
              <a:gd name="connsiteX36" fmla="*/ 2501738 w 13459715"/>
              <a:gd name="connsiteY36" fmla="*/ 2180707 h 4896296"/>
              <a:gd name="connsiteX37" fmla="*/ 2489364 w 13459715"/>
              <a:gd name="connsiteY37" fmla="*/ 2164208 h 4896296"/>
              <a:gd name="connsiteX38" fmla="*/ 1763399 w 13459715"/>
              <a:gd name="connsiteY38" fmla="*/ 2267328 h 4896296"/>
              <a:gd name="connsiteX39" fmla="*/ 35108 w 13459715"/>
              <a:gd name="connsiteY39" fmla="*/ 2473568 h 4896296"/>
              <a:gd name="connsiteX40" fmla="*/ 26858 w 13459715"/>
              <a:gd name="connsiteY40" fmla="*/ 2481817 h 4896296"/>
              <a:gd name="connsiteX41" fmla="*/ 917815 w 13459715"/>
              <a:gd name="connsiteY41" fmla="*/ 2877798 h 489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3459715" h="4896296">
                <a:moveTo>
                  <a:pt x="917815" y="2877798"/>
                </a:moveTo>
                <a:cubicBezTo>
                  <a:pt x="1227175" y="2947920"/>
                  <a:pt x="1499412" y="2989168"/>
                  <a:pt x="1734525" y="3005667"/>
                </a:cubicBezTo>
                <a:cubicBezTo>
                  <a:pt x="1742775" y="3129411"/>
                  <a:pt x="1792273" y="3253155"/>
                  <a:pt x="1940765" y="3319152"/>
                </a:cubicBezTo>
                <a:cubicBezTo>
                  <a:pt x="2031511" y="3360400"/>
                  <a:pt x="2118132" y="3376899"/>
                  <a:pt x="2196503" y="3381024"/>
                </a:cubicBezTo>
                <a:cubicBezTo>
                  <a:pt x="2241876" y="3735756"/>
                  <a:pt x="2427492" y="4111113"/>
                  <a:pt x="3000839" y="4106988"/>
                </a:cubicBezTo>
                <a:cubicBezTo>
                  <a:pt x="3462817" y="4102864"/>
                  <a:pt x="3763927" y="3941996"/>
                  <a:pt x="3961917" y="3756380"/>
                </a:cubicBezTo>
                <a:cubicBezTo>
                  <a:pt x="4032039" y="3830627"/>
                  <a:pt x="4114535" y="3888374"/>
                  <a:pt x="4217655" y="3921372"/>
                </a:cubicBezTo>
                <a:cubicBezTo>
                  <a:pt x="4370273" y="3966745"/>
                  <a:pt x="4498142" y="3954371"/>
                  <a:pt x="4609511" y="3917248"/>
                </a:cubicBezTo>
                <a:cubicBezTo>
                  <a:pt x="4613636" y="3937872"/>
                  <a:pt x="4613636" y="3962620"/>
                  <a:pt x="4617761" y="3983244"/>
                </a:cubicBezTo>
                <a:cubicBezTo>
                  <a:pt x="4716756" y="4441097"/>
                  <a:pt x="5067364" y="4882451"/>
                  <a:pt x="5863450" y="4696835"/>
                </a:cubicBezTo>
                <a:cubicBezTo>
                  <a:pt x="6185185" y="4622588"/>
                  <a:pt x="6374926" y="4432848"/>
                  <a:pt x="6482170" y="4238982"/>
                </a:cubicBezTo>
                <a:cubicBezTo>
                  <a:pt x="6622414" y="4445222"/>
                  <a:pt x="6869902" y="4622588"/>
                  <a:pt x="7282382" y="4692710"/>
                </a:cubicBezTo>
                <a:cubicBezTo>
                  <a:pt x="7682487" y="4762832"/>
                  <a:pt x="7991847" y="4630838"/>
                  <a:pt x="8226961" y="4428723"/>
                </a:cubicBezTo>
                <a:cubicBezTo>
                  <a:pt x="8264084" y="4676211"/>
                  <a:pt x="8470324" y="4874201"/>
                  <a:pt x="8734311" y="4894825"/>
                </a:cubicBezTo>
                <a:cubicBezTo>
                  <a:pt x="8961175" y="4911324"/>
                  <a:pt x="9167415" y="4787580"/>
                  <a:pt x="9262286" y="4597840"/>
                </a:cubicBezTo>
                <a:cubicBezTo>
                  <a:pt x="10157367" y="4985571"/>
                  <a:pt x="10821460" y="4218358"/>
                  <a:pt x="10792587" y="3855376"/>
                </a:cubicBezTo>
                <a:cubicBezTo>
                  <a:pt x="10903956" y="3991494"/>
                  <a:pt x="11275188" y="3999744"/>
                  <a:pt x="11489678" y="3900748"/>
                </a:cubicBezTo>
                <a:cubicBezTo>
                  <a:pt x="11555675" y="3871875"/>
                  <a:pt x="11613422" y="3826502"/>
                  <a:pt x="11658795" y="3768755"/>
                </a:cubicBezTo>
                <a:cubicBezTo>
                  <a:pt x="11799038" y="3834752"/>
                  <a:pt x="11951655" y="3880124"/>
                  <a:pt x="12116647" y="3892499"/>
                </a:cubicBezTo>
                <a:cubicBezTo>
                  <a:pt x="12809614" y="3941996"/>
                  <a:pt x="13407710" y="3418147"/>
                  <a:pt x="13457207" y="2729305"/>
                </a:cubicBezTo>
                <a:cubicBezTo>
                  <a:pt x="13465457" y="2593187"/>
                  <a:pt x="13453083" y="2461193"/>
                  <a:pt x="13424209" y="2337449"/>
                </a:cubicBezTo>
                <a:cubicBezTo>
                  <a:pt x="13296340" y="1825974"/>
                  <a:pt x="12850862" y="1429993"/>
                  <a:pt x="12294014" y="1388745"/>
                </a:cubicBezTo>
                <a:cubicBezTo>
                  <a:pt x="12100148" y="1376371"/>
                  <a:pt x="11910407" y="1405244"/>
                  <a:pt x="11741291" y="1475366"/>
                </a:cubicBezTo>
                <a:cubicBezTo>
                  <a:pt x="11621671" y="1281500"/>
                  <a:pt x="11370059" y="992764"/>
                  <a:pt x="10875083" y="906143"/>
                </a:cubicBezTo>
                <a:cubicBezTo>
                  <a:pt x="10817335" y="893769"/>
                  <a:pt x="10759588" y="889644"/>
                  <a:pt x="10697716" y="889644"/>
                </a:cubicBezTo>
                <a:cubicBezTo>
                  <a:pt x="10557473" y="402918"/>
                  <a:pt x="10140868" y="39935"/>
                  <a:pt x="9617018" y="2812"/>
                </a:cubicBezTo>
                <a:cubicBezTo>
                  <a:pt x="9072545" y="-34311"/>
                  <a:pt x="8589943" y="299798"/>
                  <a:pt x="8412577" y="786524"/>
                </a:cubicBezTo>
                <a:cubicBezTo>
                  <a:pt x="8342455" y="745276"/>
                  <a:pt x="8259959" y="716403"/>
                  <a:pt x="8165089" y="704028"/>
                </a:cubicBezTo>
                <a:cubicBezTo>
                  <a:pt x="8074343" y="691654"/>
                  <a:pt x="7995972" y="695779"/>
                  <a:pt x="7929975" y="712278"/>
                </a:cubicBezTo>
                <a:cubicBezTo>
                  <a:pt x="7851604" y="580284"/>
                  <a:pt x="7727860" y="477164"/>
                  <a:pt x="7579367" y="431791"/>
                </a:cubicBezTo>
                <a:cubicBezTo>
                  <a:pt x="7377252" y="369919"/>
                  <a:pt x="7146263" y="427667"/>
                  <a:pt x="6981271" y="563785"/>
                </a:cubicBezTo>
                <a:cubicBezTo>
                  <a:pt x="6865777" y="266799"/>
                  <a:pt x="6585290" y="48185"/>
                  <a:pt x="6247057" y="23436"/>
                </a:cubicBezTo>
                <a:cubicBezTo>
                  <a:pt x="5838702" y="-5437"/>
                  <a:pt x="5475719" y="258550"/>
                  <a:pt x="5368474" y="638031"/>
                </a:cubicBezTo>
                <a:cubicBezTo>
                  <a:pt x="5009617" y="489539"/>
                  <a:pt x="4733255" y="629782"/>
                  <a:pt x="4572388" y="782399"/>
                </a:cubicBezTo>
                <a:cubicBezTo>
                  <a:pt x="4366148" y="980390"/>
                  <a:pt x="4263028" y="1388745"/>
                  <a:pt x="4349649" y="1656857"/>
                </a:cubicBezTo>
                <a:cubicBezTo>
                  <a:pt x="4089786" y="1586735"/>
                  <a:pt x="3883546" y="1747603"/>
                  <a:pt x="3933044" y="2011590"/>
                </a:cubicBezTo>
                <a:cubicBezTo>
                  <a:pt x="3355572" y="1673356"/>
                  <a:pt x="2802849" y="1953843"/>
                  <a:pt x="2501738" y="2180707"/>
                </a:cubicBezTo>
                <a:cubicBezTo>
                  <a:pt x="2497613" y="2176582"/>
                  <a:pt x="2493489" y="2168332"/>
                  <a:pt x="2489364" y="2164208"/>
                </a:cubicBezTo>
                <a:cubicBezTo>
                  <a:pt x="2200628" y="1916719"/>
                  <a:pt x="1821146" y="2069337"/>
                  <a:pt x="1763399" y="2267328"/>
                </a:cubicBezTo>
                <a:cubicBezTo>
                  <a:pt x="1194177" y="2036339"/>
                  <a:pt x="624954" y="2131209"/>
                  <a:pt x="35108" y="2473568"/>
                </a:cubicBezTo>
                <a:cubicBezTo>
                  <a:pt x="30983" y="2477692"/>
                  <a:pt x="26858" y="2477692"/>
                  <a:pt x="26858" y="2481817"/>
                </a:cubicBezTo>
                <a:cubicBezTo>
                  <a:pt x="-121635" y="2584937"/>
                  <a:pt x="369217" y="2749929"/>
                  <a:pt x="917815" y="287779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outerShdw blurRad="317500" dist="444500" dir="2700000" sx="85000" sy="85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21" name="Graphic 4">
            <a:extLst>
              <a:ext uri="{FF2B5EF4-FFF2-40B4-BE49-F238E27FC236}">
                <a16:creationId xmlns:a16="http://schemas.microsoft.com/office/drawing/2014/main" id="{8253C809-CA2F-073F-3552-AC5E3078681A}"/>
              </a:ext>
            </a:extLst>
          </p:cNvPr>
          <p:cNvSpPr/>
          <p:nvPr/>
        </p:nvSpPr>
        <p:spPr>
          <a:xfrm>
            <a:off x="9423254" y="4229287"/>
            <a:ext cx="16903829" cy="6353671"/>
          </a:xfrm>
          <a:custGeom>
            <a:avLst/>
            <a:gdLst>
              <a:gd name="connsiteX0" fmla="*/ 19336594 w 22041870"/>
              <a:gd name="connsiteY0" fmla="*/ 6056135 h 8284915"/>
              <a:gd name="connsiteX1" fmla="*/ 18614160 w 22041870"/>
              <a:gd name="connsiteY1" fmla="*/ 4595899 h 8284915"/>
              <a:gd name="connsiteX2" fmla="*/ 17676536 w 22041870"/>
              <a:gd name="connsiteY2" fmla="*/ 5087768 h 8284915"/>
              <a:gd name="connsiteX3" fmla="*/ 16323896 w 22041870"/>
              <a:gd name="connsiteY3" fmla="*/ 3489195 h 8284915"/>
              <a:gd name="connsiteX4" fmla="*/ 14756065 w 22041870"/>
              <a:gd name="connsiteY4" fmla="*/ 1967475 h 8284915"/>
              <a:gd name="connsiteX5" fmla="*/ 13849181 w 22041870"/>
              <a:gd name="connsiteY5" fmla="*/ 2720650 h 8284915"/>
              <a:gd name="connsiteX6" fmla="*/ 12819331 w 22041870"/>
              <a:gd name="connsiteY6" fmla="*/ 3765871 h 8284915"/>
              <a:gd name="connsiteX7" fmla="*/ 10974823 w 22041870"/>
              <a:gd name="connsiteY7" fmla="*/ 1368010 h 8284915"/>
              <a:gd name="connsiteX8" fmla="*/ 9406991 w 22041870"/>
              <a:gd name="connsiteY8" fmla="*/ 0 h 8284915"/>
              <a:gd name="connsiteX9" fmla="*/ 8607704 w 22041870"/>
              <a:gd name="connsiteY9" fmla="*/ 1106705 h 8284915"/>
              <a:gd name="connsiteX10" fmla="*/ 6501891 w 22041870"/>
              <a:gd name="connsiteY10" fmla="*/ 3427711 h 8284915"/>
              <a:gd name="connsiteX11" fmla="*/ 6486520 w 22041870"/>
              <a:gd name="connsiteY11" fmla="*/ 3427711 h 8284915"/>
              <a:gd name="connsiteX12" fmla="*/ 6194473 w 22041870"/>
              <a:gd name="connsiteY12" fmla="*/ 3350856 h 8284915"/>
              <a:gd name="connsiteX13" fmla="*/ 6194473 w 22041870"/>
              <a:gd name="connsiteY13" fmla="*/ 3350856 h 8284915"/>
              <a:gd name="connsiteX14" fmla="*/ 5595008 w 22041870"/>
              <a:gd name="connsiteY14" fmla="*/ 3043438 h 8284915"/>
              <a:gd name="connsiteX15" fmla="*/ 4180885 w 22041870"/>
              <a:gd name="connsiteY15" fmla="*/ 5103139 h 8284915"/>
              <a:gd name="connsiteX16" fmla="*/ 4104031 w 22041870"/>
              <a:gd name="connsiteY16" fmla="*/ 5103139 h 8284915"/>
              <a:gd name="connsiteX17" fmla="*/ 3028068 w 22041870"/>
              <a:gd name="connsiteY17" fmla="*/ 4703496 h 8284915"/>
              <a:gd name="connsiteX18" fmla="*/ 0 w 22041870"/>
              <a:gd name="connsiteY18" fmla="*/ 8284916 h 8284915"/>
              <a:gd name="connsiteX19" fmla="*/ 16308525 w 22041870"/>
              <a:gd name="connsiteY19" fmla="*/ 8284916 h 8284915"/>
              <a:gd name="connsiteX20" fmla="*/ 22041870 w 22041870"/>
              <a:gd name="connsiteY20" fmla="*/ 8284916 h 8284915"/>
              <a:gd name="connsiteX21" fmla="*/ 19336594 w 22041870"/>
              <a:gd name="connsiteY21" fmla="*/ 6056135 h 8284915"/>
              <a:gd name="connsiteX22" fmla="*/ 16923362 w 22041870"/>
              <a:gd name="connsiteY22" fmla="*/ 7500999 h 8284915"/>
              <a:gd name="connsiteX23" fmla="*/ 16907990 w 22041870"/>
              <a:gd name="connsiteY23" fmla="*/ 7485629 h 8284915"/>
              <a:gd name="connsiteX24" fmla="*/ 17015586 w 22041870"/>
              <a:gd name="connsiteY24" fmla="*/ 7424145 h 8284915"/>
              <a:gd name="connsiteX25" fmla="*/ 17077070 w 22041870"/>
              <a:gd name="connsiteY25" fmla="*/ 7347290 h 8284915"/>
              <a:gd name="connsiteX26" fmla="*/ 17061700 w 22041870"/>
              <a:gd name="connsiteY26" fmla="*/ 7239694 h 8284915"/>
              <a:gd name="connsiteX27" fmla="*/ 16723540 w 22041870"/>
              <a:gd name="connsiteY27" fmla="*/ 6778567 h 8284915"/>
              <a:gd name="connsiteX28" fmla="*/ 17046330 w 22041870"/>
              <a:gd name="connsiteY28" fmla="*/ 6594117 h 8284915"/>
              <a:gd name="connsiteX29" fmla="*/ 17522826 w 22041870"/>
              <a:gd name="connsiteY29" fmla="*/ 6040764 h 8284915"/>
              <a:gd name="connsiteX30" fmla="*/ 17661166 w 22041870"/>
              <a:gd name="connsiteY30" fmla="*/ 5748717 h 8284915"/>
              <a:gd name="connsiteX31" fmla="*/ 18137662 w 22041870"/>
              <a:gd name="connsiteY31" fmla="*/ 5395186 h 8284915"/>
              <a:gd name="connsiteX32" fmla="*/ 18137662 w 22041870"/>
              <a:gd name="connsiteY32" fmla="*/ 5395186 h 8284915"/>
              <a:gd name="connsiteX33" fmla="*/ 17768760 w 22041870"/>
              <a:gd name="connsiteY33" fmla="*/ 5871684 h 8284915"/>
              <a:gd name="connsiteX34" fmla="*/ 18076178 w 22041870"/>
              <a:gd name="connsiteY34" fmla="*/ 5748717 h 8284915"/>
              <a:gd name="connsiteX35" fmla="*/ 18091550 w 22041870"/>
              <a:gd name="connsiteY35" fmla="*/ 5948539 h 8284915"/>
              <a:gd name="connsiteX36" fmla="*/ 18137662 w 22041870"/>
              <a:gd name="connsiteY36" fmla="*/ 6240585 h 8284915"/>
              <a:gd name="connsiteX37" fmla="*/ 18137662 w 22041870"/>
              <a:gd name="connsiteY37" fmla="*/ 6271327 h 8284915"/>
              <a:gd name="connsiteX38" fmla="*/ 17691906 w 22041870"/>
              <a:gd name="connsiteY38" fmla="*/ 6501891 h 8284915"/>
              <a:gd name="connsiteX39" fmla="*/ 17953212 w 22041870"/>
              <a:gd name="connsiteY39" fmla="*/ 6501891 h 8284915"/>
              <a:gd name="connsiteX40" fmla="*/ 17599682 w 22041870"/>
              <a:gd name="connsiteY40" fmla="*/ 6655600 h 8284915"/>
              <a:gd name="connsiteX41" fmla="*/ 18229888 w 22041870"/>
              <a:gd name="connsiteY41" fmla="*/ 6609487 h 8284915"/>
              <a:gd name="connsiteX42" fmla="*/ 18245258 w 22041870"/>
              <a:gd name="connsiteY42" fmla="*/ 6932276 h 8284915"/>
              <a:gd name="connsiteX43" fmla="*/ 18352856 w 22041870"/>
              <a:gd name="connsiteY43" fmla="*/ 7147469 h 8284915"/>
              <a:gd name="connsiteX44" fmla="*/ 17476714 w 22041870"/>
              <a:gd name="connsiteY44" fmla="*/ 7285807 h 8284915"/>
              <a:gd name="connsiteX45" fmla="*/ 18291372 w 22041870"/>
              <a:gd name="connsiteY45" fmla="*/ 7393403 h 8284915"/>
              <a:gd name="connsiteX46" fmla="*/ 18291372 w 22041870"/>
              <a:gd name="connsiteY46" fmla="*/ 7439516 h 8284915"/>
              <a:gd name="connsiteX47" fmla="*/ 18445080 w 22041870"/>
              <a:gd name="connsiteY47" fmla="*/ 7654708 h 8284915"/>
              <a:gd name="connsiteX48" fmla="*/ 18260630 w 22041870"/>
              <a:gd name="connsiteY48" fmla="*/ 7654708 h 8284915"/>
              <a:gd name="connsiteX49" fmla="*/ 17753390 w 22041870"/>
              <a:gd name="connsiteY49" fmla="*/ 7623966 h 8284915"/>
              <a:gd name="connsiteX50" fmla="*/ 18091550 w 22041870"/>
              <a:gd name="connsiteY50" fmla="*/ 7777675 h 8284915"/>
              <a:gd name="connsiteX51" fmla="*/ 17261522 w 22041870"/>
              <a:gd name="connsiteY51" fmla="*/ 7777675 h 8284915"/>
              <a:gd name="connsiteX52" fmla="*/ 16923362 w 22041870"/>
              <a:gd name="connsiteY52" fmla="*/ 7500999 h 8284915"/>
              <a:gd name="connsiteX53" fmla="*/ 13956778 w 22041870"/>
              <a:gd name="connsiteY53" fmla="*/ 3166406 h 8284915"/>
              <a:gd name="connsiteX54" fmla="*/ 14617726 w 22041870"/>
              <a:gd name="connsiteY54" fmla="*/ 2828246 h 8284915"/>
              <a:gd name="connsiteX55" fmla="*/ 14648469 w 22041870"/>
              <a:gd name="connsiteY55" fmla="*/ 2951213 h 8284915"/>
              <a:gd name="connsiteX56" fmla="*/ 13818440 w 22041870"/>
              <a:gd name="connsiteY56" fmla="*/ 3642904 h 8284915"/>
              <a:gd name="connsiteX57" fmla="*/ 14648469 w 22041870"/>
              <a:gd name="connsiteY57" fmla="*/ 3289373 h 8284915"/>
              <a:gd name="connsiteX58" fmla="*/ 14525501 w 22041870"/>
              <a:gd name="connsiteY58" fmla="*/ 3981063 h 8284915"/>
              <a:gd name="connsiteX59" fmla="*/ 14586985 w 22041870"/>
              <a:gd name="connsiteY59" fmla="*/ 4426819 h 8284915"/>
              <a:gd name="connsiteX60" fmla="*/ 14018261 w 22041870"/>
              <a:gd name="connsiteY60" fmla="*/ 4472932 h 8284915"/>
              <a:gd name="connsiteX61" fmla="*/ 14479388 w 22041870"/>
              <a:gd name="connsiteY61" fmla="*/ 4580528 h 8284915"/>
              <a:gd name="connsiteX62" fmla="*/ 14402533 w 22041870"/>
              <a:gd name="connsiteY62" fmla="*/ 4672754 h 8284915"/>
              <a:gd name="connsiteX63" fmla="*/ 14402533 w 22041870"/>
              <a:gd name="connsiteY63" fmla="*/ 4795721 h 8284915"/>
              <a:gd name="connsiteX64" fmla="*/ 13710843 w 22041870"/>
              <a:gd name="connsiteY64" fmla="*/ 4964801 h 8284915"/>
              <a:gd name="connsiteX65" fmla="*/ 14556242 w 22041870"/>
              <a:gd name="connsiteY65" fmla="*/ 5041655 h 8284915"/>
              <a:gd name="connsiteX66" fmla="*/ 14709952 w 22041870"/>
              <a:gd name="connsiteY66" fmla="*/ 5733346 h 8284915"/>
              <a:gd name="connsiteX67" fmla="*/ 14049003 w 22041870"/>
              <a:gd name="connsiteY67" fmla="*/ 5656491 h 8284915"/>
              <a:gd name="connsiteX68" fmla="*/ 14617726 w 22041870"/>
              <a:gd name="connsiteY68" fmla="*/ 5948539 h 8284915"/>
              <a:gd name="connsiteX69" fmla="*/ 14356421 w 22041870"/>
              <a:gd name="connsiteY69" fmla="*/ 6302069 h 8284915"/>
              <a:gd name="connsiteX70" fmla="*/ 14341051 w 22041870"/>
              <a:gd name="connsiteY70" fmla="*/ 6486520 h 8284915"/>
              <a:gd name="connsiteX71" fmla="*/ 13726215 w 22041870"/>
              <a:gd name="connsiteY71" fmla="*/ 6440408 h 8284915"/>
              <a:gd name="connsiteX72" fmla="*/ 14448647 w 22041870"/>
              <a:gd name="connsiteY72" fmla="*/ 6778567 h 8284915"/>
              <a:gd name="connsiteX73" fmla="*/ 14325679 w 22041870"/>
              <a:gd name="connsiteY73" fmla="*/ 6947647 h 8284915"/>
              <a:gd name="connsiteX74" fmla="*/ 14248824 w 22041870"/>
              <a:gd name="connsiteY74" fmla="*/ 7024502 h 8284915"/>
              <a:gd name="connsiteX75" fmla="*/ 13049895 w 22041870"/>
              <a:gd name="connsiteY75" fmla="*/ 7347290 h 8284915"/>
              <a:gd name="connsiteX76" fmla="*/ 14586985 w 22041870"/>
              <a:gd name="connsiteY76" fmla="*/ 7270436 h 8284915"/>
              <a:gd name="connsiteX77" fmla="*/ 14433276 w 22041870"/>
              <a:gd name="connsiteY77" fmla="*/ 7454887 h 8284915"/>
              <a:gd name="connsiteX78" fmla="*/ 14171970 w 22041870"/>
              <a:gd name="connsiteY78" fmla="*/ 7623966 h 8284915"/>
              <a:gd name="connsiteX79" fmla="*/ 12942298 w 22041870"/>
              <a:gd name="connsiteY79" fmla="*/ 7608596 h 8284915"/>
              <a:gd name="connsiteX80" fmla="*/ 13710843 w 22041870"/>
              <a:gd name="connsiteY80" fmla="*/ 7793047 h 8284915"/>
              <a:gd name="connsiteX81" fmla="*/ 13649360 w 22041870"/>
              <a:gd name="connsiteY81" fmla="*/ 7808417 h 8284915"/>
              <a:gd name="connsiteX82" fmla="*/ 11973932 w 22041870"/>
              <a:gd name="connsiteY82" fmla="*/ 7808417 h 8284915"/>
              <a:gd name="connsiteX83" fmla="*/ 12158382 w 22041870"/>
              <a:gd name="connsiteY83" fmla="*/ 7500999 h 8284915"/>
              <a:gd name="connsiteX84" fmla="*/ 11989303 w 22041870"/>
              <a:gd name="connsiteY84" fmla="*/ 7301178 h 8284915"/>
              <a:gd name="connsiteX85" fmla="*/ 11958561 w 22041870"/>
              <a:gd name="connsiteY85" fmla="*/ 7285807 h 8284915"/>
              <a:gd name="connsiteX86" fmla="*/ 12050786 w 22041870"/>
              <a:gd name="connsiteY86" fmla="*/ 6993760 h 8284915"/>
              <a:gd name="connsiteX87" fmla="*/ 12158382 w 22041870"/>
              <a:gd name="connsiteY87" fmla="*/ 6440408 h 8284915"/>
              <a:gd name="connsiteX88" fmla="*/ 12450430 w 22041870"/>
              <a:gd name="connsiteY88" fmla="*/ 6071506 h 8284915"/>
              <a:gd name="connsiteX89" fmla="*/ 12573397 w 22041870"/>
              <a:gd name="connsiteY89" fmla="*/ 5825572 h 8284915"/>
              <a:gd name="connsiteX90" fmla="*/ 12788589 w 22041870"/>
              <a:gd name="connsiteY90" fmla="*/ 5610379 h 8284915"/>
              <a:gd name="connsiteX91" fmla="*/ 13188233 w 22041870"/>
              <a:gd name="connsiteY91" fmla="*/ 4903317 h 8284915"/>
              <a:gd name="connsiteX92" fmla="*/ 13541763 w 22041870"/>
              <a:gd name="connsiteY92" fmla="*/ 3458453 h 8284915"/>
              <a:gd name="connsiteX93" fmla="*/ 13956778 w 22041870"/>
              <a:gd name="connsiteY93" fmla="*/ 3166406 h 8284915"/>
              <a:gd name="connsiteX94" fmla="*/ 5641121 w 22041870"/>
              <a:gd name="connsiteY94" fmla="*/ 4088660 h 8284915"/>
              <a:gd name="connsiteX95" fmla="*/ 5579637 w 22041870"/>
              <a:gd name="connsiteY95" fmla="*/ 4349965 h 8284915"/>
              <a:gd name="connsiteX96" fmla="*/ 5917797 w 22041870"/>
              <a:gd name="connsiteY96" fmla="*/ 4027176 h 8284915"/>
              <a:gd name="connsiteX97" fmla="*/ 6025393 w 22041870"/>
              <a:gd name="connsiteY97" fmla="*/ 4073289 h 8284915"/>
              <a:gd name="connsiteX98" fmla="*/ 6286699 w 22041870"/>
              <a:gd name="connsiteY98" fmla="*/ 4196256 h 8284915"/>
              <a:gd name="connsiteX99" fmla="*/ 6363553 w 22041870"/>
              <a:gd name="connsiteY99" fmla="*/ 4257740 h 8284915"/>
              <a:gd name="connsiteX100" fmla="*/ 5717975 w 22041870"/>
              <a:gd name="connsiteY100" fmla="*/ 4549787 h 8284915"/>
              <a:gd name="connsiteX101" fmla="*/ 6409666 w 22041870"/>
              <a:gd name="connsiteY101" fmla="*/ 4472932 h 8284915"/>
              <a:gd name="connsiteX102" fmla="*/ 6271328 w 22041870"/>
              <a:gd name="connsiteY102" fmla="*/ 4734237 h 8284915"/>
              <a:gd name="connsiteX103" fmla="*/ 6132990 w 22041870"/>
              <a:gd name="connsiteY103" fmla="*/ 4857205 h 8284915"/>
              <a:gd name="connsiteX104" fmla="*/ 5902426 w 22041870"/>
              <a:gd name="connsiteY104" fmla="*/ 4995543 h 8284915"/>
              <a:gd name="connsiteX105" fmla="*/ 6132990 w 22041870"/>
              <a:gd name="connsiteY105" fmla="*/ 5256848 h 8284915"/>
              <a:gd name="connsiteX106" fmla="*/ 5687234 w 22041870"/>
              <a:gd name="connsiteY106" fmla="*/ 5272219 h 8284915"/>
              <a:gd name="connsiteX107" fmla="*/ 6056135 w 22041870"/>
              <a:gd name="connsiteY107" fmla="*/ 5410557 h 8284915"/>
              <a:gd name="connsiteX108" fmla="*/ 6040764 w 22041870"/>
              <a:gd name="connsiteY108" fmla="*/ 5410557 h 8284915"/>
              <a:gd name="connsiteX109" fmla="*/ 5840943 w 22041870"/>
              <a:gd name="connsiteY109" fmla="*/ 5533524 h 8284915"/>
              <a:gd name="connsiteX110" fmla="*/ 5933168 w 22041870"/>
              <a:gd name="connsiteY110" fmla="*/ 5687233 h 8284915"/>
              <a:gd name="connsiteX111" fmla="*/ 6117619 w 22041870"/>
              <a:gd name="connsiteY111" fmla="*/ 5994651 h 8284915"/>
              <a:gd name="connsiteX112" fmla="*/ 6117619 w 22041870"/>
              <a:gd name="connsiteY112" fmla="*/ 6040764 h 8284915"/>
              <a:gd name="connsiteX113" fmla="*/ 5456670 w 22041870"/>
              <a:gd name="connsiteY113" fmla="*/ 6071506 h 8284915"/>
              <a:gd name="connsiteX114" fmla="*/ 5963910 w 22041870"/>
              <a:gd name="connsiteY114" fmla="*/ 6255957 h 8284915"/>
              <a:gd name="connsiteX115" fmla="*/ 5825572 w 22041870"/>
              <a:gd name="connsiteY115" fmla="*/ 6332811 h 8284915"/>
              <a:gd name="connsiteX116" fmla="*/ 5748717 w 22041870"/>
              <a:gd name="connsiteY116" fmla="*/ 6655600 h 8284915"/>
              <a:gd name="connsiteX117" fmla="*/ 5856313 w 22041870"/>
              <a:gd name="connsiteY117" fmla="*/ 6886163 h 8284915"/>
              <a:gd name="connsiteX118" fmla="*/ 4595900 w 22041870"/>
              <a:gd name="connsiteY118" fmla="*/ 7162839 h 8284915"/>
              <a:gd name="connsiteX119" fmla="*/ 5456670 w 22041870"/>
              <a:gd name="connsiteY119" fmla="*/ 7162839 h 8284915"/>
              <a:gd name="connsiteX120" fmla="*/ 5226106 w 22041870"/>
              <a:gd name="connsiteY120" fmla="*/ 7239694 h 8284915"/>
              <a:gd name="connsiteX121" fmla="*/ 4073289 w 22041870"/>
              <a:gd name="connsiteY121" fmla="*/ 7562483 h 8284915"/>
              <a:gd name="connsiteX122" fmla="*/ 4380707 w 22041870"/>
              <a:gd name="connsiteY122" fmla="*/ 6824680 h 8284915"/>
              <a:gd name="connsiteX123" fmla="*/ 4565158 w 22041870"/>
              <a:gd name="connsiteY123" fmla="*/ 6255957 h 8284915"/>
              <a:gd name="connsiteX124" fmla="*/ 4672754 w 22041870"/>
              <a:gd name="connsiteY124" fmla="*/ 5979281 h 8284915"/>
              <a:gd name="connsiteX125" fmla="*/ 4949430 w 22041870"/>
              <a:gd name="connsiteY125" fmla="*/ 5164622 h 8284915"/>
              <a:gd name="connsiteX126" fmla="*/ 5518154 w 22041870"/>
              <a:gd name="connsiteY126" fmla="*/ 4303852 h 8284915"/>
              <a:gd name="connsiteX127" fmla="*/ 5641121 w 22041870"/>
              <a:gd name="connsiteY127" fmla="*/ 4088660 h 8284915"/>
              <a:gd name="connsiteX128" fmla="*/ 9007348 w 22041870"/>
              <a:gd name="connsiteY128" fmla="*/ 1352639 h 8284915"/>
              <a:gd name="connsiteX129" fmla="*/ 9068831 w 22041870"/>
              <a:gd name="connsiteY129" fmla="*/ 1245043 h 8284915"/>
              <a:gd name="connsiteX130" fmla="*/ 8838268 w 22041870"/>
              <a:gd name="connsiteY130" fmla="*/ 1829137 h 8284915"/>
              <a:gd name="connsiteX131" fmla="*/ 9299395 w 22041870"/>
              <a:gd name="connsiteY131" fmla="*/ 1198930 h 8284915"/>
              <a:gd name="connsiteX132" fmla="*/ 9330137 w 22041870"/>
              <a:gd name="connsiteY132" fmla="*/ 1952104 h 8284915"/>
              <a:gd name="connsiteX133" fmla="*/ 8638446 w 22041870"/>
              <a:gd name="connsiteY133" fmla="*/ 2905100 h 8284915"/>
              <a:gd name="connsiteX134" fmla="*/ 9468475 w 22041870"/>
              <a:gd name="connsiteY134" fmla="*/ 2244152 h 8284915"/>
              <a:gd name="connsiteX135" fmla="*/ 9360879 w 22041870"/>
              <a:gd name="connsiteY135" fmla="*/ 2905100 h 8284915"/>
              <a:gd name="connsiteX136" fmla="*/ 9437733 w 22041870"/>
              <a:gd name="connsiteY136" fmla="*/ 3996434 h 8284915"/>
              <a:gd name="connsiteX137" fmla="*/ 9483846 w 22041870"/>
              <a:gd name="connsiteY137" fmla="*/ 4057918 h 8284915"/>
              <a:gd name="connsiteX138" fmla="*/ 8607704 w 22041870"/>
              <a:gd name="connsiteY138" fmla="*/ 4503674 h 8284915"/>
              <a:gd name="connsiteX139" fmla="*/ 9391620 w 22041870"/>
              <a:gd name="connsiteY139" fmla="*/ 4365336 h 8284915"/>
              <a:gd name="connsiteX140" fmla="*/ 9314766 w 22041870"/>
              <a:gd name="connsiteY140" fmla="*/ 4565158 h 8284915"/>
              <a:gd name="connsiteX141" fmla="*/ 9299395 w 22041870"/>
              <a:gd name="connsiteY141" fmla="*/ 5072397 h 8284915"/>
              <a:gd name="connsiteX142" fmla="*/ 9299395 w 22041870"/>
              <a:gd name="connsiteY142" fmla="*/ 5072397 h 8284915"/>
              <a:gd name="connsiteX143" fmla="*/ 8177320 w 22041870"/>
              <a:gd name="connsiteY143" fmla="*/ 5226106 h 8284915"/>
              <a:gd name="connsiteX144" fmla="*/ 9068831 w 22041870"/>
              <a:gd name="connsiteY144" fmla="*/ 5318331 h 8284915"/>
              <a:gd name="connsiteX145" fmla="*/ 8961235 w 22041870"/>
              <a:gd name="connsiteY145" fmla="*/ 5625749 h 8284915"/>
              <a:gd name="connsiteX146" fmla="*/ 8961235 w 22041870"/>
              <a:gd name="connsiteY146" fmla="*/ 5687233 h 8284915"/>
              <a:gd name="connsiteX147" fmla="*/ 8100465 w 22041870"/>
              <a:gd name="connsiteY147" fmla="*/ 5702604 h 8284915"/>
              <a:gd name="connsiteX148" fmla="*/ 8592334 w 22041870"/>
              <a:gd name="connsiteY148" fmla="*/ 5856313 h 8284915"/>
              <a:gd name="connsiteX149" fmla="*/ 8284916 w 22041870"/>
              <a:gd name="connsiteY149" fmla="*/ 5917797 h 8284915"/>
              <a:gd name="connsiteX150" fmla="*/ 8653817 w 22041870"/>
              <a:gd name="connsiteY150" fmla="*/ 6040764 h 8284915"/>
              <a:gd name="connsiteX151" fmla="*/ 8653817 w 22041870"/>
              <a:gd name="connsiteY151" fmla="*/ 6302069 h 8284915"/>
              <a:gd name="connsiteX152" fmla="*/ 8669188 w 22041870"/>
              <a:gd name="connsiteY152" fmla="*/ 6670971 h 8284915"/>
              <a:gd name="connsiteX153" fmla="*/ 8623075 w 22041870"/>
              <a:gd name="connsiteY153" fmla="*/ 6947647 h 8284915"/>
              <a:gd name="connsiteX154" fmla="*/ 7992869 w 22041870"/>
              <a:gd name="connsiteY154" fmla="*/ 7193581 h 8284915"/>
              <a:gd name="connsiteX155" fmla="*/ 8284916 w 22041870"/>
              <a:gd name="connsiteY155" fmla="*/ 7178211 h 8284915"/>
              <a:gd name="connsiteX156" fmla="*/ 8038981 w 22041870"/>
              <a:gd name="connsiteY156" fmla="*/ 7270436 h 8284915"/>
              <a:gd name="connsiteX157" fmla="*/ 7070615 w 22041870"/>
              <a:gd name="connsiteY157" fmla="*/ 7670080 h 8284915"/>
              <a:gd name="connsiteX158" fmla="*/ 8085094 w 22041870"/>
              <a:gd name="connsiteY158" fmla="*/ 7454887 h 8284915"/>
              <a:gd name="connsiteX159" fmla="*/ 8223432 w 22041870"/>
              <a:gd name="connsiteY159" fmla="*/ 7424145 h 8284915"/>
              <a:gd name="connsiteX160" fmla="*/ 8069723 w 22041870"/>
              <a:gd name="connsiteY160" fmla="*/ 7516371 h 8284915"/>
              <a:gd name="connsiteX161" fmla="*/ 6978389 w 22041870"/>
              <a:gd name="connsiteY161" fmla="*/ 7869901 h 8284915"/>
              <a:gd name="connsiteX162" fmla="*/ 6486520 w 22041870"/>
              <a:gd name="connsiteY162" fmla="*/ 7869901 h 8284915"/>
              <a:gd name="connsiteX163" fmla="*/ 6686342 w 22041870"/>
              <a:gd name="connsiteY163" fmla="*/ 7700821 h 8284915"/>
              <a:gd name="connsiteX164" fmla="*/ 6886164 w 22041870"/>
              <a:gd name="connsiteY164" fmla="*/ 7547112 h 8284915"/>
              <a:gd name="connsiteX165" fmla="*/ 7024502 w 22041870"/>
              <a:gd name="connsiteY165" fmla="*/ 6947647 h 8284915"/>
              <a:gd name="connsiteX166" fmla="*/ 6870793 w 22041870"/>
              <a:gd name="connsiteY166" fmla="*/ 6286699 h 8284915"/>
              <a:gd name="connsiteX167" fmla="*/ 7516371 w 22041870"/>
              <a:gd name="connsiteY167" fmla="*/ 5333703 h 8284915"/>
              <a:gd name="connsiteX168" fmla="*/ 7577854 w 22041870"/>
              <a:gd name="connsiteY168" fmla="*/ 5302961 h 8284915"/>
              <a:gd name="connsiteX169" fmla="*/ 8208061 w 22041870"/>
              <a:gd name="connsiteY169" fmla="*/ 3996434 h 8284915"/>
              <a:gd name="connsiteX170" fmla="*/ 7393403 w 22041870"/>
              <a:gd name="connsiteY170" fmla="*/ 3627533 h 8284915"/>
              <a:gd name="connsiteX171" fmla="*/ 7301178 w 22041870"/>
              <a:gd name="connsiteY171" fmla="*/ 3627533 h 8284915"/>
              <a:gd name="connsiteX172" fmla="*/ 9007348 w 22041870"/>
              <a:gd name="connsiteY172" fmla="*/ 1352639 h 8284915"/>
              <a:gd name="connsiteX173" fmla="*/ 3089551 w 22041870"/>
              <a:gd name="connsiteY173" fmla="*/ 5656491 h 8284915"/>
              <a:gd name="connsiteX174" fmla="*/ 3074180 w 22041870"/>
              <a:gd name="connsiteY174" fmla="*/ 5779458 h 8284915"/>
              <a:gd name="connsiteX175" fmla="*/ 3181777 w 22041870"/>
              <a:gd name="connsiteY175" fmla="*/ 5687233 h 8284915"/>
              <a:gd name="connsiteX176" fmla="*/ 3181777 w 22041870"/>
              <a:gd name="connsiteY176" fmla="*/ 5717975 h 8284915"/>
              <a:gd name="connsiteX177" fmla="*/ 3350856 w 22041870"/>
              <a:gd name="connsiteY177" fmla="*/ 5902426 h 8284915"/>
              <a:gd name="connsiteX178" fmla="*/ 2966584 w 22041870"/>
              <a:gd name="connsiteY178" fmla="*/ 6148360 h 8284915"/>
              <a:gd name="connsiteX179" fmla="*/ 3443082 w 22041870"/>
              <a:gd name="connsiteY179" fmla="*/ 6132990 h 8284915"/>
              <a:gd name="connsiteX180" fmla="*/ 3350856 w 22041870"/>
              <a:gd name="connsiteY180" fmla="*/ 6209844 h 8284915"/>
              <a:gd name="connsiteX181" fmla="*/ 3243260 w 22041870"/>
              <a:gd name="connsiteY181" fmla="*/ 6409666 h 8284915"/>
              <a:gd name="connsiteX182" fmla="*/ 3381598 w 22041870"/>
              <a:gd name="connsiteY182" fmla="*/ 6609487 h 8284915"/>
              <a:gd name="connsiteX183" fmla="*/ 2858988 w 22041870"/>
              <a:gd name="connsiteY183" fmla="*/ 6855421 h 8284915"/>
              <a:gd name="connsiteX184" fmla="*/ 3473824 w 22041870"/>
              <a:gd name="connsiteY184" fmla="*/ 6778567 h 8284915"/>
              <a:gd name="connsiteX185" fmla="*/ 3381598 w 22041870"/>
              <a:gd name="connsiteY185" fmla="*/ 6809309 h 8284915"/>
              <a:gd name="connsiteX186" fmla="*/ 3258631 w 22041870"/>
              <a:gd name="connsiteY186" fmla="*/ 6978389 h 8284915"/>
              <a:gd name="connsiteX187" fmla="*/ 3412340 w 22041870"/>
              <a:gd name="connsiteY187" fmla="*/ 7132098 h 8284915"/>
              <a:gd name="connsiteX188" fmla="*/ 3181777 w 22041870"/>
              <a:gd name="connsiteY188" fmla="*/ 7193581 h 8284915"/>
              <a:gd name="connsiteX189" fmla="*/ 2597682 w 22041870"/>
              <a:gd name="connsiteY189" fmla="*/ 7331920 h 8284915"/>
              <a:gd name="connsiteX190" fmla="*/ 3197147 w 22041870"/>
              <a:gd name="connsiteY190" fmla="*/ 7378032 h 8284915"/>
              <a:gd name="connsiteX191" fmla="*/ 3427711 w 22041870"/>
              <a:gd name="connsiteY191" fmla="*/ 7378032 h 8284915"/>
              <a:gd name="connsiteX192" fmla="*/ 2613053 w 22041870"/>
              <a:gd name="connsiteY192" fmla="*/ 7685450 h 8284915"/>
              <a:gd name="connsiteX193" fmla="*/ 1921363 w 22041870"/>
              <a:gd name="connsiteY193" fmla="*/ 7716192 h 8284915"/>
              <a:gd name="connsiteX194" fmla="*/ 2198039 w 22041870"/>
              <a:gd name="connsiteY194" fmla="*/ 7793047 h 8284915"/>
              <a:gd name="connsiteX195" fmla="*/ 1444865 w 22041870"/>
              <a:gd name="connsiteY195" fmla="*/ 7793047 h 8284915"/>
              <a:gd name="connsiteX196" fmla="*/ 3089551 w 22041870"/>
              <a:gd name="connsiteY196" fmla="*/ 5656491 h 8284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</a:cxnLst>
            <a:rect l="l" t="t" r="r" b="b"/>
            <a:pathLst>
              <a:path w="22041870" h="8284915">
                <a:moveTo>
                  <a:pt x="19336594" y="6056135"/>
                </a:moveTo>
                <a:cubicBezTo>
                  <a:pt x="18936950" y="5717975"/>
                  <a:pt x="18614160" y="4595899"/>
                  <a:pt x="18614160" y="4595899"/>
                </a:cubicBezTo>
                <a:cubicBezTo>
                  <a:pt x="18368226" y="4826463"/>
                  <a:pt x="17676536" y="5087768"/>
                  <a:pt x="17676536" y="5087768"/>
                </a:cubicBezTo>
                <a:cubicBezTo>
                  <a:pt x="17676536" y="5087768"/>
                  <a:pt x="16646686" y="3950322"/>
                  <a:pt x="16323896" y="3489195"/>
                </a:cubicBezTo>
                <a:cubicBezTo>
                  <a:pt x="16001107" y="3028068"/>
                  <a:pt x="14756065" y="1967475"/>
                  <a:pt x="14756065" y="1967475"/>
                </a:cubicBezTo>
                <a:cubicBezTo>
                  <a:pt x="14756065" y="1967475"/>
                  <a:pt x="14571614" y="2490086"/>
                  <a:pt x="13849181" y="2720650"/>
                </a:cubicBezTo>
                <a:cubicBezTo>
                  <a:pt x="13126749" y="2951213"/>
                  <a:pt x="12819331" y="3765871"/>
                  <a:pt x="12819331" y="3765871"/>
                </a:cubicBezTo>
                <a:cubicBezTo>
                  <a:pt x="11820223" y="3151035"/>
                  <a:pt x="11190016" y="1829137"/>
                  <a:pt x="10974823" y="1368010"/>
                </a:cubicBezTo>
                <a:cubicBezTo>
                  <a:pt x="10759630" y="891512"/>
                  <a:pt x="9406991" y="0"/>
                  <a:pt x="9406991" y="0"/>
                </a:cubicBezTo>
                <a:cubicBezTo>
                  <a:pt x="9406991" y="0"/>
                  <a:pt x="9038089" y="322789"/>
                  <a:pt x="8607704" y="1106705"/>
                </a:cubicBezTo>
                <a:cubicBezTo>
                  <a:pt x="8208061" y="1844508"/>
                  <a:pt x="7193582" y="3427711"/>
                  <a:pt x="6501891" y="3427711"/>
                </a:cubicBezTo>
                <a:cubicBezTo>
                  <a:pt x="6501891" y="3427711"/>
                  <a:pt x="6486520" y="3427711"/>
                  <a:pt x="6486520" y="3427711"/>
                </a:cubicBezTo>
                <a:lnTo>
                  <a:pt x="6194473" y="3350856"/>
                </a:lnTo>
                <a:cubicBezTo>
                  <a:pt x="6194473" y="3350856"/>
                  <a:pt x="6194473" y="3350856"/>
                  <a:pt x="6194473" y="3350856"/>
                </a:cubicBezTo>
                <a:cubicBezTo>
                  <a:pt x="5671863" y="3166406"/>
                  <a:pt x="5595008" y="3043438"/>
                  <a:pt x="5595008" y="3043438"/>
                </a:cubicBezTo>
                <a:cubicBezTo>
                  <a:pt x="5595008" y="3043438"/>
                  <a:pt x="4872576" y="5072397"/>
                  <a:pt x="4180885" y="5103139"/>
                </a:cubicBezTo>
                <a:cubicBezTo>
                  <a:pt x="4150143" y="5103139"/>
                  <a:pt x="4134772" y="5103139"/>
                  <a:pt x="4104031" y="5103139"/>
                </a:cubicBezTo>
                <a:cubicBezTo>
                  <a:pt x="3443082" y="5103139"/>
                  <a:pt x="3028068" y="4703496"/>
                  <a:pt x="3028068" y="4703496"/>
                </a:cubicBezTo>
                <a:cubicBezTo>
                  <a:pt x="2013588" y="7255065"/>
                  <a:pt x="0" y="8284916"/>
                  <a:pt x="0" y="8284916"/>
                </a:cubicBezTo>
                <a:lnTo>
                  <a:pt x="16308525" y="8284916"/>
                </a:lnTo>
                <a:lnTo>
                  <a:pt x="22041870" y="8284916"/>
                </a:lnTo>
                <a:cubicBezTo>
                  <a:pt x="20335702" y="7378032"/>
                  <a:pt x="19874576" y="6501891"/>
                  <a:pt x="19336594" y="6056135"/>
                </a:cubicBezTo>
                <a:close/>
                <a:moveTo>
                  <a:pt x="16923362" y="7500999"/>
                </a:moveTo>
                <a:cubicBezTo>
                  <a:pt x="16907990" y="7500999"/>
                  <a:pt x="16907990" y="7485629"/>
                  <a:pt x="16907990" y="7485629"/>
                </a:cubicBezTo>
                <a:cubicBezTo>
                  <a:pt x="16938732" y="7470257"/>
                  <a:pt x="16969474" y="7439516"/>
                  <a:pt x="17015586" y="7424145"/>
                </a:cubicBezTo>
                <a:cubicBezTo>
                  <a:pt x="17046330" y="7408774"/>
                  <a:pt x="17077070" y="7378032"/>
                  <a:pt x="17077070" y="7347290"/>
                </a:cubicBezTo>
                <a:cubicBezTo>
                  <a:pt x="17077070" y="7316548"/>
                  <a:pt x="17077070" y="7270436"/>
                  <a:pt x="17061700" y="7239694"/>
                </a:cubicBezTo>
                <a:lnTo>
                  <a:pt x="16723540" y="6778567"/>
                </a:lnTo>
                <a:cubicBezTo>
                  <a:pt x="16769652" y="6717084"/>
                  <a:pt x="16861878" y="6609487"/>
                  <a:pt x="17046330" y="6594117"/>
                </a:cubicBezTo>
                <a:cubicBezTo>
                  <a:pt x="17338376" y="6563375"/>
                  <a:pt x="17430602" y="6271327"/>
                  <a:pt x="17522826" y="6040764"/>
                </a:cubicBezTo>
                <a:cubicBezTo>
                  <a:pt x="17568940" y="5933167"/>
                  <a:pt x="17599682" y="5810200"/>
                  <a:pt x="17661166" y="5748717"/>
                </a:cubicBezTo>
                <a:cubicBezTo>
                  <a:pt x="17753390" y="5656491"/>
                  <a:pt x="17953212" y="5518154"/>
                  <a:pt x="18137662" y="5395186"/>
                </a:cubicBezTo>
                <a:cubicBezTo>
                  <a:pt x="18137662" y="5395186"/>
                  <a:pt x="18137662" y="5395186"/>
                  <a:pt x="18137662" y="5395186"/>
                </a:cubicBezTo>
                <a:lnTo>
                  <a:pt x="17768760" y="5871684"/>
                </a:lnTo>
                <a:lnTo>
                  <a:pt x="18076178" y="5748717"/>
                </a:lnTo>
                <a:cubicBezTo>
                  <a:pt x="18076178" y="5810200"/>
                  <a:pt x="18076178" y="5871684"/>
                  <a:pt x="18091550" y="5948539"/>
                </a:cubicBezTo>
                <a:cubicBezTo>
                  <a:pt x="18122292" y="6102248"/>
                  <a:pt x="18137662" y="6194473"/>
                  <a:pt x="18137662" y="6240585"/>
                </a:cubicBezTo>
                <a:cubicBezTo>
                  <a:pt x="18137662" y="6255957"/>
                  <a:pt x="18137662" y="6255957"/>
                  <a:pt x="18137662" y="6271327"/>
                </a:cubicBezTo>
                <a:lnTo>
                  <a:pt x="17691906" y="6501891"/>
                </a:lnTo>
                <a:lnTo>
                  <a:pt x="17953212" y="6501891"/>
                </a:lnTo>
                <a:lnTo>
                  <a:pt x="17599682" y="6655600"/>
                </a:lnTo>
                <a:lnTo>
                  <a:pt x="18229888" y="6609487"/>
                </a:lnTo>
                <a:cubicBezTo>
                  <a:pt x="18168404" y="6686342"/>
                  <a:pt x="18153034" y="6778567"/>
                  <a:pt x="18245258" y="6932276"/>
                </a:cubicBezTo>
                <a:cubicBezTo>
                  <a:pt x="18291372" y="7024502"/>
                  <a:pt x="18337486" y="7085985"/>
                  <a:pt x="18352856" y="7147469"/>
                </a:cubicBezTo>
                <a:lnTo>
                  <a:pt x="17476714" y="7285807"/>
                </a:lnTo>
                <a:lnTo>
                  <a:pt x="18291372" y="7393403"/>
                </a:lnTo>
                <a:cubicBezTo>
                  <a:pt x="18291372" y="7408774"/>
                  <a:pt x="18291372" y="7424145"/>
                  <a:pt x="18291372" y="7439516"/>
                </a:cubicBezTo>
                <a:cubicBezTo>
                  <a:pt x="18306742" y="7500999"/>
                  <a:pt x="18352856" y="7577854"/>
                  <a:pt x="18445080" y="7654708"/>
                </a:cubicBezTo>
                <a:cubicBezTo>
                  <a:pt x="18383598" y="7654708"/>
                  <a:pt x="18322114" y="7654708"/>
                  <a:pt x="18260630" y="7654708"/>
                </a:cubicBezTo>
                <a:cubicBezTo>
                  <a:pt x="18014696" y="7654708"/>
                  <a:pt x="17753390" y="7623966"/>
                  <a:pt x="17753390" y="7623966"/>
                </a:cubicBezTo>
                <a:cubicBezTo>
                  <a:pt x="17753390" y="7623966"/>
                  <a:pt x="17907100" y="7700821"/>
                  <a:pt x="18091550" y="7777675"/>
                </a:cubicBezTo>
                <a:lnTo>
                  <a:pt x="17261522" y="7777675"/>
                </a:lnTo>
                <a:cubicBezTo>
                  <a:pt x="17230780" y="7700821"/>
                  <a:pt x="17123184" y="7593225"/>
                  <a:pt x="16923362" y="7500999"/>
                </a:cubicBezTo>
                <a:close/>
                <a:moveTo>
                  <a:pt x="13956778" y="3166406"/>
                </a:moveTo>
                <a:cubicBezTo>
                  <a:pt x="14233454" y="3074180"/>
                  <a:pt x="14448647" y="2951213"/>
                  <a:pt x="14617726" y="2828246"/>
                </a:cubicBezTo>
                <a:cubicBezTo>
                  <a:pt x="14633097" y="2858988"/>
                  <a:pt x="14633097" y="2905100"/>
                  <a:pt x="14648469" y="2951213"/>
                </a:cubicBezTo>
                <a:lnTo>
                  <a:pt x="13818440" y="3642904"/>
                </a:lnTo>
                <a:lnTo>
                  <a:pt x="14648469" y="3289373"/>
                </a:lnTo>
                <a:cubicBezTo>
                  <a:pt x="14602356" y="3412340"/>
                  <a:pt x="14525501" y="3612162"/>
                  <a:pt x="14525501" y="3981063"/>
                </a:cubicBezTo>
                <a:cubicBezTo>
                  <a:pt x="14525501" y="4211627"/>
                  <a:pt x="14540872" y="4349965"/>
                  <a:pt x="14586985" y="4426819"/>
                </a:cubicBezTo>
                <a:lnTo>
                  <a:pt x="14018261" y="4472932"/>
                </a:lnTo>
                <a:lnTo>
                  <a:pt x="14479388" y="4580528"/>
                </a:lnTo>
                <a:cubicBezTo>
                  <a:pt x="14448647" y="4595899"/>
                  <a:pt x="14417905" y="4626641"/>
                  <a:pt x="14402533" y="4672754"/>
                </a:cubicBezTo>
                <a:cubicBezTo>
                  <a:pt x="14387163" y="4718867"/>
                  <a:pt x="14387163" y="4749608"/>
                  <a:pt x="14402533" y="4795721"/>
                </a:cubicBezTo>
                <a:lnTo>
                  <a:pt x="13710843" y="4964801"/>
                </a:lnTo>
                <a:lnTo>
                  <a:pt x="14556242" y="5041655"/>
                </a:lnTo>
                <a:cubicBezTo>
                  <a:pt x="14663840" y="5241477"/>
                  <a:pt x="14694581" y="5533524"/>
                  <a:pt x="14709952" y="5733346"/>
                </a:cubicBezTo>
                <a:lnTo>
                  <a:pt x="14049003" y="5656491"/>
                </a:lnTo>
                <a:lnTo>
                  <a:pt x="14617726" y="5948539"/>
                </a:lnTo>
                <a:cubicBezTo>
                  <a:pt x="14525501" y="6056135"/>
                  <a:pt x="14402533" y="6194473"/>
                  <a:pt x="14356421" y="6302069"/>
                </a:cubicBezTo>
                <a:cubicBezTo>
                  <a:pt x="14325679" y="6378924"/>
                  <a:pt x="14325679" y="6440408"/>
                  <a:pt x="14341051" y="6486520"/>
                </a:cubicBezTo>
                <a:lnTo>
                  <a:pt x="13726215" y="6440408"/>
                </a:lnTo>
                <a:lnTo>
                  <a:pt x="14448647" y="6778567"/>
                </a:lnTo>
                <a:cubicBezTo>
                  <a:pt x="14433276" y="6870793"/>
                  <a:pt x="14417905" y="6886163"/>
                  <a:pt x="14325679" y="6947647"/>
                </a:cubicBezTo>
                <a:cubicBezTo>
                  <a:pt x="14279567" y="6978389"/>
                  <a:pt x="14264196" y="6993760"/>
                  <a:pt x="14248824" y="7024502"/>
                </a:cubicBezTo>
                <a:lnTo>
                  <a:pt x="13049895" y="7347290"/>
                </a:lnTo>
                <a:lnTo>
                  <a:pt x="14586985" y="7270436"/>
                </a:lnTo>
                <a:cubicBezTo>
                  <a:pt x="14571614" y="7285807"/>
                  <a:pt x="14540872" y="7347290"/>
                  <a:pt x="14433276" y="7454887"/>
                </a:cubicBezTo>
                <a:cubicBezTo>
                  <a:pt x="14356421" y="7516371"/>
                  <a:pt x="14264196" y="7577854"/>
                  <a:pt x="14171970" y="7623966"/>
                </a:cubicBezTo>
                <a:lnTo>
                  <a:pt x="12942298" y="7608596"/>
                </a:lnTo>
                <a:lnTo>
                  <a:pt x="13710843" y="7793047"/>
                </a:lnTo>
                <a:cubicBezTo>
                  <a:pt x="13695472" y="7793047"/>
                  <a:pt x="13664731" y="7808417"/>
                  <a:pt x="13649360" y="7808417"/>
                </a:cubicBezTo>
                <a:lnTo>
                  <a:pt x="11973932" y="7808417"/>
                </a:lnTo>
                <a:cubicBezTo>
                  <a:pt x="12081528" y="7716192"/>
                  <a:pt x="12158382" y="7608596"/>
                  <a:pt x="12158382" y="7500999"/>
                </a:cubicBezTo>
                <a:cubicBezTo>
                  <a:pt x="12158382" y="7454887"/>
                  <a:pt x="12127641" y="7347290"/>
                  <a:pt x="11989303" y="7301178"/>
                </a:cubicBezTo>
                <a:cubicBezTo>
                  <a:pt x="11973932" y="7301178"/>
                  <a:pt x="11958561" y="7285807"/>
                  <a:pt x="11958561" y="7285807"/>
                </a:cubicBezTo>
                <a:cubicBezTo>
                  <a:pt x="11943189" y="7239694"/>
                  <a:pt x="12004673" y="7085985"/>
                  <a:pt x="12050786" y="6993760"/>
                </a:cubicBezTo>
                <a:cubicBezTo>
                  <a:pt x="12127641" y="6824680"/>
                  <a:pt x="12204495" y="6609487"/>
                  <a:pt x="12158382" y="6440408"/>
                </a:cubicBezTo>
                <a:cubicBezTo>
                  <a:pt x="12358204" y="6332811"/>
                  <a:pt x="12404316" y="6209844"/>
                  <a:pt x="12450430" y="6071506"/>
                </a:cubicBezTo>
                <a:cubicBezTo>
                  <a:pt x="12481171" y="5994651"/>
                  <a:pt x="12496543" y="5917797"/>
                  <a:pt x="12573397" y="5825572"/>
                </a:cubicBezTo>
                <a:cubicBezTo>
                  <a:pt x="12634880" y="5748717"/>
                  <a:pt x="12711734" y="5671863"/>
                  <a:pt x="12788589" y="5610379"/>
                </a:cubicBezTo>
                <a:cubicBezTo>
                  <a:pt x="12988411" y="5425928"/>
                  <a:pt x="13188233" y="5241477"/>
                  <a:pt x="13188233" y="4903317"/>
                </a:cubicBezTo>
                <a:cubicBezTo>
                  <a:pt x="13188233" y="4642012"/>
                  <a:pt x="13403425" y="3904209"/>
                  <a:pt x="13541763" y="3458453"/>
                </a:cubicBezTo>
                <a:cubicBezTo>
                  <a:pt x="13649360" y="3320115"/>
                  <a:pt x="13787697" y="3212518"/>
                  <a:pt x="13956778" y="3166406"/>
                </a:cubicBezTo>
                <a:close/>
                <a:moveTo>
                  <a:pt x="5641121" y="4088660"/>
                </a:moveTo>
                <a:lnTo>
                  <a:pt x="5579637" y="4349965"/>
                </a:lnTo>
                <a:lnTo>
                  <a:pt x="5917797" y="4027176"/>
                </a:lnTo>
                <a:cubicBezTo>
                  <a:pt x="5948539" y="4042547"/>
                  <a:pt x="5994652" y="4057918"/>
                  <a:pt x="6025393" y="4073289"/>
                </a:cubicBezTo>
                <a:cubicBezTo>
                  <a:pt x="6132990" y="4119401"/>
                  <a:pt x="6240586" y="4165514"/>
                  <a:pt x="6286699" y="4196256"/>
                </a:cubicBezTo>
                <a:cubicBezTo>
                  <a:pt x="6302070" y="4211627"/>
                  <a:pt x="6332811" y="4226998"/>
                  <a:pt x="6363553" y="4257740"/>
                </a:cubicBezTo>
                <a:lnTo>
                  <a:pt x="5717975" y="4549787"/>
                </a:lnTo>
                <a:lnTo>
                  <a:pt x="6409666" y="4472932"/>
                </a:lnTo>
                <a:cubicBezTo>
                  <a:pt x="6317440" y="4549787"/>
                  <a:pt x="6286699" y="4657383"/>
                  <a:pt x="6271328" y="4734237"/>
                </a:cubicBezTo>
                <a:cubicBezTo>
                  <a:pt x="6255957" y="4826463"/>
                  <a:pt x="6255957" y="4857205"/>
                  <a:pt x="6132990" y="4857205"/>
                </a:cubicBezTo>
                <a:cubicBezTo>
                  <a:pt x="6071506" y="4857205"/>
                  <a:pt x="5917797" y="4872576"/>
                  <a:pt x="5902426" y="4995543"/>
                </a:cubicBezTo>
                <a:cubicBezTo>
                  <a:pt x="5887055" y="5103139"/>
                  <a:pt x="5963910" y="5179994"/>
                  <a:pt x="6132990" y="5256848"/>
                </a:cubicBezTo>
                <a:lnTo>
                  <a:pt x="5687234" y="5272219"/>
                </a:lnTo>
                <a:lnTo>
                  <a:pt x="6056135" y="5410557"/>
                </a:lnTo>
                <a:cubicBezTo>
                  <a:pt x="6056135" y="5410557"/>
                  <a:pt x="6056135" y="5410557"/>
                  <a:pt x="6040764" y="5410557"/>
                </a:cubicBezTo>
                <a:cubicBezTo>
                  <a:pt x="5948539" y="5425928"/>
                  <a:pt x="5871684" y="5441299"/>
                  <a:pt x="5840943" y="5533524"/>
                </a:cubicBezTo>
                <a:cubicBezTo>
                  <a:pt x="5825572" y="5625749"/>
                  <a:pt x="5887055" y="5671863"/>
                  <a:pt x="5933168" y="5687233"/>
                </a:cubicBezTo>
                <a:cubicBezTo>
                  <a:pt x="5994652" y="5733346"/>
                  <a:pt x="6102248" y="5794830"/>
                  <a:pt x="6117619" y="5994651"/>
                </a:cubicBezTo>
                <a:cubicBezTo>
                  <a:pt x="6117619" y="6010022"/>
                  <a:pt x="6117619" y="6025393"/>
                  <a:pt x="6117619" y="6040764"/>
                </a:cubicBezTo>
                <a:lnTo>
                  <a:pt x="5456670" y="6071506"/>
                </a:lnTo>
                <a:lnTo>
                  <a:pt x="5963910" y="6255957"/>
                </a:lnTo>
                <a:cubicBezTo>
                  <a:pt x="5917797" y="6271327"/>
                  <a:pt x="5871684" y="6286699"/>
                  <a:pt x="5825572" y="6332811"/>
                </a:cubicBezTo>
                <a:cubicBezTo>
                  <a:pt x="5748717" y="6409666"/>
                  <a:pt x="5717975" y="6517262"/>
                  <a:pt x="5748717" y="6655600"/>
                </a:cubicBezTo>
                <a:cubicBezTo>
                  <a:pt x="5764088" y="6747826"/>
                  <a:pt x="5794830" y="6824680"/>
                  <a:pt x="5856313" y="6886163"/>
                </a:cubicBezTo>
                <a:lnTo>
                  <a:pt x="4595900" y="7162839"/>
                </a:lnTo>
                <a:lnTo>
                  <a:pt x="5456670" y="7162839"/>
                </a:lnTo>
                <a:cubicBezTo>
                  <a:pt x="5395186" y="7193581"/>
                  <a:pt x="5318332" y="7208953"/>
                  <a:pt x="5226106" y="7239694"/>
                </a:cubicBezTo>
                <a:cubicBezTo>
                  <a:pt x="4857205" y="7347290"/>
                  <a:pt x="4396078" y="7485629"/>
                  <a:pt x="4073289" y="7562483"/>
                </a:cubicBezTo>
                <a:cubicBezTo>
                  <a:pt x="4165514" y="7347290"/>
                  <a:pt x="4273111" y="7085985"/>
                  <a:pt x="4380707" y="6824680"/>
                </a:cubicBezTo>
                <a:cubicBezTo>
                  <a:pt x="4503674" y="6501891"/>
                  <a:pt x="4549787" y="6363553"/>
                  <a:pt x="4565158" y="6255957"/>
                </a:cubicBezTo>
                <a:cubicBezTo>
                  <a:pt x="4595900" y="6148360"/>
                  <a:pt x="4611270" y="6117618"/>
                  <a:pt x="4672754" y="5979281"/>
                </a:cubicBezTo>
                <a:cubicBezTo>
                  <a:pt x="4795721" y="5748717"/>
                  <a:pt x="4903318" y="5333703"/>
                  <a:pt x="4949430" y="5164622"/>
                </a:cubicBezTo>
                <a:cubicBezTo>
                  <a:pt x="5133881" y="4949430"/>
                  <a:pt x="5318332" y="4672754"/>
                  <a:pt x="5518154" y="4303852"/>
                </a:cubicBezTo>
                <a:cubicBezTo>
                  <a:pt x="5579637" y="4226998"/>
                  <a:pt x="5610379" y="4150143"/>
                  <a:pt x="5641121" y="4088660"/>
                </a:cubicBezTo>
                <a:close/>
                <a:moveTo>
                  <a:pt x="9007348" y="1352639"/>
                </a:moveTo>
                <a:cubicBezTo>
                  <a:pt x="9022719" y="1321898"/>
                  <a:pt x="9053461" y="1275785"/>
                  <a:pt x="9068831" y="1245043"/>
                </a:cubicBezTo>
                <a:lnTo>
                  <a:pt x="8838268" y="1829137"/>
                </a:lnTo>
                <a:lnTo>
                  <a:pt x="9299395" y="1198930"/>
                </a:lnTo>
                <a:cubicBezTo>
                  <a:pt x="9299395" y="1506348"/>
                  <a:pt x="9314766" y="1813766"/>
                  <a:pt x="9330137" y="1952104"/>
                </a:cubicBezTo>
                <a:lnTo>
                  <a:pt x="8638446" y="2905100"/>
                </a:lnTo>
                <a:lnTo>
                  <a:pt x="9468475" y="2244152"/>
                </a:lnTo>
                <a:cubicBezTo>
                  <a:pt x="9560700" y="2382490"/>
                  <a:pt x="9637555" y="2505457"/>
                  <a:pt x="9360879" y="2905100"/>
                </a:cubicBezTo>
                <a:cubicBezTo>
                  <a:pt x="9207170" y="3120293"/>
                  <a:pt x="9099573" y="3489195"/>
                  <a:pt x="9437733" y="3996434"/>
                </a:cubicBezTo>
                <a:cubicBezTo>
                  <a:pt x="9453104" y="4011805"/>
                  <a:pt x="9468475" y="4042547"/>
                  <a:pt x="9483846" y="4057918"/>
                </a:cubicBezTo>
                <a:lnTo>
                  <a:pt x="8607704" y="4503674"/>
                </a:lnTo>
                <a:lnTo>
                  <a:pt x="9391620" y="4365336"/>
                </a:lnTo>
                <a:cubicBezTo>
                  <a:pt x="9360879" y="4411449"/>
                  <a:pt x="9345508" y="4472932"/>
                  <a:pt x="9314766" y="4565158"/>
                </a:cubicBezTo>
                <a:cubicBezTo>
                  <a:pt x="9268653" y="4795721"/>
                  <a:pt x="9284024" y="4964801"/>
                  <a:pt x="9299395" y="5072397"/>
                </a:cubicBezTo>
                <a:cubicBezTo>
                  <a:pt x="9299395" y="5072397"/>
                  <a:pt x="9299395" y="5072397"/>
                  <a:pt x="9299395" y="5072397"/>
                </a:cubicBezTo>
                <a:lnTo>
                  <a:pt x="8177320" y="5226106"/>
                </a:lnTo>
                <a:lnTo>
                  <a:pt x="9068831" y="5318331"/>
                </a:lnTo>
                <a:cubicBezTo>
                  <a:pt x="8961235" y="5410557"/>
                  <a:pt x="8961235" y="5533524"/>
                  <a:pt x="8961235" y="5625749"/>
                </a:cubicBezTo>
                <a:cubicBezTo>
                  <a:pt x="8961235" y="5656491"/>
                  <a:pt x="8961235" y="5671863"/>
                  <a:pt x="8961235" y="5687233"/>
                </a:cubicBezTo>
                <a:lnTo>
                  <a:pt x="8100465" y="5702604"/>
                </a:lnTo>
                <a:lnTo>
                  <a:pt x="8592334" y="5856313"/>
                </a:lnTo>
                <a:lnTo>
                  <a:pt x="8284916" y="5917797"/>
                </a:lnTo>
                <a:lnTo>
                  <a:pt x="8653817" y="6040764"/>
                </a:lnTo>
                <a:cubicBezTo>
                  <a:pt x="8623075" y="6132990"/>
                  <a:pt x="8638446" y="6209844"/>
                  <a:pt x="8653817" y="6302069"/>
                </a:cubicBezTo>
                <a:cubicBezTo>
                  <a:pt x="8669188" y="6394294"/>
                  <a:pt x="8684559" y="6517262"/>
                  <a:pt x="8669188" y="6670971"/>
                </a:cubicBezTo>
                <a:cubicBezTo>
                  <a:pt x="8653817" y="6778567"/>
                  <a:pt x="8638446" y="6870793"/>
                  <a:pt x="8623075" y="6947647"/>
                </a:cubicBezTo>
                <a:lnTo>
                  <a:pt x="7992869" y="7193581"/>
                </a:lnTo>
                <a:lnTo>
                  <a:pt x="8284916" y="7178211"/>
                </a:lnTo>
                <a:cubicBezTo>
                  <a:pt x="8208061" y="7208953"/>
                  <a:pt x="8115836" y="7239694"/>
                  <a:pt x="8038981" y="7270436"/>
                </a:cubicBezTo>
                <a:cubicBezTo>
                  <a:pt x="7547112" y="7454887"/>
                  <a:pt x="7070615" y="7670080"/>
                  <a:pt x="7070615" y="7670080"/>
                </a:cubicBezTo>
                <a:cubicBezTo>
                  <a:pt x="7070615" y="7670080"/>
                  <a:pt x="7577854" y="7547112"/>
                  <a:pt x="8085094" y="7454887"/>
                </a:cubicBezTo>
                <a:cubicBezTo>
                  <a:pt x="8131207" y="7439516"/>
                  <a:pt x="8177320" y="7439516"/>
                  <a:pt x="8223432" y="7424145"/>
                </a:cubicBezTo>
                <a:cubicBezTo>
                  <a:pt x="8177320" y="7454887"/>
                  <a:pt x="8131207" y="7485629"/>
                  <a:pt x="8069723" y="7516371"/>
                </a:cubicBezTo>
                <a:cubicBezTo>
                  <a:pt x="7793047" y="7654708"/>
                  <a:pt x="7362662" y="7777675"/>
                  <a:pt x="6978389" y="7869901"/>
                </a:cubicBezTo>
                <a:lnTo>
                  <a:pt x="6486520" y="7869901"/>
                </a:lnTo>
                <a:cubicBezTo>
                  <a:pt x="6563375" y="7808417"/>
                  <a:pt x="6624858" y="7762305"/>
                  <a:pt x="6686342" y="7700821"/>
                </a:cubicBezTo>
                <a:cubicBezTo>
                  <a:pt x="6763197" y="7639338"/>
                  <a:pt x="6824680" y="7577854"/>
                  <a:pt x="6886164" y="7547112"/>
                </a:cubicBezTo>
                <a:cubicBezTo>
                  <a:pt x="7162840" y="7393403"/>
                  <a:pt x="7101356" y="7224323"/>
                  <a:pt x="7024502" y="6947647"/>
                </a:cubicBezTo>
                <a:cubicBezTo>
                  <a:pt x="6978389" y="6793938"/>
                  <a:pt x="6916906" y="6594117"/>
                  <a:pt x="6870793" y="6286699"/>
                </a:cubicBezTo>
                <a:cubicBezTo>
                  <a:pt x="6747826" y="5533524"/>
                  <a:pt x="7485629" y="5349073"/>
                  <a:pt x="7516371" y="5333703"/>
                </a:cubicBezTo>
                <a:cubicBezTo>
                  <a:pt x="7531742" y="5333703"/>
                  <a:pt x="7562484" y="5318331"/>
                  <a:pt x="7577854" y="5302961"/>
                </a:cubicBezTo>
                <a:cubicBezTo>
                  <a:pt x="7700821" y="5164622"/>
                  <a:pt x="8346399" y="4442190"/>
                  <a:pt x="8208061" y="3996434"/>
                </a:cubicBezTo>
                <a:cubicBezTo>
                  <a:pt x="8131207" y="3750500"/>
                  <a:pt x="7869902" y="3627533"/>
                  <a:pt x="7393403" y="3627533"/>
                </a:cubicBezTo>
                <a:cubicBezTo>
                  <a:pt x="7362662" y="3627533"/>
                  <a:pt x="7331920" y="3627533"/>
                  <a:pt x="7301178" y="3627533"/>
                </a:cubicBezTo>
                <a:cubicBezTo>
                  <a:pt x="8069723" y="2981955"/>
                  <a:pt x="8761413" y="1798395"/>
                  <a:pt x="9007348" y="1352639"/>
                </a:cubicBezTo>
                <a:close/>
                <a:moveTo>
                  <a:pt x="3089551" y="5656491"/>
                </a:moveTo>
                <a:lnTo>
                  <a:pt x="3074180" y="5779458"/>
                </a:lnTo>
                <a:lnTo>
                  <a:pt x="3181777" y="5687233"/>
                </a:lnTo>
                <a:cubicBezTo>
                  <a:pt x="3181777" y="5702604"/>
                  <a:pt x="3181777" y="5717975"/>
                  <a:pt x="3181777" y="5717975"/>
                </a:cubicBezTo>
                <a:cubicBezTo>
                  <a:pt x="3181777" y="5825572"/>
                  <a:pt x="3258631" y="5902426"/>
                  <a:pt x="3350856" y="5902426"/>
                </a:cubicBezTo>
                <a:lnTo>
                  <a:pt x="2966584" y="6148360"/>
                </a:lnTo>
                <a:lnTo>
                  <a:pt x="3443082" y="6132990"/>
                </a:lnTo>
                <a:cubicBezTo>
                  <a:pt x="3427711" y="6163731"/>
                  <a:pt x="3396969" y="6194473"/>
                  <a:pt x="3350856" y="6209844"/>
                </a:cubicBezTo>
                <a:cubicBezTo>
                  <a:pt x="3258631" y="6271327"/>
                  <a:pt x="3243260" y="6363553"/>
                  <a:pt x="3243260" y="6409666"/>
                </a:cubicBezTo>
                <a:cubicBezTo>
                  <a:pt x="3243260" y="6486520"/>
                  <a:pt x="3304744" y="6563375"/>
                  <a:pt x="3381598" y="6609487"/>
                </a:cubicBezTo>
                <a:lnTo>
                  <a:pt x="2858988" y="6855421"/>
                </a:lnTo>
                <a:lnTo>
                  <a:pt x="3473824" y="6778567"/>
                </a:lnTo>
                <a:cubicBezTo>
                  <a:pt x="3443082" y="6793938"/>
                  <a:pt x="3412340" y="6809309"/>
                  <a:pt x="3381598" y="6809309"/>
                </a:cubicBezTo>
                <a:cubicBezTo>
                  <a:pt x="3243260" y="6855421"/>
                  <a:pt x="3258631" y="6947647"/>
                  <a:pt x="3258631" y="6978389"/>
                </a:cubicBezTo>
                <a:cubicBezTo>
                  <a:pt x="3274002" y="7055244"/>
                  <a:pt x="3335486" y="7101356"/>
                  <a:pt x="3412340" y="7132098"/>
                </a:cubicBezTo>
                <a:cubicBezTo>
                  <a:pt x="3335486" y="7147469"/>
                  <a:pt x="3258631" y="7178211"/>
                  <a:pt x="3181777" y="7193581"/>
                </a:cubicBezTo>
                <a:cubicBezTo>
                  <a:pt x="2889729" y="7270436"/>
                  <a:pt x="2597682" y="7331920"/>
                  <a:pt x="2597682" y="7331920"/>
                </a:cubicBezTo>
                <a:cubicBezTo>
                  <a:pt x="2597682" y="7331920"/>
                  <a:pt x="2889729" y="7362662"/>
                  <a:pt x="3197147" y="7378032"/>
                </a:cubicBezTo>
                <a:cubicBezTo>
                  <a:pt x="3274002" y="7378032"/>
                  <a:pt x="3350856" y="7378032"/>
                  <a:pt x="3427711" y="7378032"/>
                </a:cubicBezTo>
                <a:cubicBezTo>
                  <a:pt x="3197147" y="7485629"/>
                  <a:pt x="2858988" y="7608596"/>
                  <a:pt x="2613053" y="7685450"/>
                </a:cubicBezTo>
                <a:lnTo>
                  <a:pt x="1921363" y="7716192"/>
                </a:lnTo>
                <a:lnTo>
                  <a:pt x="2198039" y="7793047"/>
                </a:lnTo>
                <a:lnTo>
                  <a:pt x="1444865" y="7793047"/>
                </a:lnTo>
                <a:cubicBezTo>
                  <a:pt x="1982846" y="7301178"/>
                  <a:pt x="2597682" y="6609487"/>
                  <a:pt x="3089551" y="5656491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536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22" name="Graphic 7">
            <a:extLst>
              <a:ext uri="{FF2B5EF4-FFF2-40B4-BE49-F238E27FC236}">
                <a16:creationId xmlns:a16="http://schemas.microsoft.com/office/drawing/2014/main" id="{75A8DE8E-A977-B54A-B49C-1E6AEB0DA59F}"/>
              </a:ext>
            </a:extLst>
          </p:cNvPr>
          <p:cNvSpPr>
            <a:spLocks noChangeAspect="1"/>
          </p:cNvSpPr>
          <p:nvPr/>
        </p:nvSpPr>
        <p:spPr>
          <a:xfrm>
            <a:off x="1523531" y="2044387"/>
            <a:ext cx="13955486" cy="6289429"/>
          </a:xfrm>
          <a:custGeom>
            <a:avLst/>
            <a:gdLst>
              <a:gd name="connsiteX0" fmla="*/ 0 w 14623978"/>
              <a:gd name="connsiteY0" fmla="*/ 8278572 h 8278571"/>
              <a:gd name="connsiteX1" fmla="*/ 2235022 w 14623978"/>
              <a:gd name="connsiteY1" fmla="*/ 6981231 h 8278571"/>
              <a:gd name="connsiteX2" fmla="*/ 4471328 w 14623978"/>
              <a:gd name="connsiteY2" fmla="*/ 6396786 h 8278571"/>
              <a:gd name="connsiteX3" fmla="*/ 6707634 w 14623978"/>
              <a:gd name="connsiteY3" fmla="*/ 4238834 h 8278571"/>
              <a:gd name="connsiteX4" fmla="*/ 8943940 w 14623978"/>
              <a:gd name="connsiteY4" fmla="*/ 3763571 h 8278571"/>
              <a:gd name="connsiteX5" fmla="*/ 11180246 w 14623978"/>
              <a:gd name="connsiteY5" fmla="*/ 2273557 h 8278571"/>
              <a:gd name="connsiteX6" fmla="*/ 13416553 w 14623978"/>
              <a:gd name="connsiteY6" fmla="*/ 1721224 h 8278571"/>
              <a:gd name="connsiteX7" fmla="*/ 14623978 w 14623978"/>
              <a:gd name="connsiteY7" fmla="*/ 0 h 8278571"/>
              <a:gd name="connsiteX0" fmla="*/ 0 w 14623978"/>
              <a:gd name="connsiteY0" fmla="*/ 8278572 h 8278572"/>
              <a:gd name="connsiteX1" fmla="*/ 2235022 w 14623978"/>
              <a:gd name="connsiteY1" fmla="*/ 6579216 h 8278572"/>
              <a:gd name="connsiteX2" fmla="*/ 4471328 w 14623978"/>
              <a:gd name="connsiteY2" fmla="*/ 6396786 h 8278572"/>
              <a:gd name="connsiteX3" fmla="*/ 6707634 w 14623978"/>
              <a:gd name="connsiteY3" fmla="*/ 4238834 h 8278572"/>
              <a:gd name="connsiteX4" fmla="*/ 8943940 w 14623978"/>
              <a:gd name="connsiteY4" fmla="*/ 3763571 h 8278572"/>
              <a:gd name="connsiteX5" fmla="*/ 11180246 w 14623978"/>
              <a:gd name="connsiteY5" fmla="*/ 2273557 h 8278572"/>
              <a:gd name="connsiteX6" fmla="*/ 13416553 w 14623978"/>
              <a:gd name="connsiteY6" fmla="*/ 1721224 h 8278572"/>
              <a:gd name="connsiteX7" fmla="*/ 14623978 w 14623978"/>
              <a:gd name="connsiteY7" fmla="*/ 0 h 8278572"/>
              <a:gd name="connsiteX0" fmla="*/ 0 w 14623978"/>
              <a:gd name="connsiteY0" fmla="*/ 8278572 h 8278572"/>
              <a:gd name="connsiteX1" fmla="*/ 2260678 w 14623978"/>
              <a:gd name="connsiteY1" fmla="*/ 6919383 h 8278572"/>
              <a:gd name="connsiteX2" fmla="*/ 4471328 w 14623978"/>
              <a:gd name="connsiteY2" fmla="*/ 6396786 h 8278572"/>
              <a:gd name="connsiteX3" fmla="*/ 6707634 w 14623978"/>
              <a:gd name="connsiteY3" fmla="*/ 4238834 h 8278572"/>
              <a:gd name="connsiteX4" fmla="*/ 8943940 w 14623978"/>
              <a:gd name="connsiteY4" fmla="*/ 3763571 h 8278572"/>
              <a:gd name="connsiteX5" fmla="*/ 11180246 w 14623978"/>
              <a:gd name="connsiteY5" fmla="*/ 2273557 h 8278572"/>
              <a:gd name="connsiteX6" fmla="*/ 13416553 w 14623978"/>
              <a:gd name="connsiteY6" fmla="*/ 1721224 h 8278572"/>
              <a:gd name="connsiteX7" fmla="*/ 14623978 w 14623978"/>
              <a:gd name="connsiteY7" fmla="*/ 0 h 8278572"/>
              <a:gd name="connsiteX0" fmla="*/ 0 w 14879318"/>
              <a:gd name="connsiteY0" fmla="*/ 8082719 h 8082719"/>
              <a:gd name="connsiteX1" fmla="*/ 2260678 w 14879318"/>
              <a:gd name="connsiteY1" fmla="*/ 6723530 h 8082719"/>
              <a:gd name="connsiteX2" fmla="*/ 4471328 w 14879318"/>
              <a:gd name="connsiteY2" fmla="*/ 6200933 h 8082719"/>
              <a:gd name="connsiteX3" fmla="*/ 6707634 w 14879318"/>
              <a:gd name="connsiteY3" fmla="*/ 4042981 h 8082719"/>
              <a:gd name="connsiteX4" fmla="*/ 8943940 w 14879318"/>
              <a:gd name="connsiteY4" fmla="*/ 3567718 h 8082719"/>
              <a:gd name="connsiteX5" fmla="*/ 11180246 w 14879318"/>
              <a:gd name="connsiteY5" fmla="*/ 2077704 h 8082719"/>
              <a:gd name="connsiteX6" fmla="*/ 13416553 w 14879318"/>
              <a:gd name="connsiteY6" fmla="*/ 1525371 h 8082719"/>
              <a:gd name="connsiteX7" fmla="*/ 14879318 w 14879318"/>
              <a:gd name="connsiteY7" fmla="*/ 0 h 8082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879318" h="8082719">
                <a:moveTo>
                  <a:pt x="0" y="8082719"/>
                </a:moveTo>
                <a:lnTo>
                  <a:pt x="2260678" y="6723530"/>
                </a:lnTo>
                <a:lnTo>
                  <a:pt x="4471328" y="6200933"/>
                </a:lnTo>
                <a:lnTo>
                  <a:pt x="6707634" y="4042981"/>
                </a:lnTo>
                <a:lnTo>
                  <a:pt x="8943940" y="3567718"/>
                </a:lnTo>
                <a:lnTo>
                  <a:pt x="11180246" y="2077704"/>
                </a:lnTo>
                <a:lnTo>
                  <a:pt x="13416553" y="1525371"/>
                </a:lnTo>
                <a:lnTo>
                  <a:pt x="14879318" y="0"/>
                </a:lnTo>
              </a:path>
            </a:pathLst>
          </a:custGeom>
          <a:noFill/>
          <a:ln w="25400" cap="flat">
            <a:solidFill>
              <a:srgbClr val="000000"/>
            </a:solidFill>
            <a:prstDash val="dash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126" name="Group 12">
            <a:extLst>
              <a:ext uri="{FF2B5EF4-FFF2-40B4-BE49-F238E27FC236}">
                <a16:creationId xmlns:a16="http://schemas.microsoft.com/office/drawing/2014/main" id="{41329B7E-DB83-354F-7C5E-42C26203DF42}"/>
              </a:ext>
            </a:extLst>
          </p:cNvPr>
          <p:cNvGrpSpPr/>
          <p:nvPr/>
        </p:nvGrpSpPr>
        <p:grpSpPr>
          <a:xfrm>
            <a:off x="5506015" y="6682509"/>
            <a:ext cx="457200" cy="457200"/>
            <a:chOff x="3461285" y="7237680"/>
            <a:chExt cx="457200" cy="457200"/>
          </a:xfrm>
        </p:grpSpPr>
        <p:sp>
          <p:nvSpPr>
            <p:cNvPr id="127" name="Oval 13">
              <a:extLst>
                <a:ext uri="{FF2B5EF4-FFF2-40B4-BE49-F238E27FC236}">
                  <a16:creationId xmlns:a16="http://schemas.microsoft.com/office/drawing/2014/main" id="{A640725A-A64C-67B6-1BBB-11F2AE233C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52725" y="7329120"/>
              <a:ext cx="274320" cy="2743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4">
              <a:extLst>
                <a:ext uri="{FF2B5EF4-FFF2-40B4-BE49-F238E27FC236}">
                  <a16:creationId xmlns:a16="http://schemas.microsoft.com/office/drawing/2014/main" id="{0DEE6C6C-CEDD-F14F-6A50-1C29C1327A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61285" y="7237680"/>
              <a:ext cx="457200" cy="457200"/>
            </a:xfrm>
            <a:prstGeom prst="ellipse">
              <a:avLst/>
            </a:prstGeom>
            <a:noFill/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9" name="Group 15">
            <a:extLst>
              <a:ext uri="{FF2B5EF4-FFF2-40B4-BE49-F238E27FC236}">
                <a16:creationId xmlns:a16="http://schemas.microsoft.com/office/drawing/2014/main" id="{71689EBD-CE53-354D-D0C8-7BE3D6777BE9}"/>
              </a:ext>
            </a:extLst>
          </p:cNvPr>
          <p:cNvGrpSpPr/>
          <p:nvPr/>
        </p:nvGrpSpPr>
        <p:grpSpPr>
          <a:xfrm>
            <a:off x="7735714" y="4975880"/>
            <a:ext cx="457200" cy="457200"/>
            <a:chOff x="3461285" y="7237680"/>
            <a:chExt cx="457200" cy="457200"/>
          </a:xfrm>
        </p:grpSpPr>
        <p:sp>
          <p:nvSpPr>
            <p:cNvPr id="130" name="Oval 16">
              <a:extLst>
                <a:ext uri="{FF2B5EF4-FFF2-40B4-BE49-F238E27FC236}">
                  <a16:creationId xmlns:a16="http://schemas.microsoft.com/office/drawing/2014/main" id="{3D9015C5-0393-7461-458C-7B150EC28A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52725" y="7329120"/>
              <a:ext cx="274320" cy="2743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7">
              <a:extLst>
                <a:ext uri="{FF2B5EF4-FFF2-40B4-BE49-F238E27FC236}">
                  <a16:creationId xmlns:a16="http://schemas.microsoft.com/office/drawing/2014/main" id="{61F7519A-3C28-3A9F-D7AC-C421479EF8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61285" y="7237680"/>
              <a:ext cx="457200" cy="457200"/>
            </a:xfrm>
            <a:prstGeom prst="ellipse">
              <a:avLst/>
            </a:prstGeom>
            <a:noFill/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2" name="Group 18">
            <a:extLst>
              <a:ext uri="{FF2B5EF4-FFF2-40B4-BE49-F238E27FC236}">
                <a16:creationId xmlns:a16="http://schemas.microsoft.com/office/drawing/2014/main" id="{24A00547-4921-CD81-8F69-9EC2E89E4248}"/>
              </a:ext>
            </a:extLst>
          </p:cNvPr>
          <p:cNvGrpSpPr/>
          <p:nvPr/>
        </p:nvGrpSpPr>
        <p:grpSpPr>
          <a:xfrm>
            <a:off x="10290653" y="4347265"/>
            <a:ext cx="457200" cy="457200"/>
            <a:chOff x="3461285" y="7237680"/>
            <a:chExt cx="457200" cy="457200"/>
          </a:xfrm>
        </p:grpSpPr>
        <p:sp>
          <p:nvSpPr>
            <p:cNvPr id="133" name="Oval 19">
              <a:extLst>
                <a:ext uri="{FF2B5EF4-FFF2-40B4-BE49-F238E27FC236}">
                  <a16:creationId xmlns:a16="http://schemas.microsoft.com/office/drawing/2014/main" id="{00746261-9C9F-194F-1B2B-3EAC2E3FE3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52725" y="7329120"/>
              <a:ext cx="274320" cy="2743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" name="Oval 20">
              <a:extLst>
                <a:ext uri="{FF2B5EF4-FFF2-40B4-BE49-F238E27FC236}">
                  <a16:creationId xmlns:a16="http://schemas.microsoft.com/office/drawing/2014/main" id="{8B309144-2AFA-A43C-D50C-6D372D545B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61285" y="7237680"/>
              <a:ext cx="457200" cy="457200"/>
            </a:xfrm>
            <a:prstGeom prst="ellipse">
              <a:avLst/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8" name="Group 24">
            <a:extLst>
              <a:ext uri="{FF2B5EF4-FFF2-40B4-BE49-F238E27FC236}">
                <a16:creationId xmlns:a16="http://schemas.microsoft.com/office/drawing/2014/main" id="{997F1C36-0B82-A019-AE9F-0FDECE224A26}"/>
              </a:ext>
            </a:extLst>
          </p:cNvPr>
          <p:cNvGrpSpPr/>
          <p:nvPr/>
        </p:nvGrpSpPr>
        <p:grpSpPr>
          <a:xfrm>
            <a:off x="13887452" y="3026229"/>
            <a:ext cx="457200" cy="457200"/>
            <a:chOff x="3461285" y="7237680"/>
            <a:chExt cx="457200" cy="457200"/>
          </a:xfrm>
        </p:grpSpPr>
        <p:sp>
          <p:nvSpPr>
            <p:cNvPr id="139" name="Oval 25">
              <a:extLst>
                <a:ext uri="{FF2B5EF4-FFF2-40B4-BE49-F238E27FC236}">
                  <a16:creationId xmlns:a16="http://schemas.microsoft.com/office/drawing/2014/main" id="{ACFF848E-287B-8CC2-503A-914FC3DE2F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52725" y="7329120"/>
              <a:ext cx="274320" cy="27432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Oval 26">
              <a:extLst>
                <a:ext uri="{FF2B5EF4-FFF2-40B4-BE49-F238E27FC236}">
                  <a16:creationId xmlns:a16="http://schemas.microsoft.com/office/drawing/2014/main" id="{30BED77A-D46B-D405-B644-574BD43CC8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61285" y="7237680"/>
              <a:ext cx="457200" cy="457200"/>
            </a:xfrm>
            <a:prstGeom prst="ellipse">
              <a:avLst/>
            </a:prstGeom>
            <a:noFill/>
            <a:ln w="254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1" name="Group 27">
            <a:extLst>
              <a:ext uri="{FF2B5EF4-FFF2-40B4-BE49-F238E27FC236}">
                <a16:creationId xmlns:a16="http://schemas.microsoft.com/office/drawing/2014/main" id="{CCDFC209-C8F1-D555-63BF-33DB85908936}"/>
              </a:ext>
            </a:extLst>
          </p:cNvPr>
          <p:cNvGrpSpPr/>
          <p:nvPr/>
        </p:nvGrpSpPr>
        <p:grpSpPr>
          <a:xfrm>
            <a:off x="1315297" y="8146151"/>
            <a:ext cx="457200" cy="457200"/>
            <a:chOff x="3461285" y="7237680"/>
            <a:chExt cx="457200" cy="457200"/>
          </a:xfrm>
          <a:solidFill>
            <a:schemeClr val="tx2"/>
          </a:solidFill>
        </p:grpSpPr>
        <p:sp>
          <p:nvSpPr>
            <p:cNvPr id="142" name="Oval 28">
              <a:extLst>
                <a:ext uri="{FF2B5EF4-FFF2-40B4-BE49-F238E27FC236}">
                  <a16:creationId xmlns:a16="http://schemas.microsoft.com/office/drawing/2014/main" id="{ECF8EAB0-D9AB-2704-FD30-C062D3B02B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52725" y="7329120"/>
              <a:ext cx="274320" cy="2743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29">
              <a:extLst>
                <a:ext uri="{FF2B5EF4-FFF2-40B4-BE49-F238E27FC236}">
                  <a16:creationId xmlns:a16="http://schemas.microsoft.com/office/drawing/2014/main" id="{E5C97C4C-8626-5BAA-CCD9-4043D16024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61285" y="7237680"/>
              <a:ext cx="457200" cy="4572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4" name="TextBox 143">
            <a:extLst>
              <a:ext uri="{FF2B5EF4-FFF2-40B4-BE49-F238E27FC236}">
                <a16:creationId xmlns:a16="http://schemas.microsoft.com/office/drawing/2014/main" id="{23099502-EC87-C673-53FC-F5424EA8A655}"/>
              </a:ext>
            </a:extLst>
          </p:cNvPr>
          <p:cNvSpPr txBox="1"/>
          <p:nvPr/>
        </p:nvSpPr>
        <p:spPr>
          <a:xfrm>
            <a:off x="989900" y="7185112"/>
            <a:ext cx="11079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 </a:t>
            </a:r>
          </a:p>
          <a:p>
            <a:pPr algn="ctr"/>
            <a:r>
              <a:rPr lang="ru-RU" sz="2000" b="1" dirty="0">
                <a:solidFill>
                  <a:schemeClr val="accent1"/>
                </a:solidFill>
                <a:latin typeface="+mj-lt"/>
              </a:rPr>
              <a:t>ЭТАП </a:t>
            </a:r>
            <a:r>
              <a:rPr lang="en-US" sz="2000" b="1" dirty="0">
                <a:solidFill>
                  <a:schemeClr val="accent1"/>
                </a:solidFill>
                <a:latin typeface="+mj-lt"/>
              </a:rPr>
              <a:t>1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08844D12-49C2-B583-E9E8-3DF51B7542E2}"/>
              </a:ext>
            </a:extLst>
          </p:cNvPr>
          <p:cNvSpPr txBox="1"/>
          <p:nvPr/>
        </p:nvSpPr>
        <p:spPr>
          <a:xfrm>
            <a:off x="5183066" y="5882289"/>
            <a:ext cx="1107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3"/>
                </a:solidFill>
                <a:latin typeface="+mj-lt"/>
              </a:rPr>
              <a:t>ЭТАП 2</a:t>
            </a:r>
            <a:endParaRPr lang="en-US" sz="20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7FF52225-4E22-701F-10EF-AA5AA58D8A22}"/>
              </a:ext>
            </a:extLst>
          </p:cNvPr>
          <p:cNvSpPr txBox="1"/>
          <p:nvPr/>
        </p:nvSpPr>
        <p:spPr>
          <a:xfrm>
            <a:off x="7410316" y="5609436"/>
            <a:ext cx="1107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4"/>
                </a:solidFill>
                <a:latin typeface="+mj-lt"/>
              </a:rPr>
              <a:t>ЭТАП 3</a:t>
            </a:r>
            <a:endParaRPr lang="en-US" sz="20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FA47D381-20E5-714B-0FAB-E8AC59332C42}"/>
              </a:ext>
            </a:extLst>
          </p:cNvPr>
          <p:cNvSpPr txBox="1"/>
          <p:nvPr/>
        </p:nvSpPr>
        <p:spPr>
          <a:xfrm>
            <a:off x="9702251" y="3869204"/>
            <a:ext cx="1107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5"/>
                </a:solidFill>
                <a:latin typeface="+mj-lt"/>
              </a:rPr>
              <a:t>ЭТАП 4</a:t>
            </a:r>
            <a:endParaRPr lang="en-US" sz="2000" b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91B6E43A-A0E2-D413-5684-82BBDEC20317}"/>
              </a:ext>
            </a:extLst>
          </p:cNvPr>
          <p:cNvSpPr txBox="1"/>
          <p:nvPr/>
        </p:nvSpPr>
        <p:spPr>
          <a:xfrm>
            <a:off x="13557055" y="2318769"/>
            <a:ext cx="1107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ЭТАП 5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51" name="Graphic 2">
            <a:extLst>
              <a:ext uri="{FF2B5EF4-FFF2-40B4-BE49-F238E27FC236}">
                <a16:creationId xmlns:a16="http://schemas.microsoft.com/office/drawing/2014/main" id="{CC4B7083-9E1F-6C13-702A-A0EDC3DA2977}"/>
              </a:ext>
            </a:extLst>
          </p:cNvPr>
          <p:cNvSpPr txBox="1"/>
          <p:nvPr/>
        </p:nvSpPr>
        <p:spPr>
          <a:xfrm>
            <a:off x="1606997" y="5049768"/>
            <a:ext cx="1859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(0-3 месяца) </a:t>
            </a:r>
            <a:r>
              <a:rPr lang="ru-RU" sz="2000" dirty="0"/>
              <a:t> </a:t>
            </a:r>
            <a:endParaRPr lang="en-US" sz="2000" b="1" dirty="0">
              <a:latin typeface="Lato" panose="020F0502020204030203" pitchFamily="34" charset="0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EA572B42-ACC3-9D00-0B52-EEE371FA7347}"/>
              </a:ext>
            </a:extLst>
          </p:cNvPr>
          <p:cNvSpPr txBox="1"/>
          <p:nvPr/>
        </p:nvSpPr>
        <p:spPr>
          <a:xfrm>
            <a:off x="1723572" y="5318086"/>
            <a:ext cx="2286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Формирование технической команды. Разработка архитектуры и прототипа MVP.</a:t>
            </a:r>
          </a:p>
        </p:txBody>
      </p:sp>
      <p:sp>
        <p:nvSpPr>
          <p:cNvPr id="153" name="Graphic 2">
            <a:extLst>
              <a:ext uri="{FF2B5EF4-FFF2-40B4-BE49-F238E27FC236}">
                <a16:creationId xmlns:a16="http://schemas.microsoft.com/office/drawing/2014/main" id="{EB7BA299-B1B5-672F-8745-9A68884A574A}"/>
              </a:ext>
            </a:extLst>
          </p:cNvPr>
          <p:cNvSpPr txBox="1"/>
          <p:nvPr/>
        </p:nvSpPr>
        <p:spPr>
          <a:xfrm>
            <a:off x="4893869" y="7073011"/>
            <a:ext cx="18758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(3-6 месяцев)</a:t>
            </a:r>
            <a:endParaRPr lang="en-US" sz="2000" b="1" dirty="0">
              <a:latin typeface="Lato" panose="020F0502020204030203" pitchFamily="34" charset="0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9F766551-0087-08FC-772A-BF5B8BCC8429}"/>
              </a:ext>
            </a:extLst>
          </p:cNvPr>
          <p:cNvSpPr txBox="1"/>
          <p:nvPr/>
        </p:nvSpPr>
        <p:spPr>
          <a:xfrm>
            <a:off x="4688787" y="7428914"/>
            <a:ext cx="2286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Разработка и внутреннее тестирование MVP. Привлечение первых 100 бета-тестеров.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Lato" panose="020F0502020204030203" pitchFamily="34" charset="0"/>
            </a:endParaRPr>
          </a:p>
        </p:txBody>
      </p:sp>
      <p:sp>
        <p:nvSpPr>
          <p:cNvPr id="155" name="Graphic 2">
            <a:extLst>
              <a:ext uri="{FF2B5EF4-FFF2-40B4-BE49-F238E27FC236}">
                <a16:creationId xmlns:a16="http://schemas.microsoft.com/office/drawing/2014/main" id="{59D7007A-B966-EF69-A84E-5F200B1CEA12}"/>
              </a:ext>
            </a:extLst>
          </p:cNvPr>
          <p:cNvSpPr txBox="1"/>
          <p:nvPr/>
        </p:nvSpPr>
        <p:spPr>
          <a:xfrm>
            <a:off x="7112668" y="1564418"/>
            <a:ext cx="18758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(6-9 месяцев)</a:t>
            </a:r>
            <a:endParaRPr lang="en-US" sz="2000" b="1" dirty="0">
              <a:latin typeface="Lato" panose="020F0502020204030203" pitchFamily="34" charset="0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78E446CF-6CCB-ED95-9739-3FF3D323F93D}"/>
              </a:ext>
            </a:extLst>
          </p:cNvPr>
          <p:cNvSpPr txBox="1"/>
          <p:nvPr/>
        </p:nvSpPr>
        <p:spPr>
          <a:xfrm>
            <a:off x="6894314" y="1850703"/>
            <a:ext cx="26070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Анализ данных бета-теста, доработка продукта. Подготовка к публичному запуску (маркетинг-кит, страницы в магазинах).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Lato" panose="020F0502020204030203" pitchFamily="34" charset="0"/>
            </a:endParaRPr>
          </a:p>
        </p:txBody>
      </p:sp>
      <p:sp>
        <p:nvSpPr>
          <p:cNvPr id="157" name="Graphic 2">
            <a:extLst>
              <a:ext uri="{FF2B5EF4-FFF2-40B4-BE49-F238E27FC236}">
                <a16:creationId xmlns:a16="http://schemas.microsoft.com/office/drawing/2014/main" id="{596ED9D2-C697-E66F-D9BF-A483C6338935}"/>
              </a:ext>
            </a:extLst>
          </p:cNvPr>
          <p:cNvSpPr txBox="1"/>
          <p:nvPr/>
        </p:nvSpPr>
        <p:spPr>
          <a:xfrm>
            <a:off x="9674466" y="5010679"/>
            <a:ext cx="20185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(9-12 месяцев)</a:t>
            </a:r>
            <a:endParaRPr lang="en-US" sz="2000" b="1" dirty="0">
              <a:latin typeface="Lato" panose="020F0502020204030203" pitchFamily="34" charset="0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91C31A46-C6D3-960A-B91B-4311A9E97880}"/>
              </a:ext>
            </a:extLst>
          </p:cNvPr>
          <p:cNvSpPr txBox="1"/>
          <p:nvPr/>
        </p:nvSpPr>
        <p:spPr>
          <a:xfrm>
            <a:off x="9571953" y="5266403"/>
            <a:ext cx="2286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Публичный запуск. Активное продвижение. Достижение цели в 10 000 пользователей.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Lato" panose="020F0502020204030203" pitchFamily="34" charset="0"/>
            </a:endParaRPr>
          </a:p>
        </p:txBody>
      </p:sp>
      <p:sp>
        <p:nvSpPr>
          <p:cNvPr id="159" name="Graphic 2">
            <a:extLst>
              <a:ext uri="{FF2B5EF4-FFF2-40B4-BE49-F238E27FC236}">
                <a16:creationId xmlns:a16="http://schemas.microsoft.com/office/drawing/2014/main" id="{BA6DD6F1-3835-FF6C-D274-E8B54EBBB051}"/>
              </a:ext>
            </a:extLst>
          </p:cNvPr>
          <p:cNvSpPr txBox="1"/>
          <p:nvPr/>
        </p:nvSpPr>
        <p:spPr>
          <a:xfrm>
            <a:off x="12761117" y="3428694"/>
            <a:ext cx="21611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(12-18 месяцев)</a:t>
            </a:r>
            <a:endParaRPr lang="en-US" sz="2000" b="1" dirty="0">
              <a:latin typeface="Lato" panose="020F0502020204030203" pitchFamily="34" charset="0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1B11A350-9F7D-5E7B-6680-E2D903D2EE6A}"/>
              </a:ext>
            </a:extLst>
          </p:cNvPr>
          <p:cNvSpPr txBox="1"/>
          <p:nvPr/>
        </p:nvSpPr>
        <p:spPr>
          <a:xfrm>
            <a:off x="11775613" y="3773319"/>
            <a:ext cx="356051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Фокус на монетизацию и удержание. Анализ юнит-экономики, масштабирование маркетинга. Запуск дополнительных источников дохода (партнерства, премиум-контент).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Lato" panose="020F0502020204030203" pitchFamily="34" charset="0"/>
            </a:endParaRPr>
          </a:p>
        </p:txBody>
      </p:sp>
      <p:grpSp>
        <p:nvGrpSpPr>
          <p:cNvPr id="163" name="Group 61">
            <a:extLst>
              <a:ext uri="{FF2B5EF4-FFF2-40B4-BE49-F238E27FC236}">
                <a16:creationId xmlns:a16="http://schemas.microsoft.com/office/drawing/2014/main" id="{CC515EEC-5048-BA4B-644F-7C1C48AC492E}"/>
              </a:ext>
            </a:extLst>
          </p:cNvPr>
          <p:cNvGrpSpPr>
            <a:grpSpLocks noChangeAspect="1"/>
          </p:cNvGrpSpPr>
          <p:nvPr/>
        </p:nvGrpSpPr>
        <p:grpSpPr>
          <a:xfrm>
            <a:off x="14972514" y="1215520"/>
            <a:ext cx="1097280" cy="1016166"/>
            <a:chOff x="14098942" y="699129"/>
            <a:chExt cx="3723827" cy="3448554"/>
          </a:xfrm>
        </p:grpSpPr>
        <p:sp>
          <p:nvSpPr>
            <p:cNvPr id="164" name="Freeform: Shape 56">
              <a:extLst>
                <a:ext uri="{FF2B5EF4-FFF2-40B4-BE49-F238E27FC236}">
                  <a16:creationId xmlns:a16="http://schemas.microsoft.com/office/drawing/2014/main" id="{12FDE2EE-B018-04AB-0BB8-B552D6ECE44B}"/>
                </a:ext>
              </a:extLst>
            </p:cNvPr>
            <p:cNvSpPr/>
            <p:nvPr/>
          </p:nvSpPr>
          <p:spPr>
            <a:xfrm>
              <a:off x="14098942" y="699129"/>
              <a:ext cx="3723827" cy="3448554"/>
            </a:xfrm>
            <a:custGeom>
              <a:avLst/>
              <a:gdLst>
                <a:gd name="connsiteX0" fmla="*/ 3681413 w 3723827"/>
                <a:gd name="connsiteY0" fmla="*/ 17792 h 3448554"/>
                <a:gd name="connsiteX1" fmla="*/ 3579495 w 3723827"/>
                <a:gd name="connsiteY1" fmla="*/ 13030 h 3448554"/>
                <a:gd name="connsiteX2" fmla="*/ 51435 w 3723827"/>
                <a:gd name="connsiteY2" fmla="*/ 1889455 h 3448554"/>
                <a:gd name="connsiteX3" fmla="*/ 0 w 3723827"/>
                <a:gd name="connsiteY3" fmla="*/ 1978037 h 3448554"/>
                <a:gd name="connsiteX4" fmla="*/ 60008 w 3723827"/>
                <a:gd name="connsiteY4" fmla="*/ 2057095 h 3448554"/>
                <a:gd name="connsiteX5" fmla="*/ 1026795 w 3723827"/>
                <a:gd name="connsiteY5" fmla="*/ 2387612 h 3448554"/>
                <a:gd name="connsiteX6" fmla="*/ 1147763 w 3723827"/>
                <a:gd name="connsiteY6" fmla="*/ 2429523 h 3448554"/>
                <a:gd name="connsiteX7" fmla="*/ 1175385 w 3723827"/>
                <a:gd name="connsiteY7" fmla="*/ 2508580 h 3448554"/>
                <a:gd name="connsiteX8" fmla="*/ 1463993 w 3723827"/>
                <a:gd name="connsiteY8" fmla="*/ 3374402 h 3448554"/>
                <a:gd name="connsiteX9" fmla="*/ 1463993 w 3723827"/>
                <a:gd name="connsiteY9" fmla="*/ 3379165 h 3448554"/>
                <a:gd name="connsiteX10" fmla="*/ 1463993 w 3723827"/>
                <a:gd name="connsiteY10" fmla="*/ 3383927 h 3448554"/>
                <a:gd name="connsiteX11" fmla="*/ 1533525 w 3723827"/>
                <a:gd name="connsiteY11" fmla="*/ 3444888 h 3448554"/>
                <a:gd name="connsiteX12" fmla="*/ 1622108 w 3723827"/>
                <a:gd name="connsiteY12" fmla="*/ 3422027 h 3448554"/>
                <a:gd name="connsiteX13" fmla="*/ 1626870 w 3723827"/>
                <a:gd name="connsiteY13" fmla="*/ 3417265 h 3448554"/>
                <a:gd name="connsiteX14" fmla="*/ 1654493 w 3723827"/>
                <a:gd name="connsiteY14" fmla="*/ 3389642 h 3448554"/>
                <a:gd name="connsiteX15" fmla="*/ 2240280 w 3723827"/>
                <a:gd name="connsiteY15" fmla="*/ 2812427 h 3448554"/>
                <a:gd name="connsiteX16" fmla="*/ 3132773 w 3723827"/>
                <a:gd name="connsiteY16" fmla="*/ 3120085 h 3448554"/>
                <a:gd name="connsiteX17" fmla="*/ 3211830 w 3723827"/>
                <a:gd name="connsiteY17" fmla="*/ 3110560 h 3448554"/>
                <a:gd name="connsiteX18" fmla="*/ 3258503 w 3723827"/>
                <a:gd name="connsiteY18" fmla="*/ 3045790 h 3448554"/>
                <a:gd name="connsiteX19" fmla="*/ 3723323 w 3723827"/>
                <a:gd name="connsiteY19" fmla="*/ 113042 h 3448554"/>
                <a:gd name="connsiteX20" fmla="*/ 3681413 w 3723827"/>
                <a:gd name="connsiteY20" fmla="*/ 17792 h 3448554"/>
                <a:gd name="connsiteX21" fmla="*/ 3681413 w 3723827"/>
                <a:gd name="connsiteY21" fmla="*/ 17792 h 3448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23827" h="3448554">
                  <a:moveTo>
                    <a:pt x="3681413" y="17792"/>
                  </a:moveTo>
                  <a:cubicBezTo>
                    <a:pt x="3653790" y="-5068"/>
                    <a:pt x="3611880" y="-5068"/>
                    <a:pt x="3579495" y="13030"/>
                  </a:cubicBezTo>
                  <a:lnTo>
                    <a:pt x="51435" y="1889455"/>
                  </a:lnTo>
                  <a:cubicBezTo>
                    <a:pt x="19050" y="1908505"/>
                    <a:pt x="0" y="1940890"/>
                    <a:pt x="0" y="1978037"/>
                  </a:cubicBezTo>
                  <a:cubicBezTo>
                    <a:pt x="0" y="2015185"/>
                    <a:pt x="27623" y="2047570"/>
                    <a:pt x="60008" y="2057095"/>
                  </a:cubicBezTo>
                  <a:lnTo>
                    <a:pt x="1026795" y="2387612"/>
                  </a:lnTo>
                  <a:lnTo>
                    <a:pt x="1147763" y="2429523"/>
                  </a:lnTo>
                  <a:lnTo>
                    <a:pt x="1175385" y="2508580"/>
                  </a:lnTo>
                  <a:lnTo>
                    <a:pt x="1463993" y="3374402"/>
                  </a:lnTo>
                  <a:lnTo>
                    <a:pt x="1463993" y="3379165"/>
                  </a:lnTo>
                  <a:lnTo>
                    <a:pt x="1463993" y="3383927"/>
                  </a:lnTo>
                  <a:cubicBezTo>
                    <a:pt x="1473518" y="3411550"/>
                    <a:pt x="1501140" y="3435363"/>
                    <a:pt x="1533525" y="3444888"/>
                  </a:cubicBezTo>
                  <a:cubicBezTo>
                    <a:pt x="1565910" y="3454413"/>
                    <a:pt x="1598295" y="3444888"/>
                    <a:pt x="1622108" y="3422027"/>
                  </a:cubicBezTo>
                  <a:lnTo>
                    <a:pt x="1626870" y="3417265"/>
                  </a:lnTo>
                  <a:lnTo>
                    <a:pt x="1654493" y="3389642"/>
                  </a:lnTo>
                  <a:lnTo>
                    <a:pt x="2240280" y="2812427"/>
                  </a:lnTo>
                  <a:lnTo>
                    <a:pt x="3132773" y="3120085"/>
                  </a:lnTo>
                  <a:cubicBezTo>
                    <a:pt x="3160395" y="3129610"/>
                    <a:pt x="3188970" y="3124848"/>
                    <a:pt x="3211830" y="3110560"/>
                  </a:cubicBezTo>
                  <a:cubicBezTo>
                    <a:pt x="3234690" y="3096273"/>
                    <a:pt x="3253740" y="3073413"/>
                    <a:pt x="3258503" y="3045790"/>
                  </a:cubicBezTo>
                  <a:lnTo>
                    <a:pt x="3723323" y="113042"/>
                  </a:lnTo>
                  <a:cubicBezTo>
                    <a:pt x="3727133" y="69227"/>
                    <a:pt x="3709035" y="36842"/>
                    <a:pt x="3681413" y="17792"/>
                  </a:cubicBezTo>
                  <a:lnTo>
                    <a:pt x="3681413" y="17792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5" name="Freeform: Shape 58">
              <a:extLst>
                <a:ext uri="{FF2B5EF4-FFF2-40B4-BE49-F238E27FC236}">
                  <a16:creationId xmlns:a16="http://schemas.microsoft.com/office/drawing/2014/main" id="{91836B2A-34E9-0B30-2E5E-2A9891A07EC1}"/>
                </a:ext>
              </a:extLst>
            </p:cNvPr>
            <p:cNvSpPr/>
            <p:nvPr/>
          </p:nvSpPr>
          <p:spPr>
            <a:xfrm>
              <a:off x="15832492" y="3365824"/>
              <a:ext cx="306704" cy="381952"/>
            </a:xfrm>
            <a:custGeom>
              <a:avLst/>
              <a:gdLst>
                <a:gd name="connsiteX0" fmla="*/ 306705 w 306704"/>
                <a:gd name="connsiteY0" fmla="*/ 74295 h 381952"/>
                <a:gd name="connsiteX1" fmla="*/ 0 w 306704"/>
                <a:gd name="connsiteY1" fmla="*/ 381953 h 381952"/>
                <a:gd name="connsiteX2" fmla="*/ 83820 w 306704"/>
                <a:gd name="connsiteY2" fmla="*/ 0 h 381952"/>
                <a:gd name="connsiteX3" fmla="*/ 306705 w 306704"/>
                <a:gd name="connsiteY3" fmla="*/ 74295 h 381952"/>
                <a:gd name="connsiteX4" fmla="*/ 306705 w 306704"/>
                <a:gd name="connsiteY4" fmla="*/ 74295 h 381952"/>
                <a:gd name="connsiteX5" fmla="*/ 306705 w 306704"/>
                <a:gd name="connsiteY5" fmla="*/ 74295 h 38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6704" h="381952">
                  <a:moveTo>
                    <a:pt x="306705" y="74295"/>
                  </a:moveTo>
                  <a:lnTo>
                    <a:pt x="0" y="381953"/>
                  </a:lnTo>
                  <a:lnTo>
                    <a:pt x="83820" y="0"/>
                  </a:lnTo>
                  <a:lnTo>
                    <a:pt x="306705" y="74295"/>
                  </a:lnTo>
                  <a:lnTo>
                    <a:pt x="306705" y="74295"/>
                  </a:lnTo>
                  <a:lnTo>
                    <a:pt x="306705" y="7429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59">
              <a:extLst>
                <a:ext uri="{FF2B5EF4-FFF2-40B4-BE49-F238E27FC236}">
                  <a16:creationId xmlns:a16="http://schemas.microsoft.com/office/drawing/2014/main" id="{6495E6BD-DB81-50E5-BA66-E25F595638E2}"/>
                </a:ext>
              </a:extLst>
            </p:cNvPr>
            <p:cNvSpPr/>
            <p:nvPr/>
          </p:nvSpPr>
          <p:spPr>
            <a:xfrm>
              <a:off x="15418154" y="1397006"/>
              <a:ext cx="1739265" cy="2327910"/>
            </a:xfrm>
            <a:custGeom>
              <a:avLst/>
              <a:gdLst>
                <a:gd name="connsiteX0" fmla="*/ 349567 w 1739265"/>
                <a:gd name="connsiteY0" fmla="*/ 1805940 h 2327910"/>
                <a:gd name="connsiteX1" fmla="*/ 330517 w 1739265"/>
                <a:gd name="connsiteY1" fmla="*/ 1843087 h 2327910"/>
                <a:gd name="connsiteX2" fmla="*/ 316230 w 1739265"/>
                <a:gd name="connsiteY2" fmla="*/ 1904048 h 2327910"/>
                <a:gd name="connsiteX3" fmla="*/ 222885 w 1739265"/>
                <a:gd name="connsiteY3" fmla="*/ 2327910 h 2327910"/>
                <a:gd name="connsiteX4" fmla="*/ 0 w 1739265"/>
                <a:gd name="connsiteY4" fmla="*/ 1676400 h 2327910"/>
                <a:gd name="connsiteX5" fmla="*/ 1739265 w 1739265"/>
                <a:gd name="connsiteY5" fmla="*/ 0 h 2327910"/>
                <a:gd name="connsiteX6" fmla="*/ 404813 w 1739265"/>
                <a:gd name="connsiteY6" fmla="*/ 1736408 h 2327910"/>
                <a:gd name="connsiteX7" fmla="*/ 349567 w 1739265"/>
                <a:gd name="connsiteY7" fmla="*/ 1805940 h 2327910"/>
                <a:gd name="connsiteX8" fmla="*/ 349567 w 1739265"/>
                <a:gd name="connsiteY8" fmla="*/ 1805940 h 2327910"/>
                <a:gd name="connsiteX9" fmla="*/ 349567 w 1739265"/>
                <a:gd name="connsiteY9" fmla="*/ 1805940 h 2327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39265" h="2327910">
                  <a:moveTo>
                    <a:pt x="349567" y="1805940"/>
                  </a:moveTo>
                  <a:cubicBezTo>
                    <a:pt x="340042" y="1815465"/>
                    <a:pt x="335280" y="1828800"/>
                    <a:pt x="330517" y="1843087"/>
                  </a:cubicBezTo>
                  <a:lnTo>
                    <a:pt x="316230" y="1904048"/>
                  </a:lnTo>
                  <a:lnTo>
                    <a:pt x="222885" y="2327910"/>
                  </a:lnTo>
                  <a:lnTo>
                    <a:pt x="0" y="1676400"/>
                  </a:lnTo>
                  <a:lnTo>
                    <a:pt x="1739265" y="0"/>
                  </a:lnTo>
                  <a:lnTo>
                    <a:pt x="404813" y="1736408"/>
                  </a:lnTo>
                  <a:lnTo>
                    <a:pt x="349567" y="1805940"/>
                  </a:lnTo>
                  <a:lnTo>
                    <a:pt x="349567" y="1805940"/>
                  </a:lnTo>
                  <a:lnTo>
                    <a:pt x="349567" y="180594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7" name="Freeform: Shape 67">
            <a:extLst>
              <a:ext uri="{FF2B5EF4-FFF2-40B4-BE49-F238E27FC236}">
                <a16:creationId xmlns:a16="http://schemas.microsoft.com/office/drawing/2014/main" id="{387167C8-5216-8B82-13FA-B1570144E50D}"/>
              </a:ext>
            </a:extLst>
          </p:cNvPr>
          <p:cNvSpPr/>
          <p:nvPr/>
        </p:nvSpPr>
        <p:spPr>
          <a:xfrm>
            <a:off x="3440079" y="7826363"/>
            <a:ext cx="13459715" cy="4896296"/>
          </a:xfrm>
          <a:custGeom>
            <a:avLst/>
            <a:gdLst>
              <a:gd name="connsiteX0" fmla="*/ 917815 w 13459715"/>
              <a:gd name="connsiteY0" fmla="*/ 2877798 h 4896296"/>
              <a:gd name="connsiteX1" fmla="*/ 1734525 w 13459715"/>
              <a:gd name="connsiteY1" fmla="*/ 3005667 h 4896296"/>
              <a:gd name="connsiteX2" fmla="*/ 1940765 w 13459715"/>
              <a:gd name="connsiteY2" fmla="*/ 3319152 h 4896296"/>
              <a:gd name="connsiteX3" fmla="*/ 2196503 w 13459715"/>
              <a:gd name="connsiteY3" fmla="*/ 3381024 h 4896296"/>
              <a:gd name="connsiteX4" fmla="*/ 3000839 w 13459715"/>
              <a:gd name="connsiteY4" fmla="*/ 4106988 h 4896296"/>
              <a:gd name="connsiteX5" fmla="*/ 3961917 w 13459715"/>
              <a:gd name="connsiteY5" fmla="*/ 3756380 h 4896296"/>
              <a:gd name="connsiteX6" fmla="*/ 4217655 w 13459715"/>
              <a:gd name="connsiteY6" fmla="*/ 3921372 h 4896296"/>
              <a:gd name="connsiteX7" fmla="*/ 4609511 w 13459715"/>
              <a:gd name="connsiteY7" fmla="*/ 3917248 h 4896296"/>
              <a:gd name="connsiteX8" fmla="*/ 4617761 w 13459715"/>
              <a:gd name="connsiteY8" fmla="*/ 3983244 h 4896296"/>
              <a:gd name="connsiteX9" fmla="*/ 5863450 w 13459715"/>
              <a:gd name="connsiteY9" fmla="*/ 4696835 h 4896296"/>
              <a:gd name="connsiteX10" fmla="*/ 6482170 w 13459715"/>
              <a:gd name="connsiteY10" fmla="*/ 4238982 h 4896296"/>
              <a:gd name="connsiteX11" fmla="*/ 7282382 w 13459715"/>
              <a:gd name="connsiteY11" fmla="*/ 4692710 h 4896296"/>
              <a:gd name="connsiteX12" fmla="*/ 8226961 w 13459715"/>
              <a:gd name="connsiteY12" fmla="*/ 4428723 h 4896296"/>
              <a:gd name="connsiteX13" fmla="*/ 8734311 w 13459715"/>
              <a:gd name="connsiteY13" fmla="*/ 4894825 h 4896296"/>
              <a:gd name="connsiteX14" fmla="*/ 9262286 w 13459715"/>
              <a:gd name="connsiteY14" fmla="*/ 4597840 h 4896296"/>
              <a:gd name="connsiteX15" fmla="*/ 10792587 w 13459715"/>
              <a:gd name="connsiteY15" fmla="*/ 3855376 h 4896296"/>
              <a:gd name="connsiteX16" fmla="*/ 11489678 w 13459715"/>
              <a:gd name="connsiteY16" fmla="*/ 3900748 h 4896296"/>
              <a:gd name="connsiteX17" fmla="*/ 11658795 w 13459715"/>
              <a:gd name="connsiteY17" fmla="*/ 3768755 h 4896296"/>
              <a:gd name="connsiteX18" fmla="*/ 12116647 w 13459715"/>
              <a:gd name="connsiteY18" fmla="*/ 3892499 h 4896296"/>
              <a:gd name="connsiteX19" fmla="*/ 13457207 w 13459715"/>
              <a:gd name="connsiteY19" fmla="*/ 2729305 h 4896296"/>
              <a:gd name="connsiteX20" fmla="*/ 13424209 w 13459715"/>
              <a:gd name="connsiteY20" fmla="*/ 2337449 h 4896296"/>
              <a:gd name="connsiteX21" fmla="*/ 12294014 w 13459715"/>
              <a:gd name="connsiteY21" fmla="*/ 1388745 h 4896296"/>
              <a:gd name="connsiteX22" fmla="*/ 11741291 w 13459715"/>
              <a:gd name="connsiteY22" fmla="*/ 1475366 h 4896296"/>
              <a:gd name="connsiteX23" fmla="*/ 10875083 w 13459715"/>
              <a:gd name="connsiteY23" fmla="*/ 906143 h 4896296"/>
              <a:gd name="connsiteX24" fmla="*/ 10697716 w 13459715"/>
              <a:gd name="connsiteY24" fmla="*/ 889644 h 4896296"/>
              <a:gd name="connsiteX25" fmla="*/ 9617018 w 13459715"/>
              <a:gd name="connsiteY25" fmla="*/ 2812 h 4896296"/>
              <a:gd name="connsiteX26" fmla="*/ 8412577 w 13459715"/>
              <a:gd name="connsiteY26" fmla="*/ 786524 h 4896296"/>
              <a:gd name="connsiteX27" fmla="*/ 8165089 w 13459715"/>
              <a:gd name="connsiteY27" fmla="*/ 704028 h 4896296"/>
              <a:gd name="connsiteX28" fmla="*/ 7929975 w 13459715"/>
              <a:gd name="connsiteY28" fmla="*/ 712278 h 4896296"/>
              <a:gd name="connsiteX29" fmla="*/ 7579367 w 13459715"/>
              <a:gd name="connsiteY29" fmla="*/ 431791 h 4896296"/>
              <a:gd name="connsiteX30" fmla="*/ 6981271 w 13459715"/>
              <a:gd name="connsiteY30" fmla="*/ 563785 h 4896296"/>
              <a:gd name="connsiteX31" fmla="*/ 6247057 w 13459715"/>
              <a:gd name="connsiteY31" fmla="*/ 23436 h 4896296"/>
              <a:gd name="connsiteX32" fmla="*/ 5368474 w 13459715"/>
              <a:gd name="connsiteY32" fmla="*/ 638031 h 4896296"/>
              <a:gd name="connsiteX33" fmla="*/ 4572388 w 13459715"/>
              <a:gd name="connsiteY33" fmla="*/ 782399 h 4896296"/>
              <a:gd name="connsiteX34" fmla="*/ 4349649 w 13459715"/>
              <a:gd name="connsiteY34" fmla="*/ 1656857 h 4896296"/>
              <a:gd name="connsiteX35" fmla="*/ 3933044 w 13459715"/>
              <a:gd name="connsiteY35" fmla="*/ 2011590 h 4896296"/>
              <a:gd name="connsiteX36" fmla="*/ 2501738 w 13459715"/>
              <a:gd name="connsiteY36" fmla="*/ 2180707 h 4896296"/>
              <a:gd name="connsiteX37" fmla="*/ 2489364 w 13459715"/>
              <a:gd name="connsiteY37" fmla="*/ 2164208 h 4896296"/>
              <a:gd name="connsiteX38" fmla="*/ 1763399 w 13459715"/>
              <a:gd name="connsiteY38" fmla="*/ 2267328 h 4896296"/>
              <a:gd name="connsiteX39" fmla="*/ 35108 w 13459715"/>
              <a:gd name="connsiteY39" fmla="*/ 2473568 h 4896296"/>
              <a:gd name="connsiteX40" fmla="*/ 26858 w 13459715"/>
              <a:gd name="connsiteY40" fmla="*/ 2481817 h 4896296"/>
              <a:gd name="connsiteX41" fmla="*/ 917815 w 13459715"/>
              <a:gd name="connsiteY41" fmla="*/ 2877798 h 489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3459715" h="4896296">
                <a:moveTo>
                  <a:pt x="917815" y="2877798"/>
                </a:moveTo>
                <a:cubicBezTo>
                  <a:pt x="1227175" y="2947920"/>
                  <a:pt x="1499412" y="2989168"/>
                  <a:pt x="1734525" y="3005667"/>
                </a:cubicBezTo>
                <a:cubicBezTo>
                  <a:pt x="1742775" y="3129411"/>
                  <a:pt x="1792273" y="3253155"/>
                  <a:pt x="1940765" y="3319152"/>
                </a:cubicBezTo>
                <a:cubicBezTo>
                  <a:pt x="2031511" y="3360400"/>
                  <a:pt x="2118132" y="3376899"/>
                  <a:pt x="2196503" y="3381024"/>
                </a:cubicBezTo>
                <a:cubicBezTo>
                  <a:pt x="2241876" y="3735756"/>
                  <a:pt x="2427492" y="4111113"/>
                  <a:pt x="3000839" y="4106988"/>
                </a:cubicBezTo>
                <a:cubicBezTo>
                  <a:pt x="3462817" y="4102864"/>
                  <a:pt x="3763927" y="3941996"/>
                  <a:pt x="3961917" y="3756380"/>
                </a:cubicBezTo>
                <a:cubicBezTo>
                  <a:pt x="4032039" y="3830627"/>
                  <a:pt x="4114535" y="3888374"/>
                  <a:pt x="4217655" y="3921372"/>
                </a:cubicBezTo>
                <a:cubicBezTo>
                  <a:pt x="4370273" y="3966745"/>
                  <a:pt x="4498142" y="3954371"/>
                  <a:pt x="4609511" y="3917248"/>
                </a:cubicBezTo>
                <a:cubicBezTo>
                  <a:pt x="4613636" y="3937872"/>
                  <a:pt x="4613636" y="3962620"/>
                  <a:pt x="4617761" y="3983244"/>
                </a:cubicBezTo>
                <a:cubicBezTo>
                  <a:pt x="4716756" y="4441097"/>
                  <a:pt x="5067364" y="4882451"/>
                  <a:pt x="5863450" y="4696835"/>
                </a:cubicBezTo>
                <a:cubicBezTo>
                  <a:pt x="6185185" y="4622588"/>
                  <a:pt x="6374926" y="4432848"/>
                  <a:pt x="6482170" y="4238982"/>
                </a:cubicBezTo>
                <a:cubicBezTo>
                  <a:pt x="6622414" y="4445222"/>
                  <a:pt x="6869902" y="4622588"/>
                  <a:pt x="7282382" y="4692710"/>
                </a:cubicBezTo>
                <a:cubicBezTo>
                  <a:pt x="7682487" y="4762832"/>
                  <a:pt x="7991847" y="4630838"/>
                  <a:pt x="8226961" y="4428723"/>
                </a:cubicBezTo>
                <a:cubicBezTo>
                  <a:pt x="8264084" y="4676211"/>
                  <a:pt x="8470324" y="4874201"/>
                  <a:pt x="8734311" y="4894825"/>
                </a:cubicBezTo>
                <a:cubicBezTo>
                  <a:pt x="8961175" y="4911324"/>
                  <a:pt x="9167415" y="4787580"/>
                  <a:pt x="9262286" y="4597840"/>
                </a:cubicBezTo>
                <a:cubicBezTo>
                  <a:pt x="10157367" y="4985571"/>
                  <a:pt x="10821460" y="4218358"/>
                  <a:pt x="10792587" y="3855376"/>
                </a:cubicBezTo>
                <a:cubicBezTo>
                  <a:pt x="10903956" y="3991494"/>
                  <a:pt x="11275188" y="3999744"/>
                  <a:pt x="11489678" y="3900748"/>
                </a:cubicBezTo>
                <a:cubicBezTo>
                  <a:pt x="11555675" y="3871875"/>
                  <a:pt x="11613422" y="3826502"/>
                  <a:pt x="11658795" y="3768755"/>
                </a:cubicBezTo>
                <a:cubicBezTo>
                  <a:pt x="11799038" y="3834752"/>
                  <a:pt x="11951655" y="3880124"/>
                  <a:pt x="12116647" y="3892499"/>
                </a:cubicBezTo>
                <a:cubicBezTo>
                  <a:pt x="12809614" y="3941996"/>
                  <a:pt x="13407710" y="3418147"/>
                  <a:pt x="13457207" y="2729305"/>
                </a:cubicBezTo>
                <a:cubicBezTo>
                  <a:pt x="13465457" y="2593187"/>
                  <a:pt x="13453083" y="2461193"/>
                  <a:pt x="13424209" y="2337449"/>
                </a:cubicBezTo>
                <a:cubicBezTo>
                  <a:pt x="13296340" y="1825974"/>
                  <a:pt x="12850862" y="1429993"/>
                  <a:pt x="12294014" y="1388745"/>
                </a:cubicBezTo>
                <a:cubicBezTo>
                  <a:pt x="12100148" y="1376371"/>
                  <a:pt x="11910407" y="1405244"/>
                  <a:pt x="11741291" y="1475366"/>
                </a:cubicBezTo>
                <a:cubicBezTo>
                  <a:pt x="11621671" y="1281500"/>
                  <a:pt x="11370059" y="992764"/>
                  <a:pt x="10875083" y="906143"/>
                </a:cubicBezTo>
                <a:cubicBezTo>
                  <a:pt x="10817335" y="893769"/>
                  <a:pt x="10759588" y="889644"/>
                  <a:pt x="10697716" y="889644"/>
                </a:cubicBezTo>
                <a:cubicBezTo>
                  <a:pt x="10557473" y="402918"/>
                  <a:pt x="10140868" y="39935"/>
                  <a:pt x="9617018" y="2812"/>
                </a:cubicBezTo>
                <a:cubicBezTo>
                  <a:pt x="9072545" y="-34311"/>
                  <a:pt x="8589943" y="299798"/>
                  <a:pt x="8412577" y="786524"/>
                </a:cubicBezTo>
                <a:cubicBezTo>
                  <a:pt x="8342455" y="745276"/>
                  <a:pt x="8259959" y="716403"/>
                  <a:pt x="8165089" y="704028"/>
                </a:cubicBezTo>
                <a:cubicBezTo>
                  <a:pt x="8074343" y="691654"/>
                  <a:pt x="7995972" y="695779"/>
                  <a:pt x="7929975" y="712278"/>
                </a:cubicBezTo>
                <a:cubicBezTo>
                  <a:pt x="7851604" y="580284"/>
                  <a:pt x="7727860" y="477164"/>
                  <a:pt x="7579367" y="431791"/>
                </a:cubicBezTo>
                <a:cubicBezTo>
                  <a:pt x="7377252" y="369919"/>
                  <a:pt x="7146263" y="427667"/>
                  <a:pt x="6981271" y="563785"/>
                </a:cubicBezTo>
                <a:cubicBezTo>
                  <a:pt x="6865777" y="266799"/>
                  <a:pt x="6585290" y="48185"/>
                  <a:pt x="6247057" y="23436"/>
                </a:cubicBezTo>
                <a:cubicBezTo>
                  <a:pt x="5838702" y="-5437"/>
                  <a:pt x="5475719" y="258550"/>
                  <a:pt x="5368474" y="638031"/>
                </a:cubicBezTo>
                <a:cubicBezTo>
                  <a:pt x="5009617" y="489539"/>
                  <a:pt x="4733255" y="629782"/>
                  <a:pt x="4572388" y="782399"/>
                </a:cubicBezTo>
                <a:cubicBezTo>
                  <a:pt x="4366148" y="980390"/>
                  <a:pt x="4263028" y="1388745"/>
                  <a:pt x="4349649" y="1656857"/>
                </a:cubicBezTo>
                <a:cubicBezTo>
                  <a:pt x="4089786" y="1586735"/>
                  <a:pt x="3883546" y="1747603"/>
                  <a:pt x="3933044" y="2011590"/>
                </a:cubicBezTo>
                <a:cubicBezTo>
                  <a:pt x="3355572" y="1673356"/>
                  <a:pt x="2802849" y="1953843"/>
                  <a:pt x="2501738" y="2180707"/>
                </a:cubicBezTo>
                <a:cubicBezTo>
                  <a:pt x="2497613" y="2176582"/>
                  <a:pt x="2493489" y="2168332"/>
                  <a:pt x="2489364" y="2164208"/>
                </a:cubicBezTo>
                <a:cubicBezTo>
                  <a:pt x="2200628" y="1916719"/>
                  <a:pt x="1821146" y="2069337"/>
                  <a:pt x="1763399" y="2267328"/>
                </a:cubicBezTo>
                <a:cubicBezTo>
                  <a:pt x="1194177" y="2036339"/>
                  <a:pt x="624954" y="2131209"/>
                  <a:pt x="35108" y="2473568"/>
                </a:cubicBezTo>
                <a:cubicBezTo>
                  <a:pt x="30983" y="2477692"/>
                  <a:pt x="26858" y="2477692"/>
                  <a:pt x="26858" y="2481817"/>
                </a:cubicBezTo>
                <a:cubicBezTo>
                  <a:pt x="-121635" y="2584937"/>
                  <a:pt x="369217" y="2749929"/>
                  <a:pt x="917815" y="287779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>
            <a:outerShdw blurRad="317500" dist="444500" dir="2700000" sx="85000" sy="85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8" name="Freeform: Shape 69">
            <a:extLst>
              <a:ext uri="{FF2B5EF4-FFF2-40B4-BE49-F238E27FC236}">
                <a16:creationId xmlns:a16="http://schemas.microsoft.com/office/drawing/2014/main" id="{1AA88700-1B42-4F4C-B58D-456CB20DBF52}"/>
              </a:ext>
            </a:extLst>
          </p:cNvPr>
          <p:cNvSpPr/>
          <p:nvPr/>
        </p:nvSpPr>
        <p:spPr>
          <a:xfrm>
            <a:off x="9247125" y="7838852"/>
            <a:ext cx="13459715" cy="4896296"/>
          </a:xfrm>
          <a:custGeom>
            <a:avLst/>
            <a:gdLst>
              <a:gd name="connsiteX0" fmla="*/ 917815 w 13459715"/>
              <a:gd name="connsiteY0" fmla="*/ 2877798 h 4896296"/>
              <a:gd name="connsiteX1" fmla="*/ 1734525 w 13459715"/>
              <a:gd name="connsiteY1" fmla="*/ 3005667 h 4896296"/>
              <a:gd name="connsiteX2" fmla="*/ 1940765 w 13459715"/>
              <a:gd name="connsiteY2" fmla="*/ 3319152 h 4896296"/>
              <a:gd name="connsiteX3" fmla="*/ 2196503 w 13459715"/>
              <a:gd name="connsiteY3" fmla="*/ 3381024 h 4896296"/>
              <a:gd name="connsiteX4" fmla="*/ 3000839 w 13459715"/>
              <a:gd name="connsiteY4" fmla="*/ 4106988 h 4896296"/>
              <a:gd name="connsiteX5" fmla="*/ 3961917 w 13459715"/>
              <a:gd name="connsiteY5" fmla="*/ 3756380 h 4896296"/>
              <a:gd name="connsiteX6" fmla="*/ 4217655 w 13459715"/>
              <a:gd name="connsiteY6" fmla="*/ 3921372 h 4896296"/>
              <a:gd name="connsiteX7" fmla="*/ 4609511 w 13459715"/>
              <a:gd name="connsiteY7" fmla="*/ 3917248 h 4896296"/>
              <a:gd name="connsiteX8" fmla="*/ 4617761 w 13459715"/>
              <a:gd name="connsiteY8" fmla="*/ 3983244 h 4896296"/>
              <a:gd name="connsiteX9" fmla="*/ 5863450 w 13459715"/>
              <a:gd name="connsiteY9" fmla="*/ 4696835 h 4896296"/>
              <a:gd name="connsiteX10" fmla="*/ 6482170 w 13459715"/>
              <a:gd name="connsiteY10" fmla="*/ 4238982 h 4896296"/>
              <a:gd name="connsiteX11" fmla="*/ 7282382 w 13459715"/>
              <a:gd name="connsiteY11" fmla="*/ 4692710 h 4896296"/>
              <a:gd name="connsiteX12" fmla="*/ 8226961 w 13459715"/>
              <a:gd name="connsiteY12" fmla="*/ 4428723 h 4896296"/>
              <a:gd name="connsiteX13" fmla="*/ 8734311 w 13459715"/>
              <a:gd name="connsiteY13" fmla="*/ 4894825 h 4896296"/>
              <a:gd name="connsiteX14" fmla="*/ 9262286 w 13459715"/>
              <a:gd name="connsiteY14" fmla="*/ 4597840 h 4896296"/>
              <a:gd name="connsiteX15" fmla="*/ 10792587 w 13459715"/>
              <a:gd name="connsiteY15" fmla="*/ 3855376 h 4896296"/>
              <a:gd name="connsiteX16" fmla="*/ 11489678 w 13459715"/>
              <a:gd name="connsiteY16" fmla="*/ 3900748 h 4896296"/>
              <a:gd name="connsiteX17" fmla="*/ 11658795 w 13459715"/>
              <a:gd name="connsiteY17" fmla="*/ 3768755 h 4896296"/>
              <a:gd name="connsiteX18" fmla="*/ 12116647 w 13459715"/>
              <a:gd name="connsiteY18" fmla="*/ 3892499 h 4896296"/>
              <a:gd name="connsiteX19" fmla="*/ 13457207 w 13459715"/>
              <a:gd name="connsiteY19" fmla="*/ 2729305 h 4896296"/>
              <a:gd name="connsiteX20" fmla="*/ 13424209 w 13459715"/>
              <a:gd name="connsiteY20" fmla="*/ 2337449 h 4896296"/>
              <a:gd name="connsiteX21" fmla="*/ 12294014 w 13459715"/>
              <a:gd name="connsiteY21" fmla="*/ 1388745 h 4896296"/>
              <a:gd name="connsiteX22" fmla="*/ 11741291 w 13459715"/>
              <a:gd name="connsiteY22" fmla="*/ 1475366 h 4896296"/>
              <a:gd name="connsiteX23" fmla="*/ 10875083 w 13459715"/>
              <a:gd name="connsiteY23" fmla="*/ 906143 h 4896296"/>
              <a:gd name="connsiteX24" fmla="*/ 10697716 w 13459715"/>
              <a:gd name="connsiteY24" fmla="*/ 889644 h 4896296"/>
              <a:gd name="connsiteX25" fmla="*/ 9617018 w 13459715"/>
              <a:gd name="connsiteY25" fmla="*/ 2812 h 4896296"/>
              <a:gd name="connsiteX26" fmla="*/ 8412577 w 13459715"/>
              <a:gd name="connsiteY26" fmla="*/ 786524 h 4896296"/>
              <a:gd name="connsiteX27" fmla="*/ 8165089 w 13459715"/>
              <a:gd name="connsiteY27" fmla="*/ 704028 h 4896296"/>
              <a:gd name="connsiteX28" fmla="*/ 7929975 w 13459715"/>
              <a:gd name="connsiteY28" fmla="*/ 712278 h 4896296"/>
              <a:gd name="connsiteX29" fmla="*/ 7579367 w 13459715"/>
              <a:gd name="connsiteY29" fmla="*/ 431791 h 4896296"/>
              <a:gd name="connsiteX30" fmla="*/ 6981271 w 13459715"/>
              <a:gd name="connsiteY30" fmla="*/ 563785 h 4896296"/>
              <a:gd name="connsiteX31" fmla="*/ 6247057 w 13459715"/>
              <a:gd name="connsiteY31" fmla="*/ 23436 h 4896296"/>
              <a:gd name="connsiteX32" fmla="*/ 5368474 w 13459715"/>
              <a:gd name="connsiteY32" fmla="*/ 638031 h 4896296"/>
              <a:gd name="connsiteX33" fmla="*/ 4572388 w 13459715"/>
              <a:gd name="connsiteY33" fmla="*/ 782399 h 4896296"/>
              <a:gd name="connsiteX34" fmla="*/ 4349649 w 13459715"/>
              <a:gd name="connsiteY34" fmla="*/ 1656857 h 4896296"/>
              <a:gd name="connsiteX35" fmla="*/ 3933044 w 13459715"/>
              <a:gd name="connsiteY35" fmla="*/ 2011590 h 4896296"/>
              <a:gd name="connsiteX36" fmla="*/ 2501738 w 13459715"/>
              <a:gd name="connsiteY36" fmla="*/ 2180707 h 4896296"/>
              <a:gd name="connsiteX37" fmla="*/ 2489364 w 13459715"/>
              <a:gd name="connsiteY37" fmla="*/ 2164208 h 4896296"/>
              <a:gd name="connsiteX38" fmla="*/ 1763399 w 13459715"/>
              <a:gd name="connsiteY38" fmla="*/ 2267328 h 4896296"/>
              <a:gd name="connsiteX39" fmla="*/ 35108 w 13459715"/>
              <a:gd name="connsiteY39" fmla="*/ 2473568 h 4896296"/>
              <a:gd name="connsiteX40" fmla="*/ 26858 w 13459715"/>
              <a:gd name="connsiteY40" fmla="*/ 2481817 h 4896296"/>
              <a:gd name="connsiteX41" fmla="*/ 917815 w 13459715"/>
              <a:gd name="connsiteY41" fmla="*/ 2877798 h 489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3459715" h="4896296">
                <a:moveTo>
                  <a:pt x="917815" y="2877798"/>
                </a:moveTo>
                <a:cubicBezTo>
                  <a:pt x="1227175" y="2947920"/>
                  <a:pt x="1499412" y="2989168"/>
                  <a:pt x="1734525" y="3005667"/>
                </a:cubicBezTo>
                <a:cubicBezTo>
                  <a:pt x="1742775" y="3129411"/>
                  <a:pt x="1792273" y="3253155"/>
                  <a:pt x="1940765" y="3319152"/>
                </a:cubicBezTo>
                <a:cubicBezTo>
                  <a:pt x="2031511" y="3360400"/>
                  <a:pt x="2118132" y="3376899"/>
                  <a:pt x="2196503" y="3381024"/>
                </a:cubicBezTo>
                <a:cubicBezTo>
                  <a:pt x="2241876" y="3735756"/>
                  <a:pt x="2427492" y="4111113"/>
                  <a:pt x="3000839" y="4106988"/>
                </a:cubicBezTo>
                <a:cubicBezTo>
                  <a:pt x="3462817" y="4102864"/>
                  <a:pt x="3763927" y="3941996"/>
                  <a:pt x="3961917" y="3756380"/>
                </a:cubicBezTo>
                <a:cubicBezTo>
                  <a:pt x="4032039" y="3830627"/>
                  <a:pt x="4114535" y="3888374"/>
                  <a:pt x="4217655" y="3921372"/>
                </a:cubicBezTo>
                <a:cubicBezTo>
                  <a:pt x="4370273" y="3966745"/>
                  <a:pt x="4498142" y="3954371"/>
                  <a:pt x="4609511" y="3917248"/>
                </a:cubicBezTo>
                <a:cubicBezTo>
                  <a:pt x="4613636" y="3937872"/>
                  <a:pt x="4613636" y="3962620"/>
                  <a:pt x="4617761" y="3983244"/>
                </a:cubicBezTo>
                <a:cubicBezTo>
                  <a:pt x="4716756" y="4441097"/>
                  <a:pt x="5067364" y="4882451"/>
                  <a:pt x="5863450" y="4696835"/>
                </a:cubicBezTo>
                <a:cubicBezTo>
                  <a:pt x="6185185" y="4622588"/>
                  <a:pt x="6374926" y="4432848"/>
                  <a:pt x="6482170" y="4238982"/>
                </a:cubicBezTo>
                <a:cubicBezTo>
                  <a:pt x="6622414" y="4445222"/>
                  <a:pt x="6869902" y="4622588"/>
                  <a:pt x="7282382" y="4692710"/>
                </a:cubicBezTo>
                <a:cubicBezTo>
                  <a:pt x="7682487" y="4762832"/>
                  <a:pt x="7991847" y="4630838"/>
                  <a:pt x="8226961" y="4428723"/>
                </a:cubicBezTo>
                <a:cubicBezTo>
                  <a:pt x="8264084" y="4676211"/>
                  <a:pt x="8470324" y="4874201"/>
                  <a:pt x="8734311" y="4894825"/>
                </a:cubicBezTo>
                <a:cubicBezTo>
                  <a:pt x="8961175" y="4911324"/>
                  <a:pt x="9167415" y="4787580"/>
                  <a:pt x="9262286" y="4597840"/>
                </a:cubicBezTo>
                <a:cubicBezTo>
                  <a:pt x="10157367" y="4985571"/>
                  <a:pt x="10821460" y="4218358"/>
                  <a:pt x="10792587" y="3855376"/>
                </a:cubicBezTo>
                <a:cubicBezTo>
                  <a:pt x="10903956" y="3991494"/>
                  <a:pt x="11275188" y="3999744"/>
                  <a:pt x="11489678" y="3900748"/>
                </a:cubicBezTo>
                <a:cubicBezTo>
                  <a:pt x="11555675" y="3871875"/>
                  <a:pt x="11613422" y="3826502"/>
                  <a:pt x="11658795" y="3768755"/>
                </a:cubicBezTo>
                <a:cubicBezTo>
                  <a:pt x="11799038" y="3834752"/>
                  <a:pt x="11951655" y="3880124"/>
                  <a:pt x="12116647" y="3892499"/>
                </a:cubicBezTo>
                <a:cubicBezTo>
                  <a:pt x="12809614" y="3941996"/>
                  <a:pt x="13407710" y="3418147"/>
                  <a:pt x="13457207" y="2729305"/>
                </a:cubicBezTo>
                <a:cubicBezTo>
                  <a:pt x="13465457" y="2593187"/>
                  <a:pt x="13453083" y="2461193"/>
                  <a:pt x="13424209" y="2337449"/>
                </a:cubicBezTo>
                <a:cubicBezTo>
                  <a:pt x="13296340" y="1825974"/>
                  <a:pt x="12850862" y="1429993"/>
                  <a:pt x="12294014" y="1388745"/>
                </a:cubicBezTo>
                <a:cubicBezTo>
                  <a:pt x="12100148" y="1376371"/>
                  <a:pt x="11910407" y="1405244"/>
                  <a:pt x="11741291" y="1475366"/>
                </a:cubicBezTo>
                <a:cubicBezTo>
                  <a:pt x="11621671" y="1281500"/>
                  <a:pt x="11370059" y="992764"/>
                  <a:pt x="10875083" y="906143"/>
                </a:cubicBezTo>
                <a:cubicBezTo>
                  <a:pt x="10817335" y="893769"/>
                  <a:pt x="10759588" y="889644"/>
                  <a:pt x="10697716" y="889644"/>
                </a:cubicBezTo>
                <a:cubicBezTo>
                  <a:pt x="10557473" y="402918"/>
                  <a:pt x="10140868" y="39935"/>
                  <a:pt x="9617018" y="2812"/>
                </a:cubicBezTo>
                <a:cubicBezTo>
                  <a:pt x="9072545" y="-34311"/>
                  <a:pt x="8589943" y="299798"/>
                  <a:pt x="8412577" y="786524"/>
                </a:cubicBezTo>
                <a:cubicBezTo>
                  <a:pt x="8342455" y="745276"/>
                  <a:pt x="8259959" y="716403"/>
                  <a:pt x="8165089" y="704028"/>
                </a:cubicBezTo>
                <a:cubicBezTo>
                  <a:pt x="8074343" y="691654"/>
                  <a:pt x="7995972" y="695779"/>
                  <a:pt x="7929975" y="712278"/>
                </a:cubicBezTo>
                <a:cubicBezTo>
                  <a:pt x="7851604" y="580284"/>
                  <a:pt x="7727860" y="477164"/>
                  <a:pt x="7579367" y="431791"/>
                </a:cubicBezTo>
                <a:cubicBezTo>
                  <a:pt x="7377252" y="369919"/>
                  <a:pt x="7146263" y="427667"/>
                  <a:pt x="6981271" y="563785"/>
                </a:cubicBezTo>
                <a:cubicBezTo>
                  <a:pt x="6865777" y="266799"/>
                  <a:pt x="6585290" y="48185"/>
                  <a:pt x="6247057" y="23436"/>
                </a:cubicBezTo>
                <a:cubicBezTo>
                  <a:pt x="5838702" y="-5437"/>
                  <a:pt x="5475719" y="258550"/>
                  <a:pt x="5368474" y="638031"/>
                </a:cubicBezTo>
                <a:cubicBezTo>
                  <a:pt x="5009617" y="489539"/>
                  <a:pt x="4733255" y="629782"/>
                  <a:pt x="4572388" y="782399"/>
                </a:cubicBezTo>
                <a:cubicBezTo>
                  <a:pt x="4366148" y="980390"/>
                  <a:pt x="4263028" y="1388745"/>
                  <a:pt x="4349649" y="1656857"/>
                </a:cubicBezTo>
                <a:cubicBezTo>
                  <a:pt x="4089786" y="1586735"/>
                  <a:pt x="3883546" y="1747603"/>
                  <a:pt x="3933044" y="2011590"/>
                </a:cubicBezTo>
                <a:cubicBezTo>
                  <a:pt x="3355572" y="1673356"/>
                  <a:pt x="2802849" y="1953843"/>
                  <a:pt x="2501738" y="2180707"/>
                </a:cubicBezTo>
                <a:cubicBezTo>
                  <a:pt x="2497613" y="2176582"/>
                  <a:pt x="2493489" y="2168332"/>
                  <a:pt x="2489364" y="2164208"/>
                </a:cubicBezTo>
                <a:cubicBezTo>
                  <a:pt x="2200628" y="1916719"/>
                  <a:pt x="1821146" y="2069337"/>
                  <a:pt x="1763399" y="2267328"/>
                </a:cubicBezTo>
                <a:cubicBezTo>
                  <a:pt x="1194177" y="2036339"/>
                  <a:pt x="624954" y="2131209"/>
                  <a:pt x="35108" y="2473568"/>
                </a:cubicBezTo>
                <a:cubicBezTo>
                  <a:pt x="30983" y="2477692"/>
                  <a:pt x="26858" y="2477692"/>
                  <a:pt x="26858" y="2481817"/>
                </a:cubicBezTo>
                <a:cubicBezTo>
                  <a:pt x="-121635" y="2584937"/>
                  <a:pt x="369217" y="2749929"/>
                  <a:pt x="917815" y="287779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outerShdw blurRad="317500" dist="444500" dir="2700000" sx="85000" sy="85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8D685FA8-B813-EAD7-CD0D-EB8A349194E9}"/>
              </a:ext>
            </a:extLst>
          </p:cNvPr>
          <p:cNvSpPr txBox="1"/>
          <p:nvPr/>
        </p:nvSpPr>
        <p:spPr>
          <a:xfrm>
            <a:off x="267513" y="936198"/>
            <a:ext cx="58121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ДОРОЖНАЯ КАРТА</a:t>
            </a:r>
          </a:p>
          <a:p>
            <a:r>
              <a:rPr lang="ru-RU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(ВИЗУАЛИЗАЦИЯ) 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70" name="Group 72">
            <a:extLst>
              <a:ext uri="{FF2B5EF4-FFF2-40B4-BE49-F238E27FC236}">
                <a16:creationId xmlns:a16="http://schemas.microsoft.com/office/drawing/2014/main" id="{4CE61358-DF7B-48C1-BE72-8A4F4206B1A5}"/>
              </a:ext>
            </a:extLst>
          </p:cNvPr>
          <p:cNvGrpSpPr>
            <a:grpSpLocks noChangeAspect="1"/>
          </p:cNvGrpSpPr>
          <p:nvPr/>
        </p:nvGrpSpPr>
        <p:grpSpPr>
          <a:xfrm>
            <a:off x="1902644" y="770179"/>
            <a:ext cx="1371600" cy="201338"/>
            <a:chOff x="1215525" y="2987586"/>
            <a:chExt cx="1828800" cy="268450"/>
          </a:xfrm>
        </p:grpSpPr>
        <p:sp>
          <p:nvSpPr>
            <p:cNvPr id="171" name="Oval 73">
              <a:extLst>
                <a:ext uri="{FF2B5EF4-FFF2-40B4-BE49-F238E27FC236}">
                  <a16:creationId xmlns:a16="http://schemas.microsoft.com/office/drawing/2014/main" id="{89828823-8E20-1317-0BE9-E69C3398B6FD}"/>
                </a:ext>
              </a:extLst>
            </p:cNvPr>
            <p:cNvSpPr/>
            <p:nvPr/>
          </p:nvSpPr>
          <p:spPr>
            <a:xfrm>
              <a:off x="1215525" y="2987586"/>
              <a:ext cx="268453" cy="2684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Oval 74">
              <a:extLst>
                <a:ext uri="{FF2B5EF4-FFF2-40B4-BE49-F238E27FC236}">
                  <a16:creationId xmlns:a16="http://schemas.microsoft.com/office/drawing/2014/main" id="{ED5A5448-FCB3-53C3-E1FE-44F88D0741AF}"/>
                </a:ext>
              </a:extLst>
            </p:cNvPr>
            <p:cNvSpPr/>
            <p:nvPr/>
          </p:nvSpPr>
          <p:spPr>
            <a:xfrm>
              <a:off x="1527595" y="2987586"/>
              <a:ext cx="268453" cy="2684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75">
              <a:extLst>
                <a:ext uri="{FF2B5EF4-FFF2-40B4-BE49-F238E27FC236}">
                  <a16:creationId xmlns:a16="http://schemas.microsoft.com/office/drawing/2014/main" id="{43BB9A5A-8EDA-7E3C-8ED4-B26E0DE778AD}"/>
                </a:ext>
              </a:extLst>
            </p:cNvPr>
            <p:cNvSpPr/>
            <p:nvPr/>
          </p:nvSpPr>
          <p:spPr>
            <a:xfrm>
              <a:off x="1839664" y="2987586"/>
              <a:ext cx="268453" cy="2684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76">
              <a:extLst>
                <a:ext uri="{FF2B5EF4-FFF2-40B4-BE49-F238E27FC236}">
                  <a16:creationId xmlns:a16="http://schemas.microsoft.com/office/drawing/2014/main" id="{7ED15FFA-4F2B-FA34-2EA3-D81E91F0D8CD}"/>
                </a:ext>
              </a:extLst>
            </p:cNvPr>
            <p:cNvSpPr/>
            <p:nvPr/>
          </p:nvSpPr>
          <p:spPr>
            <a:xfrm>
              <a:off x="2151734" y="2987586"/>
              <a:ext cx="268453" cy="2684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77">
              <a:extLst>
                <a:ext uri="{FF2B5EF4-FFF2-40B4-BE49-F238E27FC236}">
                  <a16:creationId xmlns:a16="http://schemas.microsoft.com/office/drawing/2014/main" id="{46F3D452-794D-D186-28B1-55A603882255}"/>
                </a:ext>
              </a:extLst>
            </p:cNvPr>
            <p:cNvSpPr/>
            <p:nvPr/>
          </p:nvSpPr>
          <p:spPr>
            <a:xfrm>
              <a:off x="2463803" y="2987586"/>
              <a:ext cx="268453" cy="2684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78">
              <a:extLst>
                <a:ext uri="{FF2B5EF4-FFF2-40B4-BE49-F238E27FC236}">
                  <a16:creationId xmlns:a16="http://schemas.microsoft.com/office/drawing/2014/main" id="{9BCAC29C-B7E9-A423-A1FB-64D1F55F1C68}"/>
                </a:ext>
              </a:extLst>
            </p:cNvPr>
            <p:cNvSpPr/>
            <p:nvPr/>
          </p:nvSpPr>
          <p:spPr>
            <a:xfrm>
              <a:off x="2775872" y="2987586"/>
              <a:ext cx="268453" cy="26845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7" name="Group 90">
            <a:extLst>
              <a:ext uri="{FF2B5EF4-FFF2-40B4-BE49-F238E27FC236}">
                <a16:creationId xmlns:a16="http://schemas.microsoft.com/office/drawing/2014/main" id="{05457313-BE1A-5DBE-E712-B0BBA6E87504}"/>
              </a:ext>
            </a:extLst>
          </p:cNvPr>
          <p:cNvGrpSpPr/>
          <p:nvPr/>
        </p:nvGrpSpPr>
        <p:grpSpPr>
          <a:xfrm>
            <a:off x="16012648" y="2954230"/>
            <a:ext cx="990496" cy="1528553"/>
            <a:chOff x="15819522" y="2700010"/>
            <a:chExt cx="990496" cy="1528553"/>
          </a:xfrm>
          <a:solidFill>
            <a:schemeClr val="accent2">
              <a:lumMod val="75000"/>
            </a:schemeClr>
          </a:solidFill>
        </p:grpSpPr>
        <p:sp>
          <p:nvSpPr>
            <p:cNvPr id="178" name="Freeform: Shape 85">
              <a:extLst>
                <a:ext uri="{FF2B5EF4-FFF2-40B4-BE49-F238E27FC236}">
                  <a16:creationId xmlns:a16="http://schemas.microsoft.com/office/drawing/2014/main" id="{2A2357D2-E391-F311-EFAF-FFC9ECB3F129}"/>
                </a:ext>
              </a:extLst>
            </p:cNvPr>
            <p:cNvSpPr/>
            <p:nvPr/>
          </p:nvSpPr>
          <p:spPr>
            <a:xfrm rot="760486" flipH="1">
              <a:off x="16056542" y="3346975"/>
              <a:ext cx="536619" cy="881588"/>
            </a:xfrm>
            <a:custGeom>
              <a:avLst/>
              <a:gdLst>
                <a:gd name="connsiteX0" fmla="*/ 306640 w 536619"/>
                <a:gd name="connsiteY0" fmla="*/ 536619 h 881588"/>
                <a:gd name="connsiteX1" fmla="*/ 114990 w 536619"/>
                <a:gd name="connsiteY1" fmla="*/ 555784 h 881588"/>
                <a:gd name="connsiteX2" fmla="*/ 134155 w 536619"/>
                <a:gd name="connsiteY2" fmla="*/ 728269 h 881588"/>
                <a:gd name="connsiteX3" fmla="*/ 57495 w 536619"/>
                <a:gd name="connsiteY3" fmla="*/ 728269 h 881588"/>
                <a:gd name="connsiteX4" fmla="*/ 19165 w 536619"/>
                <a:gd name="connsiteY4" fmla="*/ 498289 h 881588"/>
                <a:gd name="connsiteX5" fmla="*/ 172485 w 536619"/>
                <a:gd name="connsiteY5" fmla="*/ 459959 h 881588"/>
                <a:gd name="connsiteX6" fmla="*/ 229980 w 536619"/>
                <a:gd name="connsiteY6" fmla="*/ 268310 h 881588"/>
                <a:gd name="connsiteX7" fmla="*/ 0 w 536619"/>
                <a:gd name="connsiteY7" fmla="*/ 172485 h 881588"/>
                <a:gd name="connsiteX8" fmla="*/ 19165 w 536619"/>
                <a:gd name="connsiteY8" fmla="*/ 95825 h 881588"/>
                <a:gd name="connsiteX9" fmla="*/ 325805 w 536619"/>
                <a:gd name="connsiteY9" fmla="*/ 210815 h 881588"/>
                <a:gd name="connsiteX10" fmla="*/ 306640 w 536619"/>
                <a:gd name="connsiteY10" fmla="*/ 421629 h 881588"/>
                <a:gd name="connsiteX11" fmla="*/ 402465 w 536619"/>
                <a:gd name="connsiteY11" fmla="*/ 249145 h 881588"/>
                <a:gd name="connsiteX12" fmla="*/ 536620 w 536619"/>
                <a:gd name="connsiteY12" fmla="*/ 306640 h 881588"/>
                <a:gd name="connsiteX13" fmla="*/ 536620 w 536619"/>
                <a:gd name="connsiteY13" fmla="*/ 555784 h 881588"/>
                <a:gd name="connsiteX14" fmla="*/ 459960 w 536619"/>
                <a:gd name="connsiteY14" fmla="*/ 555784 h 881588"/>
                <a:gd name="connsiteX15" fmla="*/ 459960 w 536619"/>
                <a:gd name="connsiteY15" fmla="*/ 344970 h 881588"/>
                <a:gd name="connsiteX16" fmla="*/ 325805 w 536619"/>
                <a:gd name="connsiteY16" fmla="*/ 881589 h 881588"/>
                <a:gd name="connsiteX17" fmla="*/ 249145 w 536619"/>
                <a:gd name="connsiteY17" fmla="*/ 862424 h 881588"/>
                <a:gd name="connsiteX18" fmla="*/ 306640 w 536619"/>
                <a:gd name="connsiteY18" fmla="*/ 536619 h 881588"/>
                <a:gd name="connsiteX19" fmla="*/ 402465 w 536619"/>
                <a:gd name="connsiteY19" fmla="*/ 0 h 881588"/>
                <a:gd name="connsiteX20" fmla="*/ 306640 w 536619"/>
                <a:gd name="connsiteY20" fmla="*/ 95825 h 881588"/>
                <a:gd name="connsiteX21" fmla="*/ 402465 w 536619"/>
                <a:gd name="connsiteY21" fmla="*/ 191650 h 881588"/>
                <a:gd name="connsiteX22" fmla="*/ 498290 w 536619"/>
                <a:gd name="connsiteY22" fmla="*/ 95825 h 881588"/>
                <a:gd name="connsiteX23" fmla="*/ 402465 w 536619"/>
                <a:gd name="connsiteY23" fmla="*/ 0 h 88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36619" h="881588">
                  <a:moveTo>
                    <a:pt x="306640" y="536619"/>
                  </a:moveTo>
                  <a:lnTo>
                    <a:pt x="114990" y="555784"/>
                  </a:lnTo>
                  <a:lnTo>
                    <a:pt x="134155" y="728269"/>
                  </a:lnTo>
                  <a:lnTo>
                    <a:pt x="57495" y="728269"/>
                  </a:lnTo>
                  <a:lnTo>
                    <a:pt x="19165" y="498289"/>
                  </a:lnTo>
                  <a:lnTo>
                    <a:pt x="172485" y="459959"/>
                  </a:lnTo>
                  <a:lnTo>
                    <a:pt x="229980" y="268310"/>
                  </a:lnTo>
                  <a:lnTo>
                    <a:pt x="0" y="172485"/>
                  </a:lnTo>
                  <a:lnTo>
                    <a:pt x="19165" y="95825"/>
                  </a:lnTo>
                  <a:lnTo>
                    <a:pt x="325805" y="210815"/>
                  </a:lnTo>
                  <a:lnTo>
                    <a:pt x="306640" y="421629"/>
                  </a:lnTo>
                  <a:lnTo>
                    <a:pt x="402465" y="249145"/>
                  </a:lnTo>
                  <a:lnTo>
                    <a:pt x="536620" y="306640"/>
                  </a:lnTo>
                  <a:lnTo>
                    <a:pt x="536620" y="555784"/>
                  </a:lnTo>
                  <a:lnTo>
                    <a:pt x="459960" y="555784"/>
                  </a:lnTo>
                  <a:lnTo>
                    <a:pt x="459960" y="344970"/>
                  </a:lnTo>
                  <a:lnTo>
                    <a:pt x="325805" y="881589"/>
                  </a:lnTo>
                  <a:lnTo>
                    <a:pt x="249145" y="862424"/>
                  </a:lnTo>
                  <a:lnTo>
                    <a:pt x="306640" y="536619"/>
                  </a:lnTo>
                  <a:close/>
                  <a:moveTo>
                    <a:pt x="402465" y="0"/>
                  </a:moveTo>
                  <a:cubicBezTo>
                    <a:pt x="348803" y="0"/>
                    <a:pt x="306640" y="42163"/>
                    <a:pt x="306640" y="95825"/>
                  </a:cubicBezTo>
                  <a:cubicBezTo>
                    <a:pt x="306640" y="149487"/>
                    <a:pt x="348803" y="191650"/>
                    <a:pt x="402465" y="191650"/>
                  </a:cubicBezTo>
                  <a:cubicBezTo>
                    <a:pt x="456127" y="191650"/>
                    <a:pt x="498290" y="149487"/>
                    <a:pt x="498290" y="95825"/>
                  </a:cubicBezTo>
                  <a:cubicBezTo>
                    <a:pt x="498290" y="42163"/>
                    <a:pt x="456127" y="0"/>
                    <a:pt x="402465" y="0"/>
                  </a:cubicBezTo>
                  <a:close/>
                </a:path>
              </a:pathLst>
            </a:custGeom>
            <a:grpFill/>
            <a:ln w="190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86">
              <a:extLst>
                <a:ext uri="{FF2B5EF4-FFF2-40B4-BE49-F238E27FC236}">
                  <a16:creationId xmlns:a16="http://schemas.microsoft.com/office/drawing/2014/main" id="{19613D36-438C-53F0-BA60-A7AB30E9BD31}"/>
                </a:ext>
              </a:extLst>
            </p:cNvPr>
            <p:cNvSpPr/>
            <p:nvPr/>
          </p:nvSpPr>
          <p:spPr>
            <a:xfrm rot="760486" flipH="1">
              <a:off x="16465049" y="2774798"/>
              <a:ext cx="344969" cy="1341548"/>
            </a:xfrm>
            <a:custGeom>
              <a:avLst/>
              <a:gdLst>
                <a:gd name="connsiteX0" fmla="*/ 306640 w 344969"/>
                <a:gd name="connsiteY0" fmla="*/ 0 h 1341548"/>
                <a:gd name="connsiteX1" fmla="*/ 0 w 344969"/>
                <a:gd name="connsiteY1" fmla="*/ 1341548 h 1341548"/>
                <a:gd name="connsiteX2" fmla="*/ 38330 w 344969"/>
                <a:gd name="connsiteY2" fmla="*/ 1341548 h 1341548"/>
                <a:gd name="connsiteX3" fmla="*/ 344970 w 344969"/>
                <a:gd name="connsiteY3" fmla="*/ 0 h 1341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969" h="1341548">
                  <a:moveTo>
                    <a:pt x="306640" y="0"/>
                  </a:moveTo>
                  <a:lnTo>
                    <a:pt x="0" y="1341548"/>
                  </a:lnTo>
                  <a:lnTo>
                    <a:pt x="38330" y="1341548"/>
                  </a:lnTo>
                  <a:lnTo>
                    <a:pt x="344970" y="0"/>
                  </a:lnTo>
                  <a:close/>
                </a:path>
              </a:pathLst>
            </a:custGeom>
            <a:grpFill/>
            <a:ln w="190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87">
              <a:extLst>
                <a:ext uri="{FF2B5EF4-FFF2-40B4-BE49-F238E27FC236}">
                  <a16:creationId xmlns:a16="http://schemas.microsoft.com/office/drawing/2014/main" id="{7B13E816-A692-864D-343B-6E634BF52191}"/>
                </a:ext>
              </a:extLst>
            </p:cNvPr>
            <p:cNvSpPr/>
            <p:nvPr/>
          </p:nvSpPr>
          <p:spPr>
            <a:xfrm rot="760486" flipH="1">
              <a:off x="16577635" y="2700010"/>
              <a:ext cx="114989" cy="114989"/>
            </a:xfrm>
            <a:custGeom>
              <a:avLst/>
              <a:gdLst>
                <a:gd name="connsiteX0" fmla="*/ 114990 w 114989"/>
                <a:gd name="connsiteY0" fmla="*/ 57495 h 114989"/>
                <a:gd name="connsiteX1" fmla="*/ 57495 w 114989"/>
                <a:gd name="connsiteY1" fmla="*/ 114990 h 114989"/>
                <a:gd name="connsiteX2" fmla="*/ 0 w 114989"/>
                <a:gd name="connsiteY2" fmla="*/ 57495 h 114989"/>
                <a:gd name="connsiteX3" fmla="*/ 57495 w 114989"/>
                <a:gd name="connsiteY3" fmla="*/ 0 h 114989"/>
                <a:gd name="connsiteX4" fmla="*/ 114990 w 114989"/>
                <a:gd name="connsiteY4" fmla="*/ 57495 h 11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989" h="114989">
                  <a:moveTo>
                    <a:pt x="114990" y="57495"/>
                  </a:moveTo>
                  <a:cubicBezTo>
                    <a:pt x="114990" y="89249"/>
                    <a:pt x="89249" y="114990"/>
                    <a:pt x="57495" y="114990"/>
                  </a:cubicBezTo>
                  <a:cubicBezTo>
                    <a:pt x="25741" y="114990"/>
                    <a:pt x="0" y="89249"/>
                    <a:pt x="0" y="57495"/>
                  </a:cubicBezTo>
                  <a:cubicBezTo>
                    <a:pt x="0" y="25741"/>
                    <a:pt x="25741" y="0"/>
                    <a:pt x="57495" y="0"/>
                  </a:cubicBezTo>
                  <a:cubicBezTo>
                    <a:pt x="89249" y="0"/>
                    <a:pt x="114990" y="25741"/>
                    <a:pt x="114990" y="57495"/>
                  </a:cubicBezTo>
                  <a:close/>
                </a:path>
              </a:pathLst>
            </a:custGeom>
            <a:grpFill/>
            <a:ln w="190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88">
              <a:extLst>
                <a:ext uri="{FF2B5EF4-FFF2-40B4-BE49-F238E27FC236}">
                  <a16:creationId xmlns:a16="http://schemas.microsoft.com/office/drawing/2014/main" id="{146776DB-2CD2-2B00-CAA8-259B5F131DA1}"/>
                </a:ext>
              </a:extLst>
            </p:cNvPr>
            <p:cNvSpPr/>
            <p:nvPr/>
          </p:nvSpPr>
          <p:spPr>
            <a:xfrm rot="21596527" flipH="1">
              <a:off x="16189869" y="2810862"/>
              <a:ext cx="440790" cy="287471"/>
            </a:xfrm>
            <a:custGeom>
              <a:avLst/>
              <a:gdLst>
                <a:gd name="connsiteX0" fmla="*/ 0 w 440790"/>
                <a:gd name="connsiteY0" fmla="*/ 0 h 287471"/>
                <a:gd name="connsiteX1" fmla="*/ 440790 w 440790"/>
                <a:gd name="connsiteY1" fmla="*/ 0 h 287471"/>
                <a:gd name="connsiteX2" fmla="*/ 440790 w 440790"/>
                <a:gd name="connsiteY2" fmla="*/ 287472 h 287471"/>
                <a:gd name="connsiteX3" fmla="*/ 0 w 440790"/>
                <a:gd name="connsiteY3" fmla="*/ 287472 h 28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790" h="287471">
                  <a:moveTo>
                    <a:pt x="0" y="0"/>
                  </a:moveTo>
                  <a:lnTo>
                    <a:pt x="440790" y="0"/>
                  </a:lnTo>
                  <a:lnTo>
                    <a:pt x="440790" y="287472"/>
                  </a:lnTo>
                  <a:lnTo>
                    <a:pt x="0" y="287472"/>
                  </a:lnTo>
                  <a:close/>
                </a:path>
              </a:pathLst>
            </a:custGeom>
            <a:grpFill/>
            <a:ln w="190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89">
              <a:extLst>
                <a:ext uri="{FF2B5EF4-FFF2-40B4-BE49-F238E27FC236}">
                  <a16:creationId xmlns:a16="http://schemas.microsoft.com/office/drawing/2014/main" id="{E78D7E79-AAD5-4278-DE55-F538A6C64CDC}"/>
                </a:ext>
              </a:extLst>
            </p:cNvPr>
            <p:cNvSpPr/>
            <p:nvPr/>
          </p:nvSpPr>
          <p:spPr>
            <a:xfrm rot="760486" flipH="1">
              <a:off x="15819522" y="2842399"/>
              <a:ext cx="492540" cy="377549"/>
            </a:xfrm>
            <a:custGeom>
              <a:avLst/>
              <a:gdLst>
                <a:gd name="connsiteX0" fmla="*/ 429296 w 492540"/>
                <a:gd name="connsiteY0" fmla="*/ 377550 h 377549"/>
                <a:gd name="connsiteX1" fmla="*/ 0 w 492540"/>
                <a:gd name="connsiteY1" fmla="*/ 279809 h 377549"/>
                <a:gd name="connsiteX2" fmla="*/ 63244 w 492540"/>
                <a:gd name="connsiteY2" fmla="*/ 0 h 377549"/>
                <a:gd name="connsiteX3" fmla="*/ 492540 w 492540"/>
                <a:gd name="connsiteY3" fmla="*/ 97741 h 377549"/>
                <a:gd name="connsiteX4" fmla="*/ 367968 w 492540"/>
                <a:gd name="connsiteY4" fmla="*/ 216564 h 37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540" h="377549">
                  <a:moveTo>
                    <a:pt x="429296" y="377550"/>
                  </a:moveTo>
                  <a:lnTo>
                    <a:pt x="0" y="279809"/>
                  </a:lnTo>
                  <a:lnTo>
                    <a:pt x="63244" y="0"/>
                  </a:lnTo>
                  <a:lnTo>
                    <a:pt x="492540" y="97741"/>
                  </a:lnTo>
                  <a:lnTo>
                    <a:pt x="367968" y="216564"/>
                  </a:lnTo>
                  <a:close/>
                </a:path>
              </a:pathLst>
            </a:custGeom>
            <a:grpFill/>
            <a:ln w="190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962DEF4-FBE1-E643-CA63-CEB36FF1D8CB}"/>
              </a:ext>
            </a:extLst>
          </p:cNvPr>
          <p:cNvSpPr txBox="1"/>
          <p:nvPr/>
        </p:nvSpPr>
        <p:spPr>
          <a:xfrm>
            <a:off x="16296094" y="2574547"/>
            <a:ext cx="6495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953735"/>
                </a:solidFill>
                <a:latin typeface="+mj-lt"/>
              </a:rPr>
              <a:t>МЫ</a:t>
            </a:r>
            <a:endParaRPr lang="en-US" sz="2000" b="1" dirty="0">
              <a:solidFill>
                <a:srgbClr val="953735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0147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66 0.77516 L -0.43238 0.3463 L -0.20078 0.18689 L 2.08333E-6 -2.59259E-6 " pathEditMode="relative" rAng="0" ptsTypes="AAAA">
                                      <p:cBhvr>
                                        <p:cTn id="39" dur="5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330" y="-38765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37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20" grpId="0" animBg="1"/>
      <p:bldP spid="121" grpId="0" animBg="1"/>
      <p:bldP spid="122" grpId="0" animBg="1"/>
      <p:bldP spid="144" grpId="0"/>
      <p:bldP spid="146" grpId="0"/>
      <p:bldP spid="147" grpId="0"/>
      <p:bldP spid="148" grpId="0"/>
      <p:bldP spid="150" grpId="0"/>
      <p:bldP spid="151" grpId="0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67" grpId="0" animBg="1"/>
      <p:bldP spid="168" grpId="0" animBg="1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24">
            <a:extLst>
              <a:ext uri="{FF2B5EF4-FFF2-40B4-BE49-F238E27FC236}">
                <a16:creationId xmlns:a16="http://schemas.microsoft.com/office/drawing/2014/main" id="{833D0A00-E2F4-EF30-C961-B0DE71C38DCE}"/>
              </a:ext>
            </a:extLst>
          </p:cNvPr>
          <p:cNvSpPr/>
          <p:nvPr/>
        </p:nvSpPr>
        <p:spPr>
          <a:xfrm>
            <a:off x="11073995" y="5611502"/>
            <a:ext cx="3044872" cy="4597628"/>
          </a:xfrm>
          <a:prstGeom prst="roundRect">
            <a:avLst>
              <a:gd name="adj" fmla="val 7761"/>
            </a:avLst>
          </a:prstGeom>
          <a:solidFill>
            <a:srgbClr val="4BACC6"/>
          </a:solidFill>
          <a:ln>
            <a:noFill/>
          </a:ln>
          <a:effectLst>
            <a:outerShdw blurRad="635000" dist="317500" dir="5400000" sx="79000" sy="79000" algn="ctr" rotWithShape="0">
              <a:schemeClr val="accent2">
                <a:alpha val="7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100"/>
          </a:p>
        </p:txBody>
      </p:sp>
      <p:sp>
        <p:nvSpPr>
          <p:cNvPr id="5" name="Rectangle: Rounded Corners 24">
            <a:extLst>
              <a:ext uri="{FF2B5EF4-FFF2-40B4-BE49-F238E27FC236}">
                <a16:creationId xmlns:a16="http://schemas.microsoft.com/office/drawing/2014/main" id="{1AA3FDB9-0298-27C8-0D78-AFC02078EB05}"/>
              </a:ext>
            </a:extLst>
          </p:cNvPr>
          <p:cNvSpPr/>
          <p:nvPr/>
        </p:nvSpPr>
        <p:spPr>
          <a:xfrm>
            <a:off x="14678408" y="5777860"/>
            <a:ext cx="2952756" cy="4431270"/>
          </a:xfrm>
          <a:prstGeom prst="roundRect">
            <a:avLst>
              <a:gd name="adj" fmla="val 7761"/>
            </a:avLst>
          </a:prstGeom>
          <a:solidFill>
            <a:srgbClr val="FF0000"/>
          </a:solidFill>
          <a:ln>
            <a:noFill/>
          </a:ln>
          <a:effectLst>
            <a:outerShdw blurRad="635000" dist="317500" dir="5400000" sx="79000" sy="79000" algn="ctr" rotWithShape="0">
              <a:schemeClr val="accent2">
                <a:alpha val="7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100"/>
          </a:p>
        </p:txBody>
      </p:sp>
      <p:sp>
        <p:nvSpPr>
          <p:cNvPr id="2" name="Rectangle: Rounded Corners 24">
            <a:extLst>
              <a:ext uri="{FF2B5EF4-FFF2-40B4-BE49-F238E27FC236}">
                <a16:creationId xmlns:a16="http://schemas.microsoft.com/office/drawing/2014/main" id="{BF721D2A-5FEA-41E1-758C-943DC6813C19}"/>
              </a:ext>
            </a:extLst>
          </p:cNvPr>
          <p:cNvSpPr/>
          <p:nvPr/>
        </p:nvSpPr>
        <p:spPr>
          <a:xfrm>
            <a:off x="7431687" y="5694566"/>
            <a:ext cx="3201666" cy="4514565"/>
          </a:xfrm>
          <a:prstGeom prst="roundRect">
            <a:avLst>
              <a:gd name="adj" fmla="val 7761"/>
            </a:avLst>
          </a:prstGeom>
          <a:solidFill>
            <a:srgbClr val="8064A2"/>
          </a:solidFill>
          <a:ln>
            <a:noFill/>
          </a:ln>
          <a:effectLst>
            <a:outerShdw blurRad="635000" dist="317500" dir="5400000" sx="79000" sy="79000" algn="ctr" rotWithShape="0">
              <a:schemeClr val="accent2">
                <a:alpha val="7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100"/>
          </a:p>
        </p:txBody>
      </p:sp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3378760D-85C8-4629-807A-EC1564D3D561}"/>
              </a:ext>
            </a:extLst>
          </p:cNvPr>
          <p:cNvSpPr/>
          <p:nvPr/>
        </p:nvSpPr>
        <p:spPr>
          <a:xfrm>
            <a:off x="3931997" y="5692114"/>
            <a:ext cx="3199007" cy="4517017"/>
          </a:xfrm>
          <a:prstGeom prst="roundRect">
            <a:avLst>
              <a:gd name="adj" fmla="val 7761"/>
            </a:avLst>
          </a:prstGeom>
          <a:solidFill>
            <a:srgbClr val="533BFA"/>
          </a:solidFill>
          <a:ln>
            <a:noFill/>
          </a:ln>
          <a:effectLst>
            <a:outerShdw blurRad="635000" dist="317500" dir="5400000" sx="79000" sy="79000" algn="ctr" rotWithShape="0">
              <a:schemeClr val="accent2">
                <a:alpha val="7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100"/>
          </a:p>
        </p:txBody>
      </p:sp>
      <p:sp>
        <p:nvSpPr>
          <p:cNvPr id="94" name="Rectangle: Rounded Corners 27">
            <a:extLst>
              <a:ext uri="{FF2B5EF4-FFF2-40B4-BE49-F238E27FC236}">
                <a16:creationId xmlns:a16="http://schemas.microsoft.com/office/drawing/2014/main" id="{7A78AEBE-3EE1-39DC-D878-98441306609A}"/>
              </a:ext>
            </a:extLst>
          </p:cNvPr>
          <p:cNvSpPr/>
          <p:nvPr/>
        </p:nvSpPr>
        <p:spPr>
          <a:xfrm>
            <a:off x="7421048" y="4777566"/>
            <a:ext cx="3171008" cy="88396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4"/>
            </a:solidFill>
          </a:ln>
          <a:effectLst>
            <a:outerShdw blurRad="634576" dist="101600" dir="5400000" sx="88000" sy="88000" algn="ctr" rotWithShape="0">
              <a:schemeClr val="tx1">
                <a:lumMod val="50000"/>
                <a:lumOff val="50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ID" sz="210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84BAE20-01EE-A23F-E848-9F1422F012D3}"/>
              </a:ext>
            </a:extLst>
          </p:cNvPr>
          <p:cNvSpPr txBox="1"/>
          <p:nvPr/>
        </p:nvSpPr>
        <p:spPr>
          <a:xfrm>
            <a:off x="8063792" y="4856462"/>
            <a:ext cx="22594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600" dirty="0">
                <a:solidFill>
                  <a:srgbClr val="FFAC00"/>
                </a:solidFill>
              </a:rPr>
              <a:t>Даниил Ситников</a:t>
            </a:r>
          </a:p>
        </p:txBody>
      </p:sp>
      <p:grpSp>
        <p:nvGrpSpPr>
          <p:cNvPr id="96" name="Graphic 18">
            <a:extLst>
              <a:ext uri="{FF2B5EF4-FFF2-40B4-BE49-F238E27FC236}">
                <a16:creationId xmlns:a16="http://schemas.microsoft.com/office/drawing/2014/main" id="{0680A499-3740-A32F-FAA2-C5967E886E93}"/>
              </a:ext>
            </a:extLst>
          </p:cNvPr>
          <p:cNvGrpSpPr/>
          <p:nvPr/>
        </p:nvGrpSpPr>
        <p:grpSpPr>
          <a:xfrm>
            <a:off x="7675080" y="4976814"/>
            <a:ext cx="485469" cy="485469"/>
            <a:chOff x="4010961" y="3654390"/>
            <a:chExt cx="323646" cy="323646"/>
          </a:xfrm>
          <a:solidFill>
            <a:schemeClr val="accent4"/>
          </a:solidFill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A0A9A925-46DB-C3C3-0408-E155FFBA2445}"/>
                </a:ext>
              </a:extLst>
            </p:cNvPr>
            <p:cNvSpPr/>
            <p:nvPr/>
          </p:nvSpPr>
          <p:spPr>
            <a:xfrm rot="-2700000">
              <a:off x="4051805" y="3731532"/>
              <a:ext cx="129738" cy="129738"/>
            </a:xfrm>
            <a:custGeom>
              <a:avLst/>
              <a:gdLst>
                <a:gd name="connsiteX0" fmla="*/ 129738 w 129738"/>
                <a:gd name="connsiteY0" fmla="*/ 64869 h 129738"/>
                <a:gd name="connsiteX1" fmla="*/ 64869 w 129738"/>
                <a:gd name="connsiteY1" fmla="*/ 129738 h 129738"/>
                <a:gd name="connsiteX2" fmla="*/ 0 w 129738"/>
                <a:gd name="connsiteY2" fmla="*/ 64869 h 129738"/>
                <a:gd name="connsiteX3" fmla="*/ 64869 w 129738"/>
                <a:gd name="connsiteY3" fmla="*/ 0 h 129738"/>
                <a:gd name="connsiteX4" fmla="*/ 129738 w 129738"/>
                <a:gd name="connsiteY4" fmla="*/ 64869 h 129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738" h="129738">
                  <a:moveTo>
                    <a:pt x="129738" y="64869"/>
                  </a:moveTo>
                  <a:cubicBezTo>
                    <a:pt x="129738" y="100695"/>
                    <a:pt x="100695" y="129738"/>
                    <a:pt x="64869" y="129738"/>
                  </a:cubicBezTo>
                  <a:cubicBezTo>
                    <a:pt x="29043" y="129738"/>
                    <a:pt x="0" y="100695"/>
                    <a:pt x="0" y="64869"/>
                  </a:cubicBezTo>
                  <a:cubicBezTo>
                    <a:pt x="0" y="29043"/>
                    <a:pt x="29043" y="0"/>
                    <a:pt x="64869" y="0"/>
                  </a:cubicBezTo>
                  <a:cubicBezTo>
                    <a:pt x="100695" y="0"/>
                    <a:pt x="129738" y="29043"/>
                    <a:pt x="129738" y="64869"/>
                  </a:cubicBezTo>
                  <a:close/>
                </a:path>
              </a:pathLst>
            </a:custGeom>
            <a:grpFill/>
            <a:ln w="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210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74F1791B-7BAD-9995-E229-2489424DF35B}"/>
                </a:ext>
              </a:extLst>
            </p:cNvPr>
            <p:cNvSpPr/>
            <p:nvPr/>
          </p:nvSpPr>
          <p:spPr>
            <a:xfrm>
              <a:off x="4176577" y="3709384"/>
              <a:ext cx="55258" cy="56890"/>
            </a:xfrm>
            <a:custGeom>
              <a:avLst/>
              <a:gdLst>
                <a:gd name="connsiteX0" fmla="*/ 28444 w 55258"/>
                <a:gd name="connsiteY0" fmla="*/ 18964 h 56890"/>
                <a:gd name="connsiteX1" fmla="*/ 55259 w 55258"/>
                <a:gd name="connsiteY1" fmla="*/ 18964 h 56890"/>
                <a:gd name="connsiteX2" fmla="*/ 28444 w 55258"/>
                <a:gd name="connsiteY2" fmla="*/ 0 h 56890"/>
                <a:gd name="connsiteX3" fmla="*/ 0 w 55258"/>
                <a:gd name="connsiteY3" fmla="*/ 28395 h 56890"/>
                <a:gd name="connsiteX4" fmla="*/ 17481 w 55258"/>
                <a:gd name="connsiteY4" fmla="*/ 54691 h 56890"/>
                <a:gd name="connsiteX5" fmla="*/ 28444 w 55258"/>
                <a:gd name="connsiteY5" fmla="*/ 56891 h 56890"/>
                <a:gd name="connsiteX6" fmla="*/ 55259 w 55258"/>
                <a:gd name="connsiteY6" fmla="*/ 37927 h 56890"/>
                <a:gd name="connsiteX7" fmla="*/ 28444 w 55258"/>
                <a:gd name="connsiteY7" fmla="*/ 37927 h 56890"/>
                <a:gd name="connsiteX8" fmla="*/ 18962 w 55258"/>
                <a:gd name="connsiteY8" fmla="*/ 28445 h 56890"/>
                <a:gd name="connsiteX9" fmla="*/ 28444 w 55258"/>
                <a:gd name="connsiteY9" fmla="*/ 18964 h 5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58" h="56890">
                  <a:moveTo>
                    <a:pt x="28444" y="18964"/>
                  </a:moveTo>
                  <a:lnTo>
                    <a:pt x="55259" y="18964"/>
                  </a:lnTo>
                  <a:cubicBezTo>
                    <a:pt x="51345" y="7927"/>
                    <a:pt x="40805" y="0"/>
                    <a:pt x="28444" y="0"/>
                  </a:cubicBezTo>
                  <a:cubicBezTo>
                    <a:pt x="12776" y="0"/>
                    <a:pt x="27" y="12733"/>
                    <a:pt x="0" y="28395"/>
                  </a:cubicBezTo>
                  <a:cubicBezTo>
                    <a:pt x="7374" y="35924"/>
                    <a:pt x="13345" y="44831"/>
                    <a:pt x="17481" y="54691"/>
                  </a:cubicBezTo>
                  <a:cubicBezTo>
                    <a:pt x="20857" y="56106"/>
                    <a:pt x="24560" y="56891"/>
                    <a:pt x="28444" y="56891"/>
                  </a:cubicBezTo>
                  <a:cubicBezTo>
                    <a:pt x="40805" y="56891"/>
                    <a:pt x="51344" y="48963"/>
                    <a:pt x="55259" y="37927"/>
                  </a:cubicBezTo>
                  <a:lnTo>
                    <a:pt x="28444" y="37927"/>
                  </a:lnTo>
                  <a:cubicBezTo>
                    <a:pt x="23208" y="37927"/>
                    <a:pt x="18962" y="33682"/>
                    <a:pt x="18962" y="28445"/>
                  </a:cubicBezTo>
                  <a:cubicBezTo>
                    <a:pt x="18962" y="23209"/>
                    <a:pt x="23208" y="18964"/>
                    <a:pt x="28444" y="18964"/>
                  </a:cubicBezTo>
                  <a:close/>
                </a:path>
              </a:pathLst>
            </a:custGeom>
            <a:grpFill/>
            <a:ln w="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210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6E33C94-C489-84B2-580F-6FEBB7BD92E7}"/>
                </a:ext>
              </a:extLst>
            </p:cNvPr>
            <p:cNvSpPr/>
            <p:nvPr/>
          </p:nvSpPr>
          <p:spPr>
            <a:xfrm>
              <a:off x="4125352" y="3654390"/>
              <a:ext cx="162568" cy="73958"/>
            </a:xfrm>
            <a:custGeom>
              <a:avLst/>
              <a:gdLst>
                <a:gd name="connsiteX0" fmla="*/ 79670 w 162568"/>
                <a:gd name="connsiteY0" fmla="*/ 0 h 73958"/>
                <a:gd name="connsiteX1" fmla="*/ 0 w 162568"/>
                <a:gd name="connsiteY1" fmla="*/ 58617 h 73958"/>
                <a:gd name="connsiteX2" fmla="*/ 34217 w 162568"/>
                <a:gd name="connsiteY2" fmla="*/ 69987 h 73958"/>
                <a:gd name="connsiteX3" fmla="*/ 79670 w 162568"/>
                <a:gd name="connsiteY3" fmla="*/ 36031 h 73958"/>
                <a:gd name="connsiteX4" fmla="*/ 126125 w 162568"/>
                <a:gd name="connsiteY4" fmla="*/ 73958 h 73958"/>
                <a:gd name="connsiteX5" fmla="*/ 162568 w 162568"/>
                <a:gd name="connsiteY5" fmla="*/ 73958 h 73958"/>
                <a:gd name="connsiteX6" fmla="*/ 79670 w 162568"/>
                <a:gd name="connsiteY6" fmla="*/ 0 h 7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568" h="73958">
                  <a:moveTo>
                    <a:pt x="79670" y="0"/>
                  </a:moveTo>
                  <a:cubicBezTo>
                    <a:pt x="42302" y="0"/>
                    <a:pt x="10592" y="24692"/>
                    <a:pt x="0" y="58617"/>
                  </a:cubicBezTo>
                  <a:cubicBezTo>
                    <a:pt x="12401" y="59894"/>
                    <a:pt x="24007" y="63887"/>
                    <a:pt x="34217" y="69987"/>
                  </a:cubicBezTo>
                  <a:cubicBezTo>
                    <a:pt x="40031" y="50379"/>
                    <a:pt x="58201" y="36031"/>
                    <a:pt x="79670" y="36031"/>
                  </a:cubicBezTo>
                  <a:cubicBezTo>
                    <a:pt x="102565" y="36031"/>
                    <a:pt x="121721" y="52345"/>
                    <a:pt x="126125" y="73958"/>
                  </a:cubicBezTo>
                  <a:lnTo>
                    <a:pt x="162568" y="73958"/>
                  </a:lnTo>
                  <a:cubicBezTo>
                    <a:pt x="157845" y="32398"/>
                    <a:pt x="122473" y="0"/>
                    <a:pt x="79670" y="0"/>
                  </a:cubicBezTo>
                  <a:close/>
                </a:path>
              </a:pathLst>
            </a:custGeom>
            <a:grpFill/>
            <a:ln w="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210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E017AEBE-FA61-FBD5-A76B-7ABF3D597492}"/>
                </a:ext>
              </a:extLst>
            </p:cNvPr>
            <p:cNvSpPr/>
            <p:nvPr/>
          </p:nvSpPr>
          <p:spPr>
            <a:xfrm>
              <a:off x="4196899" y="3747311"/>
              <a:ext cx="91021" cy="73958"/>
            </a:xfrm>
            <a:custGeom>
              <a:avLst/>
              <a:gdLst>
                <a:gd name="connsiteX0" fmla="*/ 8123 w 91021"/>
                <a:gd name="connsiteY0" fmla="*/ 37928 h 73958"/>
                <a:gd name="connsiteX1" fmla="*/ 2860 w 91021"/>
                <a:gd name="connsiteY1" fmla="*/ 37629 h 73958"/>
                <a:gd name="connsiteX2" fmla="*/ 3645 w 91021"/>
                <a:gd name="connsiteY2" fmla="*/ 49094 h 73958"/>
                <a:gd name="connsiteX3" fmla="*/ 0 w 91021"/>
                <a:gd name="connsiteY3" fmla="*/ 73562 h 73958"/>
                <a:gd name="connsiteX4" fmla="*/ 8123 w 91021"/>
                <a:gd name="connsiteY4" fmla="*/ 73958 h 73958"/>
                <a:gd name="connsiteX5" fmla="*/ 91022 w 91021"/>
                <a:gd name="connsiteY5" fmla="*/ 0 h 73958"/>
                <a:gd name="connsiteX6" fmla="*/ 54579 w 91021"/>
                <a:gd name="connsiteY6" fmla="*/ 0 h 73958"/>
                <a:gd name="connsiteX7" fmla="*/ 8123 w 91021"/>
                <a:gd name="connsiteY7" fmla="*/ 37928 h 7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021" h="73958">
                  <a:moveTo>
                    <a:pt x="8123" y="37928"/>
                  </a:moveTo>
                  <a:cubicBezTo>
                    <a:pt x="6343" y="37928"/>
                    <a:pt x="4589" y="37821"/>
                    <a:pt x="2860" y="37629"/>
                  </a:cubicBezTo>
                  <a:cubicBezTo>
                    <a:pt x="3375" y="41379"/>
                    <a:pt x="3645" y="45206"/>
                    <a:pt x="3645" y="49094"/>
                  </a:cubicBezTo>
                  <a:cubicBezTo>
                    <a:pt x="3645" y="57603"/>
                    <a:pt x="2367" y="65818"/>
                    <a:pt x="0" y="73562"/>
                  </a:cubicBezTo>
                  <a:cubicBezTo>
                    <a:pt x="2674" y="73822"/>
                    <a:pt x="5383" y="73958"/>
                    <a:pt x="8123" y="73958"/>
                  </a:cubicBezTo>
                  <a:cubicBezTo>
                    <a:pt x="50926" y="73958"/>
                    <a:pt x="86298" y="41561"/>
                    <a:pt x="91022" y="0"/>
                  </a:cubicBezTo>
                  <a:lnTo>
                    <a:pt x="54579" y="0"/>
                  </a:lnTo>
                  <a:cubicBezTo>
                    <a:pt x="50173" y="21614"/>
                    <a:pt x="31018" y="37928"/>
                    <a:pt x="8123" y="37928"/>
                  </a:cubicBezTo>
                  <a:close/>
                </a:path>
              </a:pathLst>
            </a:custGeom>
            <a:grpFill/>
            <a:ln w="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210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BBB35001-8DC6-A39F-E9D6-969F5DD17091}"/>
                </a:ext>
              </a:extLst>
            </p:cNvPr>
            <p:cNvSpPr/>
            <p:nvPr/>
          </p:nvSpPr>
          <p:spPr>
            <a:xfrm>
              <a:off x="4103066" y="3891102"/>
              <a:ext cx="27271" cy="52523"/>
            </a:xfrm>
            <a:custGeom>
              <a:avLst/>
              <a:gdLst>
                <a:gd name="connsiteX0" fmla="*/ 0 w 27271"/>
                <a:gd name="connsiteY0" fmla="*/ 34854 h 52523"/>
                <a:gd name="connsiteX1" fmla="*/ 13635 w 27271"/>
                <a:gd name="connsiteY1" fmla="*/ 52524 h 52523"/>
                <a:gd name="connsiteX2" fmla="*/ 27272 w 27271"/>
                <a:gd name="connsiteY2" fmla="*/ 34854 h 52523"/>
                <a:gd name="connsiteX3" fmla="*/ 13635 w 27271"/>
                <a:gd name="connsiteY3" fmla="*/ 0 h 52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271" h="52523">
                  <a:moveTo>
                    <a:pt x="0" y="34854"/>
                  </a:moveTo>
                  <a:lnTo>
                    <a:pt x="13635" y="52524"/>
                  </a:lnTo>
                  <a:lnTo>
                    <a:pt x="27272" y="34854"/>
                  </a:lnTo>
                  <a:lnTo>
                    <a:pt x="13635" y="0"/>
                  </a:lnTo>
                  <a:close/>
                </a:path>
              </a:pathLst>
            </a:custGeom>
            <a:grpFill/>
            <a:ln w="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210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6973E53-FF67-7532-5CC6-B3ADE8E233D6}"/>
                </a:ext>
              </a:extLst>
            </p:cNvPr>
            <p:cNvSpPr/>
            <p:nvPr/>
          </p:nvSpPr>
          <p:spPr>
            <a:xfrm>
              <a:off x="4010961" y="3850345"/>
              <a:ext cx="211481" cy="127690"/>
            </a:xfrm>
            <a:custGeom>
              <a:avLst/>
              <a:gdLst>
                <a:gd name="connsiteX0" fmla="*/ 169874 w 211481"/>
                <a:gd name="connsiteY0" fmla="*/ 0 h 127690"/>
                <a:gd name="connsiteX1" fmla="*/ 121289 w 211481"/>
                <a:gd name="connsiteY1" fmla="*/ 28450 h 127690"/>
                <a:gd name="connsiteX2" fmla="*/ 138992 w 211481"/>
                <a:gd name="connsiteY2" fmla="*/ 73701 h 127690"/>
                <a:gd name="connsiteX3" fmla="*/ 137668 w 211481"/>
                <a:gd name="connsiteY3" fmla="*/ 82948 h 127690"/>
                <a:gd name="connsiteX4" fmla="*/ 113247 w 211481"/>
                <a:gd name="connsiteY4" fmla="*/ 114594 h 127690"/>
                <a:gd name="connsiteX5" fmla="*/ 105741 w 211481"/>
                <a:gd name="connsiteY5" fmla="*/ 118283 h 127690"/>
                <a:gd name="connsiteX6" fmla="*/ 98234 w 211481"/>
                <a:gd name="connsiteY6" fmla="*/ 114594 h 127690"/>
                <a:gd name="connsiteX7" fmla="*/ 73813 w 211481"/>
                <a:gd name="connsiteY7" fmla="*/ 82948 h 127690"/>
                <a:gd name="connsiteX8" fmla="*/ 72489 w 211481"/>
                <a:gd name="connsiteY8" fmla="*/ 73701 h 127690"/>
                <a:gd name="connsiteX9" fmla="*/ 90192 w 211481"/>
                <a:gd name="connsiteY9" fmla="*/ 28450 h 127690"/>
                <a:gd name="connsiteX10" fmla="*/ 41607 w 211481"/>
                <a:gd name="connsiteY10" fmla="*/ 0 h 127690"/>
                <a:gd name="connsiteX11" fmla="*/ 0 w 211481"/>
                <a:gd name="connsiteY11" fmla="*/ 47723 h 127690"/>
                <a:gd name="connsiteX12" fmla="*/ 0 w 211481"/>
                <a:gd name="connsiteY12" fmla="*/ 118209 h 127690"/>
                <a:gd name="connsiteX13" fmla="*/ 2778 w 211481"/>
                <a:gd name="connsiteY13" fmla="*/ 124914 h 127690"/>
                <a:gd name="connsiteX14" fmla="*/ 9482 w 211481"/>
                <a:gd name="connsiteY14" fmla="*/ 127691 h 127690"/>
                <a:gd name="connsiteX15" fmla="*/ 202000 w 211481"/>
                <a:gd name="connsiteY15" fmla="*/ 127687 h 127690"/>
                <a:gd name="connsiteX16" fmla="*/ 211482 w 211481"/>
                <a:gd name="connsiteY16" fmla="*/ 118205 h 127690"/>
                <a:gd name="connsiteX17" fmla="*/ 211482 w 211481"/>
                <a:gd name="connsiteY17" fmla="*/ 47723 h 127690"/>
                <a:gd name="connsiteX18" fmla="*/ 169874 w 211481"/>
                <a:gd name="connsiteY18" fmla="*/ 0 h 12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1481" h="127690">
                  <a:moveTo>
                    <a:pt x="169874" y="0"/>
                  </a:moveTo>
                  <a:cubicBezTo>
                    <a:pt x="157663" y="14496"/>
                    <a:pt x="140638" y="24805"/>
                    <a:pt x="121289" y="28450"/>
                  </a:cubicBezTo>
                  <a:lnTo>
                    <a:pt x="138992" y="73701"/>
                  </a:lnTo>
                  <a:cubicBezTo>
                    <a:pt x="140205" y="76802"/>
                    <a:pt x="139703" y="80312"/>
                    <a:pt x="137668" y="82948"/>
                  </a:cubicBezTo>
                  <a:lnTo>
                    <a:pt x="113247" y="114594"/>
                  </a:lnTo>
                  <a:cubicBezTo>
                    <a:pt x="111452" y="116920"/>
                    <a:pt x="108679" y="118283"/>
                    <a:pt x="105741" y="118283"/>
                  </a:cubicBezTo>
                  <a:cubicBezTo>
                    <a:pt x="102802" y="118283"/>
                    <a:pt x="100029" y="116920"/>
                    <a:pt x="98234" y="114594"/>
                  </a:cubicBezTo>
                  <a:lnTo>
                    <a:pt x="73813" y="82948"/>
                  </a:lnTo>
                  <a:cubicBezTo>
                    <a:pt x="71779" y="80312"/>
                    <a:pt x="71276" y="76802"/>
                    <a:pt x="72489" y="73701"/>
                  </a:cubicBezTo>
                  <a:lnTo>
                    <a:pt x="90192" y="28450"/>
                  </a:lnTo>
                  <a:cubicBezTo>
                    <a:pt x="70843" y="24805"/>
                    <a:pt x="53818" y="14496"/>
                    <a:pt x="41607" y="0"/>
                  </a:cubicBezTo>
                  <a:cubicBezTo>
                    <a:pt x="18155" y="3142"/>
                    <a:pt x="0" y="23339"/>
                    <a:pt x="0" y="47723"/>
                  </a:cubicBezTo>
                  <a:lnTo>
                    <a:pt x="0" y="118209"/>
                  </a:lnTo>
                  <a:cubicBezTo>
                    <a:pt x="0" y="120724"/>
                    <a:pt x="999" y="123135"/>
                    <a:pt x="2778" y="124914"/>
                  </a:cubicBezTo>
                  <a:cubicBezTo>
                    <a:pt x="4556" y="126692"/>
                    <a:pt x="6967" y="127691"/>
                    <a:pt x="9482" y="127691"/>
                  </a:cubicBezTo>
                  <a:lnTo>
                    <a:pt x="202000" y="127687"/>
                  </a:lnTo>
                  <a:cubicBezTo>
                    <a:pt x="207236" y="127687"/>
                    <a:pt x="211482" y="123441"/>
                    <a:pt x="211482" y="118205"/>
                  </a:cubicBezTo>
                  <a:lnTo>
                    <a:pt x="211482" y="47723"/>
                  </a:lnTo>
                  <a:cubicBezTo>
                    <a:pt x="211481" y="23339"/>
                    <a:pt x="193327" y="3142"/>
                    <a:pt x="169874" y="0"/>
                  </a:cubicBezTo>
                  <a:close/>
                </a:path>
              </a:pathLst>
            </a:custGeom>
            <a:grpFill/>
            <a:ln w="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210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67A198D-1F73-8877-56DF-79D7BC189316}"/>
                </a:ext>
              </a:extLst>
            </p:cNvPr>
            <p:cNvSpPr/>
            <p:nvPr/>
          </p:nvSpPr>
          <p:spPr>
            <a:xfrm>
              <a:off x="4287920" y="3705702"/>
              <a:ext cx="46686" cy="64254"/>
            </a:xfrm>
            <a:custGeom>
              <a:avLst/>
              <a:gdLst>
                <a:gd name="connsiteX0" fmla="*/ 37324 w 46686"/>
                <a:gd name="connsiteY0" fmla="*/ 41603 h 64254"/>
                <a:gd name="connsiteX1" fmla="*/ 46685 w 46686"/>
                <a:gd name="connsiteY1" fmla="*/ 32128 h 64254"/>
                <a:gd name="connsiteX2" fmla="*/ 37324 w 46686"/>
                <a:gd name="connsiteY2" fmla="*/ 22652 h 64254"/>
                <a:gd name="connsiteX3" fmla="*/ 43847 w 46686"/>
                <a:gd name="connsiteY3" fmla="*/ 16248 h 64254"/>
                <a:gd name="connsiteX4" fmla="*/ 43972 w 46686"/>
                <a:gd name="connsiteY4" fmla="*/ 2840 h 64254"/>
                <a:gd name="connsiteX5" fmla="*/ 30563 w 46686"/>
                <a:gd name="connsiteY5" fmla="*/ 2715 h 64254"/>
                <a:gd name="connsiteX6" fmla="*/ 10259 w 46686"/>
                <a:gd name="connsiteY6" fmla="*/ 22645 h 64254"/>
                <a:gd name="connsiteX7" fmla="*/ 0 w 46686"/>
                <a:gd name="connsiteY7" fmla="*/ 22645 h 64254"/>
                <a:gd name="connsiteX8" fmla="*/ 542 w 46686"/>
                <a:gd name="connsiteY8" fmla="*/ 32127 h 64254"/>
                <a:gd name="connsiteX9" fmla="*/ 0 w 46686"/>
                <a:gd name="connsiteY9" fmla="*/ 41609 h 64254"/>
                <a:gd name="connsiteX10" fmla="*/ 10259 w 46686"/>
                <a:gd name="connsiteY10" fmla="*/ 41609 h 64254"/>
                <a:gd name="connsiteX11" fmla="*/ 30562 w 46686"/>
                <a:gd name="connsiteY11" fmla="*/ 61540 h 64254"/>
                <a:gd name="connsiteX12" fmla="*/ 37204 w 46686"/>
                <a:gd name="connsiteY12" fmla="*/ 64255 h 64254"/>
                <a:gd name="connsiteX13" fmla="*/ 43972 w 46686"/>
                <a:gd name="connsiteY13" fmla="*/ 61415 h 64254"/>
                <a:gd name="connsiteX14" fmla="*/ 43847 w 46686"/>
                <a:gd name="connsiteY14" fmla="*/ 48007 h 64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686" h="64254">
                  <a:moveTo>
                    <a:pt x="37324" y="41603"/>
                  </a:moveTo>
                  <a:cubicBezTo>
                    <a:pt x="42504" y="41538"/>
                    <a:pt x="46685" y="37324"/>
                    <a:pt x="46685" y="32128"/>
                  </a:cubicBezTo>
                  <a:cubicBezTo>
                    <a:pt x="46685" y="26932"/>
                    <a:pt x="42504" y="22717"/>
                    <a:pt x="37324" y="22652"/>
                  </a:cubicBezTo>
                  <a:lnTo>
                    <a:pt x="43847" y="16248"/>
                  </a:lnTo>
                  <a:cubicBezTo>
                    <a:pt x="47584" y="12580"/>
                    <a:pt x="47640" y="6577"/>
                    <a:pt x="43972" y="2840"/>
                  </a:cubicBezTo>
                  <a:cubicBezTo>
                    <a:pt x="40303" y="-897"/>
                    <a:pt x="34300" y="-953"/>
                    <a:pt x="30563" y="2715"/>
                  </a:cubicBezTo>
                  <a:lnTo>
                    <a:pt x="10259" y="22645"/>
                  </a:lnTo>
                  <a:lnTo>
                    <a:pt x="0" y="22645"/>
                  </a:lnTo>
                  <a:cubicBezTo>
                    <a:pt x="354" y="25758"/>
                    <a:pt x="542" y="28921"/>
                    <a:pt x="542" y="32127"/>
                  </a:cubicBezTo>
                  <a:cubicBezTo>
                    <a:pt x="542" y="35333"/>
                    <a:pt x="353" y="38496"/>
                    <a:pt x="0" y="41609"/>
                  </a:cubicBezTo>
                  <a:lnTo>
                    <a:pt x="10259" y="41609"/>
                  </a:lnTo>
                  <a:lnTo>
                    <a:pt x="30562" y="61540"/>
                  </a:lnTo>
                  <a:cubicBezTo>
                    <a:pt x="32408" y="63352"/>
                    <a:pt x="34806" y="64255"/>
                    <a:pt x="37204" y="64255"/>
                  </a:cubicBezTo>
                  <a:cubicBezTo>
                    <a:pt x="39660" y="64255"/>
                    <a:pt x="42115" y="63306"/>
                    <a:pt x="43972" y="61415"/>
                  </a:cubicBezTo>
                  <a:cubicBezTo>
                    <a:pt x="47640" y="57678"/>
                    <a:pt x="47584" y="51675"/>
                    <a:pt x="43847" y="48007"/>
                  </a:cubicBezTo>
                  <a:close/>
                </a:path>
              </a:pathLst>
            </a:custGeom>
            <a:grpFill/>
            <a:ln w="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2100"/>
            </a:p>
          </p:txBody>
        </p:sp>
      </p:grpSp>
      <p:sp>
        <p:nvSpPr>
          <p:cNvPr id="108" name="Rectangle: Rounded Corners 27">
            <a:extLst>
              <a:ext uri="{FF2B5EF4-FFF2-40B4-BE49-F238E27FC236}">
                <a16:creationId xmlns:a16="http://schemas.microsoft.com/office/drawing/2014/main" id="{F0A0BE43-B17C-F6B0-B11B-5CD5F31CFBB8}"/>
              </a:ext>
            </a:extLst>
          </p:cNvPr>
          <p:cNvSpPr/>
          <p:nvPr/>
        </p:nvSpPr>
        <p:spPr>
          <a:xfrm>
            <a:off x="10873717" y="4701933"/>
            <a:ext cx="3171008" cy="88396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5"/>
            </a:solidFill>
          </a:ln>
          <a:effectLst>
            <a:outerShdw blurRad="634576" dist="101600" dir="5400000" sx="88000" sy="88000" algn="ctr" rotWithShape="0">
              <a:schemeClr val="tx1">
                <a:lumMod val="50000"/>
                <a:lumOff val="50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ID" sz="210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143B235-2756-D846-5598-4328E01E1463}"/>
              </a:ext>
            </a:extLst>
          </p:cNvPr>
          <p:cNvSpPr txBox="1"/>
          <p:nvPr/>
        </p:nvSpPr>
        <p:spPr>
          <a:xfrm>
            <a:off x="11543242" y="4690031"/>
            <a:ext cx="22594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600" dirty="0">
                <a:solidFill>
                  <a:srgbClr val="FFAC00"/>
                </a:solidFill>
              </a:rPr>
              <a:t>Тамила Мокаева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92912B32-C952-13F3-0282-8AE4230A44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33378" y="4889619"/>
            <a:ext cx="434784" cy="434784"/>
          </a:xfrm>
          <a:prstGeom prst="rect">
            <a:avLst/>
          </a:prstGeom>
        </p:spPr>
      </p:pic>
      <p:sp>
        <p:nvSpPr>
          <p:cNvPr id="80" name="Rectangle: Rounded Corners 27">
            <a:extLst>
              <a:ext uri="{FF2B5EF4-FFF2-40B4-BE49-F238E27FC236}">
                <a16:creationId xmlns:a16="http://schemas.microsoft.com/office/drawing/2014/main" id="{D531981C-BE77-B8F6-93C3-7556B833983B}"/>
              </a:ext>
            </a:extLst>
          </p:cNvPr>
          <p:cNvSpPr/>
          <p:nvPr/>
        </p:nvSpPr>
        <p:spPr>
          <a:xfrm>
            <a:off x="220631" y="4815584"/>
            <a:ext cx="3171008" cy="88396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634576" dist="101600" dir="5400000" sx="88000" sy="88000" algn="ctr" rotWithShape="0">
              <a:schemeClr val="tx1">
                <a:lumMod val="50000"/>
                <a:lumOff val="50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ID" sz="210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07E89F5-212A-A381-25B9-6463E43DAD5E}"/>
              </a:ext>
            </a:extLst>
          </p:cNvPr>
          <p:cNvSpPr txBox="1"/>
          <p:nvPr/>
        </p:nvSpPr>
        <p:spPr>
          <a:xfrm>
            <a:off x="831085" y="4835658"/>
            <a:ext cx="22594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600" dirty="0">
                <a:solidFill>
                  <a:srgbClr val="FFAC00"/>
                </a:solidFill>
              </a:rPr>
              <a:t>Асана Балкарова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EB9D6D5-825E-7BE2-D0B0-964E8C94E7A9}"/>
              </a:ext>
            </a:extLst>
          </p:cNvPr>
          <p:cNvGrpSpPr/>
          <p:nvPr/>
        </p:nvGrpSpPr>
        <p:grpSpPr>
          <a:xfrm>
            <a:off x="500500" y="4968615"/>
            <a:ext cx="473097" cy="472743"/>
            <a:chOff x="1454776" y="3654508"/>
            <a:chExt cx="315398" cy="315162"/>
          </a:xfrm>
          <a:solidFill>
            <a:srgbClr val="9999A2"/>
          </a:solidFill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CCC90CE-FC03-12D7-2591-3632933E2C76}"/>
                </a:ext>
              </a:extLst>
            </p:cNvPr>
            <p:cNvSpPr/>
            <p:nvPr/>
          </p:nvSpPr>
          <p:spPr>
            <a:xfrm>
              <a:off x="1565657" y="3802731"/>
              <a:ext cx="75153" cy="129978"/>
            </a:xfrm>
            <a:custGeom>
              <a:avLst/>
              <a:gdLst>
                <a:gd name="connsiteX0" fmla="*/ 65913 w 75153"/>
                <a:gd name="connsiteY0" fmla="*/ 0 h 129978"/>
                <a:gd name="connsiteX1" fmla="*/ 9240 w 75153"/>
                <a:gd name="connsiteY1" fmla="*/ 0 h 129978"/>
                <a:gd name="connsiteX2" fmla="*/ 0 w 75153"/>
                <a:gd name="connsiteY2" fmla="*/ 9240 h 129978"/>
                <a:gd name="connsiteX3" fmla="*/ 0 w 75153"/>
                <a:gd name="connsiteY3" fmla="*/ 129978 h 129978"/>
                <a:gd name="connsiteX4" fmla="*/ 75153 w 75153"/>
                <a:gd name="connsiteY4" fmla="*/ 129978 h 129978"/>
                <a:gd name="connsiteX5" fmla="*/ 75153 w 75153"/>
                <a:gd name="connsiteY5" fmla="*/ 9240 h 129978"/>
                <a:gd name="connsiteX6" fmla="*/ 65913 w 75153"/>
                <a:gd name="connsiteY6" fmla="*/ 0 h 12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153" h="129978">
                  <a:moveTo>
                    <a:pt x="65913" y="0"/>
                  </a:moveTo>
                  <a:lnTo>
                    <a:pt x="9240" y="0"/>
                  </a:lnTo>
                  <a:cubicBezTo>
                    <a:pt x="4133" y="0"/>
                    <a:pt x="0" y="4133"/>
                    <a:pt x="0" y="9240"/>
                  </a:cubicBezTo>
                  <a:lnTo>
                    <a:pt x="0" y="129978"/>
                  </a:lnTo>
                  <a:lnTo>
                    <a:pt x="75153" y="129978"/>
                  </a:lnTo>
                  <a:lnTo>
                    <a:pt x="75153" y="9240"/>
                  </a:lnTo>
                  <a:cubicBezTo>
                    <a:pt x="75154" y="4133"/>
                    <a:pt x="71021" y="0"/>
                    <a:pt x="65913" y="0"/>
                  </a:cubicBezTo>
                  <a:close/>
                </a:path>
              </a:pathLst>
            </a:custGeom>
            <a:grpFill/>
            <a:ln w="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210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710B8BA-4E31-3FBA-4F7E-51630B6C199B}"/>
                </a:ext>
              </a:extLst>
            </p:cNvPr>
            <p:cNvSpPr/>
            <p:nvPr/>
          </p:nvSpPr>
          <p:spPr>
            <a:xfrm>
              <a:off x="1622328" y="3654508"/>
              <a:ext cx="147846" cy="278201"/>
            </a:xfrm>
            <a:custGeom>
              <a:avLst/>
              <a:gdLst>
                <a:gd name="connsiteX0" fmla="*/ 146175 w 147846"/>
                <a:gd name="connsiteY0" fmla="*/ 96727 h 278201"/>
                <a:gd name="connsiteX1" fmla="*/ 81494 w 147846"/>
                <a:gd name="connsiteY1" fmla="*/ 3709 h 278201"/>
                <a:gd name="connsiteX2" fmla="*/ 66353 w 147846"/>
                <a:gd name="connsiteY2" fmla="*/ 3709 h 278201"/>
                <a:gd name="connsiteX3" fmla="*/ 1671 w 147846"/>
                <a:gd name="connsiteY3" fmla="*/ 96727 h 278201"/>
                <a:gd name="connsiteX4" fmla="*/ 1048 w 147846"/>
                <a:gd name="connsiteY4" fmla="*/ 106291 h 278201"/>
                <a:gd name="connsiteX5" fmla="*/ 9242 w 147846"/>
                <a:gd name="connsiteY5" fmla="*/ 111263 h 278201"/>
                <a:gd name="connsiteX6" fmla="*/ 36963 w 147846"/>
                <a:gd name="connsiteY6" fmla="*/ 111263 h 278201"/>
                <a:gd name="connsiteX7" fmla="*/ 36963 w 147846"/>
                <a:gd name="connsiteY7" fmla="*/ 278202 h 278201"/>
                <a:gd name="connsiteX8" fmla="*/ 110884 w 147846"/>
                <a:gd name="connsiteY8" fmla="*/ 278202 h 278201"/>
                <a:gd name="connsiteX9" fmla="*/ 110884 w 147846"/>
                <a:gd name="connsiteY9" fmla="*/ 111263 h 278201"/>
                <a:gd name="connsiteX10" fmla="*/ 138604 w 147846"/>
                <a:gd name="connsiteY10" fmla="*/ 111263 h 278201"/>
                <a:gd name="connsiteX11" fmla="*/ 146798 w 147846"/>
                <a:gd name="connsiteY11" fmla="*/ 106291 h 278201"/>
                <a:gd name="connsiteX12" fmla="*/ 146175 w 147846"/>
                <a:gd name="connsiteY12" fmla="*/ 96727 h 27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7846" h="278201">
                  <a:moveTo>
                    <a:pt x="146175" y="96727"/>
                  </a:moveTo>
                  <a:lnTo>
                    <a:pt x="81494" y="3709"/>
                  </a:lnTo>
                  <a:cubicBezTo>
                    <a:pt x="78029" y="-1236"/>
                    <a:pt x="69818" y="-1236"/>
                    <a:pt x="66353" y="3709"/>
                  </a:cubicBezTo>
                  <a:lnTo>
                    <a:pt x="1671" y="96727"/>
                  </a:lnTo>
                  <a:cubicBezTo>
                    <a:pt x="-305" y="99550"/>
                    <a:pt x="-549" y="103232"/>
                    <a:pt x="1048" y="106291"/>
                  </a:cubicBezTo>
                  <a:cubicBezTo>
                    <a:pt x="2636" y="109351"/>
                    <a:pt x="5795" y="111263"/>
                    <a:pt x="9242" y="111263"/>
                  </a:cubicBezTo>
                  <a:lnTo>
                    <a:pt x="36963" y="111263"/>
                  </a:lnTo>
                  <a:lnTo>
                    <a:pt x="36963" y="278202"/>
                  </a:lnTo>
                  <a:lnTo>
                    <a:pt x="110884" y="278202"/>
                  </a:lnTo>
                  <a:lnTo>
                    <a:pt x="110884" y="111263"/>
                  </a:lnTo>
                  <a:lnTo>
                    <a:pt x="138604" y="111263"/>
                  </a:lnTo>
                  <a:cubicBezTo>
                    <a:pt x="142051" y="111263"/>
                    <a:pt x="145210" y="109350"/>
                    <a:pt x="146798" y="106291"/>
                  </a:cubicBezTo>
                  <a:cubicBezTo>
                    <a:pt x="148395" y="103232"/>
                    <a:pt x="148151" y="99551"/>
                    <a:pt x="146175" y="96727"/>
                  </a:cubicBezTo>
                  <a:close/>
                </a:path>
              </a:pathLst>
            </a:custGeom>
            <a:grpFill/>
            <a:ln w="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2100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EDA8B57-CDD2-081E-9C3B-B572F380305D}"/>
                </a:ext>
              </a:extLst>
            </p:cNvPr>
            <p:cNvSpPr/>
            <p:nvPr/>
          </p:nvSpPr>
          <p:spPr>
            <a:xfrm>
              <a:off x="1473256" y="3858172"/>
              <a:ext cx="73921" cy="74537"/>
            </a:xfrm>
            <a:custGeom>
              <a:avLst/>
              <a:gdLst>
                <a:gd name="connsiteX0" fmla="*/ 64681 w 73921"/>
                <a:gd name="connsiteY0" fmla="*/ 0 h 74537"/>
                <a:gd name="connsiteX1" fmla="*/ 9240 w 73921"/>
                <a:gd name="connsiteY1" fmla="*/ 0 h 74537"/>
                <a:gd name="connsiteX2" fmla="*/ 0 w 73921"/>
                <a:gd name="connsiteY2" fmla="*/ 9240 h 74537"/>
                <a:gd name="connsiteX3" fmla="*/ 0 w 73921"/>
                <a:gd name="connsiteY3" fmla="*/ 74537 h 74537"/>
                <a:gd name="connsiteX4" fmla="*/ 73921 w 73921"/>
                <a:gd name="connsiteY4" fmla="*/ 74537 h 74537"/>
                <a:gd name="connsiteX5" fmla="*/ 73921 w 73921"/>
                <a:gd name="connsiteY5" fmla="*/ 9240 h 74537"/>
                <a:gd name="connsiteX6" fmla="*/ 64681 w 73921"/>
                <a:gd name="connsiteY6" fmla="*/ 0 h 74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921" h="74537">
                  <a:moveTo>
                    <a:pt x="64681" y="0"/>
                  </a:moveTo>
                  <a:lnTo>
                    <a:pt x="9240" y="0"/>
                  </a:lnTo>
                  <a:cubicBezTo>
                    <a:pt x="4133" y="0"/>
                    <a:pt x="0" y="4133"/>
                    <a:pt x="0" y="9240"/>
                  </a:cubicBezTo>
                  <a:lnTo>
                    <a:pt x="0" y="74537"/>
                  </a:lnTo>
                  <a:lnTo>
                    <a:pt x="73921" y="74537"/>
                  </a:lnTo>
                  <a:lnTo>
                    <a:pt x="73921" y="9240"/>
                  </a:lnTo>
                  <a:cubicBezTo>
                    <a:pt x="73921" y="4133"/>
                    <a:pt x="69788" y="0"/>
                    <a:pt x="64681" y="0"/>
                  </a:cubicBezTo>
                  <a:close/>
                </a:path>
              </a:pathLst>
            </a:custGeom>
            <a:grpFill/>
            <a:ln w="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210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B7809045-6D24-D8EA-A210-9FF040C7ECC1}"/>
                </a:ext>
              </a:extLst>
            </p:cNvPr>
            <p:cNvSpPr/>
            <p:nvPr/>
          </p:nvSpPr>
          <p:spPr>
            <a:xfrm>
              <a:off x="1454776" y="3951190"/>
              <a:ext cx="315397" cy="18480"/>
            </a:xfrm>
            <a:custGeom>
              <a:avLst/>
              <a:gdLst>
                <a:gd name="connsiteX0" fmla="*/ 306157 w 315397"/>
                <a:gd name="connsiteY0" fmla="*/ 0 h 18480"/>
                <a:gd name="connsiteX1" fmla="*/ 9240 w 315397"/>
                <a:gd name="connsiteY1" fmla="*/ 0 h 18480"/>
                <a:gd name="connsiteX2" fmla="*/ 0 w 315397"/>
                <a:gd name="connsiteY2" fmla="*/ 9240 h 18480"/>
                <a:gd name="connsiteX3" fmla="*/ 9240 w 315397"/>
                <a:gd name="connsiteY3" fmla="*/ 18480 h 18480"/>
                <a:gd name="connsiteX4" fmla="*/ 306157 w 315397"/>
                <a:gd name="connsiteY4" fmla="*/ 18480 h 18480"/>
                <a:gd name="connsiteX5" fmla="*/ 315397 w 315397"/>
                <a:gd name="connsiteY5" fmla="*/ 9240 h 18480"/>
                <a:gd name="connsiteX6" fmla="*/ 306157 w 315397"/>
                <a:gd name="connsiteY6" fmla="*/ 0 h 18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5397" h="18480">
                  <a:moveTo>
                    <a:pt x="306157" y="0"/>
                  </a:moveTo>
                  <a:cubicBezTo>
                    <a:pt x="157736" y="0"/>
                    <a:pt x="161922" y="0"/>
                    <a:pt x="9240" y="0"/>
                  </a:cubicBezTo>
                  <a:cubicBezTo>
                    <a:pt x="4133" y="0"/>
                    <a:pt x="0" y="4133"/>
                    <a:pt x="0" y="9240"/>
                  </a:cubicBezTo>
                  <a:cubicBezTo>
                    <a:pt x="0" y="14348"/>
                    <a:pt x="4133" y="18480"/>
                    <a:pt x="9240" y="18480"/>
                  </a:cubicBezTo>
                  <a:cubicBezTo>
                    <a:pt x="155385" y="18480"/>
                    <a:pt x="8895" y="18480"/>
                    <a:pt x="306157" y="18480"/>
                  </a:cubicBezTo>
                  <a:cubicBezTo>
                    <a:pt x="311264" y="18480"/>
                    <a:pt x="315397" y="14348"/>
                    <a:pt x="315397" y="9240"/>
                  </a:cubicBezTo>
                  <a:cubicBezTo>
                    <a:pt x="315397" y="4133"/>
                    <a:pt x="311264" y="0"/>
                    <a:pt x="306157" y="0"/>
                  </a:cubicBezTo>
                  <a:close/>
                </a:path>
              </a:pathLst>
            </a:custGeom>
            <a:grpFill/>
            <a:ln w="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2100"/>
            </a:p>
          </p:txBody>
        </p:sp>
      </p:grpSp>
      <p:sp>
        <p:nvSpPr>
          <p:cNvPr id="115" name="Rectangle: Rounded Corners 27">
            <a:extLst>
              <a:ext uri="{FF2B5EF4-FFF2-40B4-BE49-F238E27FC236}">
                <a16:creationId xmlns:a16="http://schemas.microsoft.com/office/drawing/2014/main" id="{ABB7739B-EAEB-201E-4EC0-52C64D3F9604}"/>
              </a:ext>
            </a:extLst>
          </p:cNvPr>
          <p:cNvSpPr/>
          <p:nvPr/>
        </p:nvSpPr>
        <p:spPr>
          <a:xfrm>
            <a:off x="14569282" y="4654043"/>
            <a:ext cx="3171008" cy="99892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634576" dist="101600" dir="5400000" sx="88000" sy="88000" algn="ctr" rotWithShape="0">
              <a:schemeClr val="tx1">
                <a:lumMod val="50000"/>
                <a:lumOff val="50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ID" sz="210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2C2407E5-9798-9CD5-2A44-72CF381E1F03}"/>
              </a:ext>
            </a:extLst>
          </p:cNvPr>
          <p:cNvSpPr txBox="1"/>
          <p:nvPr/>
        </p:nvSpPr>
        <p:spPr>
          <a:xfrm>
            <a:off x="15251898" y="4714993"/>
            <a:ext cx="22594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600" dirty="0">
                <a:solidFill>
                  <a:srgbClr val="FFAC00"/>
                </a:solidFill>
              </a:rPr>
              <a:t>Эльдар Урусбиев</a:t>
            </a:r>
          </a:p>
        </p:txBody>
      </p:sp>
      <p:pic>
        <p:nvPicPr>
          <p:cNvPr id="117" name="Graphic 116">
            <a:extLst>
              <a:ext uri="{FF2B5EF4-FFF2-40B4-BE49-F238E27FC236}">
                <a16:creationId xmlns:a16="http://schemas.microsoft.com/office/drawing/2014/main" id="{0BE5C12F-8214-1D55-1E25-04281AD65D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838522" y="4884657"/>
            <a:ext cx="413376" cy="413376"/>
          </a:xfrm>
          <a:prstGeom prst="rect">
            <a:avLst/>
          </a:prstGeom>
        </p:spPr>
      </p:pic>
      <p:sp>
        <p:nvSpPr>
          <p:cNvPr id="121" name="Rectangle: Rounded Corners 24">
            <a:extLst>
              <a:ext uri="{FF2B5EF4-FFF2-40B4-BE49-F238E27FC236}">
                <a16:creationId xmlns:a16="http://schemas.microsoft.com/office/drawing/2014/main" id="{9899F770-ECA2-EFB9-F89F-2ADEFDAB9D20}"/>
              </a:ext>
            </a:extLst>
          </p:cNvPr>
          <p:cNvSpPr/>
          <p:nvPr/>
        </p:nvSpPr>
        <p:spPr>
          <a:xfrm>
            <a:off x="219466" y="5727271"/>
            <a:ext cx="3201666" cy="4481859"/>
          </a:xfrm>
          <a:prstGeom prst="roundRect">
            <a:avLst>
              <a:gd name="adj" fmla="val 7761"/>
            </a:avLst>
          </a:prstGeom>
          <a:solidFill>
            <a:srgbClr val="9999A2"/>
          </a:solidFill>
          <a:ln>
            <a:noFill/>
          </a:ln>
          <a:effectLst>
            <a:outerShdw blurRad="635000" dist="317500" dir="5400000" sx="79000" sy="79000" algn="ctr" rotWithShape="0">
              <a:schemeClr val="accent2">
                <a:alpha val="7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10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9714764-E533-E446-7BB6-F9BFAFDBD32A}"/>
              </a:ext>
            </a:extLst>
          </p:cNvPr>
          <p:cNvSpPr txBox="1"/>
          <p:nvPr/>
        </p:nvSpPr>
        <p:spPr>
          <a:xfrm>
            <a:off x="316946" y="5854572"/>
            <a:ext cx="3006705" cy="3968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Franklin Gothic Heavy" panose="020B0903020102020204" pitchFamily="34" charset="0"/>
              </a:rPr>
              <a:t>— лидер проекта. Отвечает за общую стратегию, координацию, поиск разработчиков и переговоры. На лекциях по матанализу и информатике придумывает, как лучше разбить сложную тему на микро-шаги.</a:t>
            </a:r>
            <a:endParaRPr lang="en-US" sz="1700" dirty="0">
              <a:solidFill>
                <a:schemeClr val="bg1">
                  <a:lumMod val="95000"/>
                </a:schemeClr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E544B0CB-9791-4746-F6DB-5BEE83EF699F}"/>
              </a:ext>
            </a:extLst>
          </p:cNvPr>
          <p:cNvSpPr txBox="1"/>
          <p:nvPr/>
        </p:nvSpPr>
        <p:spPr>
          <a:xfrm>
            <a:off x="3929086" y="5829392"/>
            <a:ext cx="3171008" cy="3576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Franklin Gothic Heavy" panose="020B0903020102020204" pitchFamily="34" charset="0"/>
              </a:rPr>
              <a:t>— аналитик. Исследует рынок и конкурентов, сидит в студенческих чатах и пабликах, чтобы понять, как на самом деле думают и прокрастинируют наши будущие пользователи. Следит за трендами в соцсетях.</a:t>
            </a:r>
            <a:endParaRPr lang="en-US" sz="1700" dirty="0">
              <a:solidFill>
                <a:schemeClr val="bg1">
                  <a:lumMod val="95000"/>
                </a:schemeClr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52F2231-52F0-4D3C-2864-83FC996F497C}"/>
              </a:ext>
            </a:extLst>
          </p:cNvPr>
          <p:cNvSpPr txBox="1"/>
          <p:nvPr/>
        </p:nvSpPr>
        <p:spPr>
          <a:xfrm>
            <a:off x="7431687" y="5734449"/>
            <a:ext cx="3117751" cy="3968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Franklin Gothic Heavy" panose="020B0903020102020204" pitchFamily="34" charset="0"/>
              </a:rPr>
              <a:t>— дизайнер. На основе наших общих идей и собранного фидбека рисует макеты интерфейса, которые будут понятны и круто смотреться для нашей аудитории. Делает так, чтобы приложение выглядело как игра, а не как скучный органайзер.</a:t>
            </a:r>
            <a:endParaRPr lang="en-US" sz="1700" dirty="0">
              <a:solidFill>
                <a:schemeClr val="bg1">
                  <a:lumMod val="95000"/>
                </a:schemeClr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48BB91B1-A73B-17B8-5A2D-A17E71E6CA6F}"/>
              </a:ext>
            </a:extLst>
          </p:cNvPr>
          <p:cNvSpPr txBox="1"/>
          <p:nvPr/>
        </p:nvSpPr>
        <p:spPr>
          <a:xfrm>
            <a:off x="14678408" y="5926758"/>
            <a:ext cx="2952756" cy="3968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Franklin Gothic Heavy" panose="020B0903020102020204" pitchFamily="34" charset="0"/>
              </a:rPr>
              <a:t> — контент-менеджер. Отвечает за «начинку»: продумывает, как должны выглядеть те самые микро-тесты, как формулировать задания в квестах и какой контент будет мотивировать. Сам сейчас готовится к сессии и тестирует всё на себе.</a:t>
            </a:r>
            <a:endParaRPr lang="en-US" sz="1700" dirty="0">
              <a:solidFill>
                <a:schemeClr val="bg1">
                  <a:lumMod val="95000"/>
                </a:schemeClr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A2C40F96-FD1D-F23C-7CDE-778A0EBBA5AD}"/>
              </a:ext>
            </a:extLst>
          </p:cNvPr>
          <p:cNvSpPr txBox="1"/>
          <p:nvPr/>
        </p:nvSpPr>
        <p:spPr>
          <a:xfrm>
            <a:off x="318157" y="431190"/>
            <a:ext cx="109438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accent2"/>
                </a:solidFill>
                <a:latin typeface="+mj-lt"/>
              </a:rPr>
              <a:t>Состав команды </a:t>
            </a:r>
            <a:r>
              <a:rPr lang="ru-RU" sz="5400" b="1" dirty="0">
                <a:solidFill>
                  <a:schemeClr val="accent5"/>
                </a:solidFill>
                <a:latin typeface="+mj-lt"/>
              </a:rPr>
              <a:t>«Нейродвиж»</a:t>
            </a:r>
            <a:endParaRPr lang="en-ID" sz="5400" b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8" name="Google Shape;259;p8">
            <a:extLst>
              <a:ext uri="{FF2B5EF4-FFF2-40B4-BE49-F238E27FC236}">
                <a16:creationId xmlns:a16="http://schemas.microsoft.com/office/drawing/2014/main" id="{358EFD2D-D406-CA84-4111-18263F88A59C}"/>
              </a:ext>
            </a:extLst>
          </p:cNvPr>
          <p:cNvSpPr/>
          <p:nvPr/>
        </p:nvSpPr>
        <p:spPr>
          <a:xfrm>
            <a:off x="104357" y="2059130"/>
            <a:ext cx="3339465" cy="2796540"/>
          </a:xfrm>
          <a:prstGeom prst="ellipse">
            <a:avLst/>
          </a:prstGeom>
          <a:blipFill rotWithShape="1">
            <a:blip r:embed="rId7"/>
            <a:stretch>
              <a:fillRect l="-12000" t="1000" r="-3000"/>
            </a:stretch>
          </a:blipFill>
          <a:ln w="38100" cap="flat" cmpd="sng">
            <a:solidFill>
              <a:srgbClr val="9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262626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5" name="Google Shape;259;p8">
            <a:extLst>
              <a:ext uri="{FF2B5EF4-FFF2-40B4-BE49-F238E27FC236}">
                <a16:creationId xmlns:a16="http://schemas.microsoft.com/office/drawing/2014/main" id="{DABF3016-E503-8DA7-0214-AE13DEC19453}"/>
              </a:ext>
            </a:extLst>
          </p:cNvPr>
          <p:cNvSpPr/>
          <p:nvPr/>
        </p:nvSpPr>
        <p:spPr>
          <a:xfrm>
            <a:off x="7711976" y="1712079"/>
            <a:ext cx="2891790" cy="3177540"/>
          </a:xfrm>
          <a:prstGeom prst="ellipse">
            <a:avLst/>
          </a:prstGeom>
          <a:blipFill rotWithShape="1">
            <a:blip r:embed="rId8"/>
            <a:stretch>
              <a:fillRect l="-4000" t="-1000" b="-27000"/>
            </a:stretch>
          </a:blipFill>
          <a:ln w="38100" cap="flat" cmpd="sng">
            <a:solidFill>
              <a:srgbClr val="9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262626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" name="Google Shape;259;p8">
            <a:extLst>
              <a:ext uri="{FF2B5EF4-FFF2-40B4-BE49-F238E27FC236}">
                <a16:creationId xmlns:a16="http://schemas.microsoft.com/office/drawing/2014/main" id="{00860B0B-A83C-1763-5284-0D3D2EE4F3DC}"/>
              </a:ext>
            </a:extLst>
          </p:cNvPr>
          <p:cNvSpPr/>
          <p:nvPr/>
        </p:nvSpPr>
        <p:spPr>
          <a:xfrm>
            <a:off x="14920055" y="1610935"/>
            <a:ext cx="2891790" cy="3140075"/>
          </a:xfrm>
          <a:prstGeom prst="ellipse">
            <a:avLst/>
          </a:prstGeom>
          <a:blipFill rotWithShape="1">
            <a:blip r:embed="rId9"/>
            <a:stretch>
              <a:fillRect l="-2000" t="-20000" r="-9000" b="-5000"/>
            </a:stretch>
          </a:blipFill>
          <a:ln w="38100" cap="flat" cmpd="sng">
            <a:solidFill>
              <a:srgbClr val="9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262626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" name="Google Shape;259;p8">
            <a:extLst>
              <a:ext uri="{FF2B5EF4-FFF2-40B4-BE49-F238E27FC236}">
                <a16:creationId xmlns:a16="http://schemas.microsoft.com/office/drawing/2014/main" id="{D0D0B4C5-ACAD-6F72-7C83-74A7A1F07824}"/>
              </a:ext>
            </a:extLst>
          </p:cNvPr>
          <p:cNvSpPr/>
          <p:nvPr/>
        </p:nvSpPr>
        <p:spPr>
          <a:xfrm>
            <a:off x="11227078" y="1664394"/>
            <a:ext cx="2891790" cy="3112770"/>
          </a:xfrm>
          <a:prstGeom prst="ellipse">
            <a:avLst/>
          </a:prstGeom>
          <a:blipFill rotWithShape="1">
            <a:blip r:embed="rId10"/>
            <a:stretch>
              <a:fillRect l="-7000" t="-16000" r="-13000" b="-16000"/>
            </a:stretch>
          </a:blipFill>
          <a:ln w="38100" cap="flat" cmpd="sng">
            <a:solidFill>
              <a:srgbClr val="9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262626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0" name="Rectangle: Rounded Corners 27">
            <a:extLst>
              <a:ext uri="{FF2B5EF4-FFF2-40B4-BE49-F238E27FC236}">
                <a16:creationId xmlns:a16="http://schemas.microsoft.com/office/drawing/2014/main" id="{C9177810-6237-DA4C-169E-DFBB79A02D0F}"/>
              </a:ext>
            </a:extLst>
          </p:cNvPr>
          <p:cNvSpPr/>
          <p:nvPr/>
        </p:nvSpPr>
        <p:spPr>
          <a:xfrm>
            <a:off x="3959996" y="4835596"/>
            <a:ext cx="3171008" cy="88396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634576" dist="101600" dir="5400000" sx="88000" sy="88000" algn="ctr" rotWithShape="0">
              <a:schemeClr val="tx1">
                <a:lumMod val="50000"/>
                <a:lumOff val="50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ID" sz="21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7EBBEB-BAF0-6C6F-4E8C-21C3254AAC87}"/>
              </a:ext>
            </a:extLst>
          </p:cNvPr>
          <p:cNvSpPr txBox="1"/>
          <p:nvPr/>
        </p:nvSpPr>
        <p:spPr>
          <a:xfrm>
            <a:off x="4570450" y="4855670"/>
            <a:ext cx="22594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600" dirty="0">
                <a:solidFill>
                  <a:srgbClr val="FFAC00"/>
                </a:solidFill>
              </a:rPr>
              <a:t>Имран Бантеев</a:t>
            </a:r>
          </a:p>
        </p:txBody>
      </p:sp>
      <p:sp>
        <p:nvSpPr>
          <p:cNvPr id="14" name="Google Shape;259;p8">
            <a:extLst>
              <a:ext uri="{FF2B5EF4-FFF2-40B4-BE49-F238E27FC236}">
                <a16:creationId xmlns:a16="http://schemas.microsoft.com/office/drawing/2014/main" id="{BDEDCAE4-0ACF-B757-E053-76A734C3E61B}"/>
              </a:ext>
            </a:extLst>
          </p:cNvPr>
          <p:cNvSpPr/>
          <p:nvPr/>
        </p:nvSpPr>
        <p:spPr>
          <a:xfrm>
            <a:off x="4169132" y="1805320"/>
            <a:ext cx="2891790" cy="3078480"/>
          </a:xfrm>
          <a:prstGeom prst="ellipse">
            <a:avLst/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 cap="flat" cmpd="sng">
            <a:solidFill>
              <a:srgbClr val="9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262626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DB1DBE-5501-1404-23F5-7D179A2F7F27}"/>
              </a:ext>
            </a:extLst>
          </p:cNvPr>
          <p:cNvSpPr txBox="1"/>
          <p:nvPr/>
        </p:nvSpPr>
        <p:spPr>
          <a:xfrm>
            <a:off x="11108979" y="5777860"/>
            <a:ext cx="2952756" cy="4360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dirty="0">
                <a:solidFill>
                  <a:schemeClr val="bg1">
                    <a:lumMod val="95000"/>
                  </a:schemeClr>
                </a:solidFill>
                <a:latin typeface="Franklin Gothic Heavy" panose="020B0903020102020204" pitchFamily="34" charset="0"/>
              </a:rPr>
              <a:t>— </a:t>
            </a:r>
            <a:r>
              <a:rPr lang="ru-RU" sz="1700" dirty="0">
                <a:solidFill>
                  <a:schemeClr val="bg1">
                    <a:lumMod val="95000"/>
                  </a:schemeClr>
                </a:solidFill>
                <a:latin typeface="Franklin Gothic Heavy" panose="020B0903020102020204" pitchFamily="34" charset="0"/>
              </a:rPr>
              <a:t>менеджер по работе с пользователями. Общается с одногруппниками, собирает их боль и фидбек по макетам. Её задача — чтобы финальный продукт говорил на языке студентов, а не менеджеров.</a:t>
            </a:r>
            <a:endParaRPr lang="en-US" sz="1700" dirty="0">
              <a:solidFill>
                <a:schemeClr val="bg1">
                  <a:lumMod val="95000"/>
                </a:schemeClr>
              </a:solidFill>
              <a:latin typeface="Franklin Gothic Heavy" panose="020B09030201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B5EE72E-A3CE-EDA4-2489-30F1755F1CD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41012" y="4911929"/>
            <a:ext cx="650302" cy="65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256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4242</TotalTime>
  <Words>1989</Words>
  <Application>Microsoft Office PowerPoint</Application>
  <PresentationFormat>Произвольный</PresentationFormat>
  <Paragraphs>232</Paragraphs>
  <Slides>14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6" baseType="lpstr">
      <vt:lpstr>Arial</vt:lpstr>
      <vt:lpstr>Arial Black</vt:lpstr>
      <vt:lpstr>Arial Narrow</vt:lpstr>
      <vt:lpstr>Calibri</vt:lpstr>
      <vt:lpstr>Cambria Math</vt:lpstr>
      <vt:lpstr>Evolventa</vt:lpstr>
      <vt:lpstr>Franklin Gothic Heavy</vt:lpstr>
      <vt:lpstr>Lato</vt:lpstr>
      <vt:lpstr>quote-cjk-patch</vt:lpstr>
      <vt:lpstr>Raleway Medium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Anna Rzhevskaya</dc:creator>
  <cp:lastModifiedBy>asana balkarova</cp:lastModifiedBy>
  <cp:revision>24</cp:revision>
  <dcterms:created xsi:type="dcterms:W3CDTF">2006-08-16T00:00:00Z</dcterms:created>
  <dcterms:modified xsi:type="dcterms:W3CDTF">2025-12-10T17:50:45Z</dcterms:modified>
</cp:coreProperties>
</file>