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0" r:id="rId5"/>
    <p:sldId id="267" r:id="rId6"/>
    <p:sldId id="269" r:id="rId7"/>
    <p:sldId id="265" r:id="rId8"/>
    <p:sldId id="268" r:id="rId9"/>
    <p:sldId id="263" r:id="rId10"/>
    <p:sldId id="266" r:id="rId11"/>
    <p:sldId id="279" r:id="rId12"/>
    <p:sldId id="274" r:id="rId13"/>
    <p:sldId id="271" r:id="rId14"/>
    <p:sldId id="275" r:id="rId15"/>
    <p:sldId id="277" r:id="rId16"/>
    <p:sldId id="278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2211" autoAdjust="0"/>
  </p:normalViewPr>
  <p:slideViewPr>
    <p:cSldViewPr snapToGrid="0">
      <p:cViewPr varScale="1">
        <p:scale>
          <a:sx n="105" d="100"/>
          <a:sy n="105" d="100"/>
        </p:scale>
        <p:origin x="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A80D620C9916FB1C/&#1044;&#1086;&#1082;&#1091;&#1084;&#1077;&#1085;&#1090;&#1099;/&#1050;&#1085;&#1080;&#1075;&#1072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30637529656991"/>
          <c:y val="0.13930516431924883"/>
          <c:w val="0.80793776421172059"/>
          <c:h val="0.62303581566541999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13,67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dPt>
            <c:idx val="0"/>
            <c:marker>
              <c:symbol val="diamond"/>
              <c:size val="6"/>
              <c:spPr>
                <a:solidFill>
                  <a:schemeClr val="tx2">
                    <a:lumMod val="90000"/>
                    <a:lumOff val="10000"/>
                  </a:schemeClr>
                </a:solidFill>
                <a:ln w="9525">
                  <a:solidFill>
                    <a:schemeClr val="tx2">
                      <a:lumMod val="90000"/>
                      <a:lumOff val="10000"/>
                    </a:schemeClr>
                  </a:solidFill>
                  <a:round/>
                </a:ln>
                <a:effectLst/>
              </c:spPr>
            </c:marker>
            <c:bubble3D val="0"/>
            <c:spPr>
              <a:ln w="22225" cap="rnd">
                <a:solidFill>
                  <a:schemeClr val="tx2">
                    <a:lumMod val="90000"/>
                    <a:lumOff val="1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6A-4EAE-8352-A7F8D7F6F649}"/>
              </c:ext>
            </c:extLst>
          </c:dPt>
          <c:dPt>
            <c:idx val="1"/>
            <c:marker>
              <c:symbol val="diamond"/>
              <c:size val="6"/>
              <c:spPr>
                <a:solidFill>
                  <a:schemeClr val="tx2">
                    <a:lumMod val="90000"/>
                    <a:lumOff val="10000"/>
                  </a:schemeClr>
                </a:solidFill>
                <a:ln w="9525">
                  <a:solidFill>
                    <a:schemeClr val="tx2">
                      <a:lumMod val="90000"/>
                      <a:lumOff val="10000"/>
                    </a:schemeClr>
                  </a:solidFill>
                  <a:round/>
                </a:ln>
                <a:effectLst/>
              </c:spPr>
            </c:marker>
            <c:bubble3D val="0"/>
            <c:spPr>
              <a:ln w="22225" cap="rnd">
                <a:solidFill>
                  <a:schemeClr val="tx2">
                    <a:lumMod val="90000"/>
                    <a:lumOff val="1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6A-4EAE-8352-A7F8D7F6F649}"/>
              </c:ext>
            </c:extLst>
          </c:dPt>
          <c:dPt>
            <c:idx val="2"/>
            <c:marker>
              <c:symbol val="diamond"/>
              <c:size val="6"/>
              <c:spPr>
                <a:solidFill>
                  <a:schemeClr val="tx2">
                    <a:lumMod val="90000"/>
                    <a:lumOff val="10000"/>
                  </a:schemeClr>
                </a:solidFill>
                <a:ln w="9525">
                  <a:solidFill>
                    <a:schemeClr val="tx2">
                      <a:lumMod val="90000"/>
                      <a:lumOff val="10000"/>
                    </a:schemeClr>
                  </a:solidFill>
                  <a:round/>
                </a:ln>
                <a:effectLst/>
              </c:spPr>
            </c:marker>
            <c:bubble3D val="0"/>
            <c:spPr>
              <a:ln w="22225" cap="rnd">
                <a:solidFill>
                  <a:schemeClr val="tx2">
                    <a:lumMod val="90000"/>
                    <a:lumOff val="1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6A-4EAE-8352-A7F8D7F6F649}"/>
              </c:ext>
            </c:extLst>
          </c:dPt>
          <c:dPt>
            <c:idx val="3"/>
            <c:marker>
              <c:symbol val="diamond"/>
              <c:size val="6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BA6A-4EAE-8352-A7F8D7F6F649}"/>
              </c:ext>
            </c:extLst>
          </c:dPt>
          <c:dPt>
            <c:idx val="4"/>
            <c:marker>
              <c:symbol val="diamond"/>
              <c:size val="6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BA6A-4EAE-8352-A7F8D7F6F649}"/>
              </c:ext>
            </c:extLst>
          </c:dPt>
          <c:dPt>
            <c:idx val="5"/>
            <c:marker>
              <c:symbol val="diamond"/>
              <c:size val="6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BA6A-4EAE-8352-A7F8D7F6F649}"/>
              </c:ext>
            </c:extLst>
          </c:dPt>
          <c:dPt>
            <c:idx val="6"/>
            <c:marker>
              <c:symbol val="diamond"/>
              <c:size val="6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BA6A-4EAE-8352-A7F8D7F6F649}"/>
              </c:ext>
            </c:extLst>
          </c:dPt>
          <c:dPt>
            <c:idx val="7"/>
            <c:marker>
              <c:symbol val="diamond"/>
              <c:size val="6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BA6A-4EAE-8352-A7F8D7F6F649}"/>
              </c:ext>
            </c:extLst>
          </c:dPt>
          <c:dPt>
            <c:idx val="8"/>
            <c:marker>
              <c:symbol val="diamond"/>
              <c:size val="6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BA6A-4EAE-8352-A7F8D7F6F649}"/>
              </c:ext>
            </c:extLst>
          </c:dPt>
          <c:dPt>
            <c:idx val="9"/>
            <c:marker>
              <c:symbol val="diamond"/>
              <c:size val="6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BA6A-4EAE-8352-A7F8D7F6F649}"/>
              </c:ext>
            </c:extLst>
          </c:dPt>
          <c:xVal>
            <c:numRef>
              <c:f>Лист1!$A$2:$A$11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</c:numCache>
            </c:numRef>
          </c:xVal>
          <c:yVal>
            <c:numRef>
              <c:f>Лист1!$B$2:$B$11</c:f>
              <c:numCache>
                <c:formatCode>General</c:formatCode>
                <c:ptCount val="10"/>
                <c:pt idx="0">
                  <c:v>13.67</c:v>
                </c:pt>
                <c:pt idx="1">
                  <c:v>13.67</c:v>
                </c:pt>
                <c:pt idx="2">
                  <c:v>0.3</c:v>
                </c:pt>
                <c:pt idx="3">
                  <c:v>0.35</c:v>
                </c:pt>
                <c:pt idx="4">
                  <c:v>0.4</c:v>
                </c:pt>
                <c:pt idx="5">
                  <c:v>0.45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BA6A-4EAE-8352-A7F8D7F6F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3163008"/>
        <c:axId val="453165752"/>
      </c:scatterChart>
      <c:valAx>
        <c:axId val="453163008"/>
        <c:scaling>
          <c:orientation val="minMax"/>
          <c:max val="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лЕТ</a:t>
                </a:r>
              </a:p>
            </c:rich>
          </c:tx>
          <c:layout>
            <c:manualLayout>
              <c:xMode val="edge"/>
              <c:yMode val="edge"/>
              <c:x val="0.90867021532795345"/>
              <c:y val="0.830224597089242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3165752"/>
        <c:crosses val="autoZero"/>
        <c:crossBetween val="midCat"/>
      </c:valAx>
      <c:valAx>
        <c:axId val="45316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млн. руб.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3163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30637529656991"/>
          <c:y val="0.13930516431924883"/>
          <c:w val="0.80793776421172059"/>
          <c:h val="0.62303581566541999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dPt>
            <c:idx val="0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A85D-4C4A-BC0D-836688C43ECC}"/>
              </c:ext>
            </c:extLst>
          </c:dPt>
          <c:dPt>
            <c:idx val="1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A85D-4C4A-BC0D-836688C43ECC}"/>
              </c:ext>
            </c:extLst>
          </c:dPt>
          <c:dPt>
            <c:idx val="2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A85D-4C4A-BC0D-836688C43ECC}"/>
              </c:ext>
            </c:extLst>
          </c:dPt>
          <c:dPt>
            <c:idx val="3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A85D-4C4A-BC0D-836688C43ECC}"/>
              </c:ext>
            </c:extLst>
          </c:dPt>
          <c:dPt>
            <c:idx val="4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A85D-4C4A-BC0D-836688C43ECC}"/>
              </c:ext>
            </c:extLst>
          </c:dPt>
          <c:dPt>
            <c:idx val="5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A85D-4C4A-BC0D-836688C43ECC}"/>
              </c:ext>
            </c:extLst>
          </c:dPt>
          <c:dPt>
            <c:idx val="6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A85D-4C4A-BC0D-836688C43ECC}"/>
              </c:ext>
            </c:extLst>
          </c:dPt>
          <c:dPt>
            <c:idx val="7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A85D-4C4A-BC0D-836688C43ECC}"/>
              </c:ext>
            </c:extLst>
          </c:dPt>
          <c:dPt>
            <c:idx val="8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A85D-4C4A-BC0D-836688C43ECC}"/>
              </c:ext>
            </c:extLst>
          </c:dPt>
          <c:dPt>
            <c:idx val="9"/>
            <c:marker>
              <c:symbol val="diamond"/>
              <c:size val="6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A85D-4C4A-BC0D-836688C43ECC}"/>
              </c:ext>
            </c:extLst>
          </c:dPt>
          <c:xVal>
            <c:numRef>
              <c:f>Лист1!$A$2:$A$11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</c:numCache>
            </c:numRef>
          </c:xVal>
          <c:yVal>
            <c:numRef>
              <c:f>Лист1!$B$2:$B$11</c:f>
              <c:numCache>
                <c:formatCode>General</c:formatCode>
                <c:ptCount val="10"/>
                <c:pt idx="0">
                  <c:v>1.1000000000000001</c:v>
                </c:pt>
                <c:pt idx="1">
                  <c:v>1.1000000000000001</c:v>
                </c:pt>
                <c:pt idx="2">
                  <c:v>1.1499999999999999</c:v>
                </c:pt>
                <c:pt idx="3">
                  <c:v>1.2</c:v>
                </c:pt>
                <c:pt idx="4">
                  <c:v>1.25</c:v>
                </c:pt>
                <c:pt idx="5">
                  <c:v>1.3</c:v>
                </c:pt>
                <c:pt idx="6">
                  <c:v>1.35</c:v>
                </c:pt>
                <c:pt idx="7">
                  <c:v>1.35</c:v>
                </c:pt>
                <c:pt idx="8">
                  <c:v>1.4</c:v>
                </c:pt>
                <c:pt idx="9">
                  <c:v>1.4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A85D-4C4A-BC0D-836688C43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3163008"/>
        <c:axId val="453165752"/>
      </c:scatterChart>
      <c:valAx>
        <c:axId val="453163008"/>
        <c:scaling>
          <c:orientation val="minMax"/>
          <c:max val="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лЕТ</a:t>
                </a:r>
                <a:endPara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90867021532795345"/>
              <c:y val="0.830224597089242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3165752"/>
        <c:crosses val="autoZero"/>
        <c:crossBetween val="midCat"/>
      </c:valAx>
      <c:valAx>
        <c:axId val="45316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млн. руб.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3163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финансовых потерь</a:t>
            </a:r>
          </a:p>
        </c:rich>
      </c:tx>
      <c:layout>
        <c:manualLayout>
          <c:xMode val="edge"/>
          <c:yMode val="edge"/>
          <c:x val="0.56909715089961577"/>
          <c:y val="3.1790542050754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Димграмма финансовых потерь</c:v>
                </c:pt>
              </c:strCache>
            </c:strRef>
          </c:tx>
          <c:spPr>
            <a:solidFill>
              <a:schemeClr val="accent3"/>
            </a:solidFill>
          </c:spPr>
          <c:explosion val="9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373-40E7-9F4E-F9D68D5C01E8}"/>
              </c:ext>
            </c:extLst>
          </c:dPt>
          <c:dPt>
            <c:idx val="1"/>
            <c:bubble3D val="0"/>
            <c:explosion val="24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373-40E7-9F4E-F9D68D5C01E8}"/>
              </c:ext>
            </c:extLst>
          </c:dPt>
          <c:dPt>
            <c:idx val="2"/>
            <c:bubble3D val="0"/>
            <c:explosion val="21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373-40E7-9F4E-F9D68D5C01E8}"/>
              </c:ext>
            </c:extLst>
          </c:dPt>
          <c:dPt>
            <c:idx val="3"/>
            <c:bubble3D val="0"/>
            <c:explosion val="21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373-40E7-9F4E-F9D68D5C01E8}"/>
              </c:ext>
            </c:extLst>
          </c:dPt>
          <c:dPt>
            <c:idx val="4"/>
            <c:bubble3D val="0"/>
            <c:explosion val="2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73-40E7-9F4E-F9D68D5C01E8}"/>
              </c:ext>
            </c:extLst>
          </c:dPt>
          <c:dLbls>
            <c:dLbl>
              <c:idx val="0"/>
              <c:layout>
                <c:manualLayout>
                  <c:x val="-8.9957586823386212E-2"/>
                  <c:y val="-0.2284159493011115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73-40E7-9F4E-F9D68D5C01E8}"/>
                </c:ext>
              </c:extLst>
            </c:dLbl>
            <c:dLbl>
              <c:idx val="1"/>
              <c:layout>
                <c:manualLayout>
                  <c:x val="4.788238426718399E-2"/>
                  <c:y val="-9.2945434254934914E-2"/>
                </c:manualLayout>
              </c:layout>
              <c:spPr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73-40E7-9F4E-F9D68D5C01E8}"/>
                </c:ext>
              </c:extLst>
            </c:dLbl>
            <c:dLbl>
              <c:idx val="2"/>
              <c:layout>
                <c:manualLayout>
                  <c:x val="-2.9559416485982731E-2"/>
                  <c:y val="-9.254854483839229E-3"/>
                </c:manualLayout>
              </c:layout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73-40E7-9F4E-F9D68D5C01E8}"/>
                </c:ext>
              </c:extLst>
            </c:dLbl>
            <c:dLbl>
              <c:idx val="3"/>
              <c:layout>
                <c:manualLayout>
                  <c:x val="3.1735706949674723E-2"/>
                  <c:y val="-2.8912982585361992E-4"/>
                </c:manualLayout>
              </c:layout>
              <c:spPr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73-40E7-9F4E-F9D68D5C01E8}"/>
                </c:ext>
              </c:extLst>
            </c:dLbl>
            <c:dLbl>
              <c:idx val="4"/>
              <c:layout>
                <c:manualLayout>
                  <c:x val="2.9816463159496369E-2"/>
                  <c:y val="8.215518996685615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0,5%</a:t>
                    </a:r>
                  </a:p>
                </c:rich>
              </c:tx>
              <c:spPr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373-40E7-9F4E-F9D68D5C01E8}"/>
                </c:ext>
              </c:extLst>
            </c:dLbl>
            <c:spPr>
              <a:solidFill>
                <a:srgbClr val="FF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Штраф за негативное воздействие на систему канализации</c:v>
                </c:pt>
                <c:pt idx="1">
                  <c:v>Затраты на установку КФО</c:v>
                </c:pt>
                <c:pt idx="2">
                  <c:v>Амортизация</c:v>
                </c:pt>
                <c:pt idx="3">
                  <c:v>Затраты на производство сушилки</c:v>
                </c:pt>
                <c:pt idx="4">
                  <c:v>Прочие расходы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49</c:v>
                </c:pt>
                <c:pt idx="1">
                  <c:v>10.5</c:v>
                </c:pt>
                <c:pt idx="2">
                  <c:v>1.92</c:v>
                </c:pt>
                <c:pt idx="3">
                  <c:v>0.95</c:v>
                </c:pt>
                <c:pt idx="4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73-40E7-9F4E-F9D68D5C01E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984423142759326"/>
          <c:y val="0.2047028914212925"/>
          <c:w val="0.32339248354825212"/>
          <c:h val="0.4547971149354625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0.3588</cdr:x>
      <cdr:y>0.30216</cdr:y>
    </cdr:from>
    <cdr:to>
      <cdr:x>0.79424</cdr:x>
      <cdr:y>0.38215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553D4CF2-09E1-64B3-87AD-D1525C2AC731}"/>
            </a:ext>
          </a:extLst>
        </cdr:cNvPr>
        <cdr:cNvSpPr txBox="1"/>
      </cdr:nvSpPr>
      <cdr:spPr>
        <a:xfrm xmlns:a="http://schemas.openxmlformats.org/drawingml/2006/main">
          <a:off x="1680231" y="932578"/>
          <a:ext cx="2039112" cy="246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Затраты на эксплуатацию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5512-ED90-43D5-B174-DD89B3FFA671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EE64D-0626-45F7-BE2C-71201B021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262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EE64D-0626-45F7-BE2C-71201B02145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389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EE64D-0626-45F7-BE2C-71201B02145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269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EE64D-0626-45F7-BE2C-71201B02145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983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EE64D-0626-45F7-BE2C-71201B02145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211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EE64D-0626-45F7-BE2C-71201B02145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388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7AE3E2-7535-8C04-7702-21B91DFF7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487422-640A-0044-0A4E-CBEF08391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D3F732-6BEB-2630-E753-B8787C9AE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B7A-3D97-4CF3-A468-0D03E728D4E3}" type="datetime1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D4EAF3-9FEC-C9E2-8F8D-ACD2294E2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B167AD-317D-308E-53A0-9468E8343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45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EEA9D-C2B8-75C5-B7C2-EAA74D026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DF1F3-C064-A8C8-2371-1D5EE70A8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6DBDA0-E464-0E79-6939-E5EC02A5B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9119-D2B1-4B58-8B46-D11A73DA1BB8}" type="datetime1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22B6B8-1D32-A397-FEBE-0A44C6CFC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21D7E3-8CD6-93B8-7363-0FA11398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668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6AEAD-0F15-403B-15EF-74B865E0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E17C80-9C69-03B0-2141-1BB74D79C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97DB04-ACDA-72F9-7F85-E48D61AF2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E308-C208-4324-AEC5-CF9C55227259}" type="datetime1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6388CA-F5E3-DBCB-2ACF-A6A00256A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9EF10D-F6F2-D2F3-9848-DD6C1686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57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AED20-6098-719A-4366-806760DF3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BE6635-AF56-9307-D745-D3736C45C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B89C76-C8E4-41B1-6AE0-5244B9E50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43150C-ECD6-C380-6C85-7D9E83B5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F2CD8-4B80-49ED-82B1-43AC618A88C6}" type="datetime1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910E29-99D0-E5BD-450F-9843ED172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C85EB7-0B2C-F349-9F85-33B0B7625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159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AADA4-2982-6597-2D0D-F0E40D629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0FF9CF-D735-759E-D62C-BCC0100D9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CA8C33-6977-0655-F625-337683E5E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F25B1BF-C947-5D63-67EA-30D5C37A6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7E1BF98-C1A2-66CA-0C6D-D75D49D59C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3D7DAA4-0A94-5741-4331-489EC379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ECF2-920F-4C56-8AFA-289377553944}" type="datetime1">
              <a:rPr lang="ru-RU" smtClean="0"/>
              <a:t>07.12.2025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2814A23-DCE5-65A7-0A32-9704560A8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191173-3451-E7A1-6580-4C67B2611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58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9B42F-851F-96F8-F244-1767A3546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FD85978-B7DF-720E-59E2-0A690B39E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D49F-953E-493D-B4DD-91E1BAB91545}" type="datetime1">
              <a:rPr lang="ru-RU" smtClean="0"/>
              <a:t>07.12.2025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A5D849-6A1F-5DAB-00C8-7A8ECA8FB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2AE417-9FFE-DF53-3DE0-7D4B8480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451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0EA91F8-A8D6-6D6A-FAB1-737731E4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49410-144C-4DE7-918A-6CDD1426AF6B}" type="datetime1">
              <a:rPr lang="ru-RU" smtClean="0"/>
              <a:t>07.12.2025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C17772-1B0B-ED26-92E3-0E86DA0E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C77B269-E38F-F70F-6389-8E15FFABE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18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5B4BB9-8B56-543F-AB34-0F3CB846D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0799D9-BA7D-4AC5-50E6-6DE237F6C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B791AB-F357-D666-E0CF-6DEE08223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5C326E-89EF-9D8D-0B0B-831FBD873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E2F8-BA75-4583-BDF5-EFF56F1EB887}" type="datetime1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3E41B3-3095-0869-0F9B-F23100D9D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23671A-9606-8FCC-FAD2-F6BE70BF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03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C66FC-60BE-CB13-08FC-A5D4E03B1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15C3CF-A925-A2B7-EFF3-4CF547B58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9C849B-08BE-B7C3-5931-1B29E231D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80C224-175B-231F-62C2-1B12455C6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F771-E5C8-4A4B-83E2-1E6F55CC9B0E}" type="datetime1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8EBC4C-488B-CBF1-AADE-DB1754F8A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9E9B72-19AC-8428-8514-C83090A92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95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C821F-AAE6-1A1F-4923-3C4B5DA10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9B6BA2-45BE-C485-167F-DE194801C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6CCC71-33D3-B3AD-1178-5A96AEAB7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9C1A-0333-41A5-8B1B-9EF75A25C1A9}" type="datetime1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7E5F75-77A9-BD47-2000-D1C1E8BDE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E5E17D-7317-ADEF-D42E-55E5699AA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07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DDC01B0-B117-5005-6394-6DEF79B854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4388A8-5F54-A330-9A92-041D68C37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5581DD-EF5B-8C90-7B5D-B3256C7E4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D235-DE8F-42EB-B27E-BBEF940754FB}" type="datetime1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6D782F-A64A-D5B7-BD48-03CFC49D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D0F39B-2B5E-EB4D-A459-9998903A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65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E0B98-7AA2-66B1-1403-57B6BBC74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30277E-90CC-5AE9-23CB-6F3EB614F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554737-C1C2-944D-890D-1930B0A28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11D7E2-56C0-4DE4-93DB-D9E0B1382E47}" type="datetime1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F405A1-6A8D-F8E4-915E-87588D8FB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13DB23-1991-00F0-558C-FAD01A3B0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03F1E-050A-489A-9D1C-C0C0807CA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39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18" Type="http://schemas.openxmlformats.org/officeDocument/2006/relationships/image" Target="../media/image29.svg"/><Relationship Id="rId3" Type="http://schemas.openxmlformats.org/officeDocument/2006/relationships/image" Target="../media/image14.png"/><Relationship Id="rId21" Type="http://schemas.openxmlformats.org/officeDocument/2006/relationships/image" Target="../media/image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24" Type="http://schemas.openxmlformats.org/officeDocument/2006/relationships/image" Target="../media/image3.sv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2.png"/><Relationship Id="rId10" Type="http://schemas.openxmlformats.org/officeDocument/2006/relationships/image" Target="../media/image21.svg"/><Relationship Id="rId19" Type="http://schemas.openxmlformats.org/officeDocument/2006/relationships/image" Target="../media/image30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Relationship Id="rId2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7.png"/><Relationship Id="rId18" Type="http://schemas.openxmlformats.org/officeDocument/2006/relationships/image" Target="../media/image41.svg"/><Relationship Id="rId3" Type="http://schemas.openxmlformats.org/officeDocument/2006/relationships/image" Target="../media/image2.png"/><Relationship Id="rId21" Type="http://schemas.openxmlformats.org/officeDocument/2006/relationships/image" Target="../media/image44.png"/><Relationship Id="rId7" Type="http://schemas.openxmlformats.org/officeDocument/2006/relationships/image" Target="../media/image4.png"/><Relationship Id="rId12" Type="http://schemas.openxmlformats.org/officeDocument/2006/relationships/image" Target="../media/image36.sv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0.svg"/><Relationship Id="rId20" Type="http://schemas.openxmlformats.org/officeDocument/2006/relationships/image" Target="../media/image4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11" Type="http://schemas.openxmlformats.org/officeDocument/2006/relationships/image" Target="../media/image35.png"/><Relationship Id="rId5" Type="http://schemas.openxmlformats.org/officeDocument/2006/relationships/image" Target="../media/image28.png"/><Relationship Id="rId15" Type="http://schemas.openxmlformats.org/officeDocument/2006/relationships/image" Target="../media/image39.png"/><Relationship Id="rId10" Type="http://schemas.openxmlformats.org/officeDocument/2006/relationships/image" Target="../media/image34.svg"/><Relationship Id="rId19" Type="http://schemas.openxmlformats.org/officeDocument/2006/relationships/image" Target="../media/image42.png"/><Relationship Id="rId4" Type="http://schemas.openxmlformats.org/officeDocument/2006/relationships/image" Target="../media/image3.svg"/><Relationship Id="rId9" Type="http://schemas.openxmlformats.org/officeDocument/2006/relationships/image" Target="../media/image33.png"/><Relationship Id="rId14" Type="http://schemas.openxmlformats.org/officeDocument/2006/relationships/image" Target="../media/image38.svg"/><Relationship Id="rId22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B7D0A6-0712-1197-EAB3-2B58ADDE2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9"/>
            <a:ext cx="12192000" cy="685865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F8F8E-B65B-A91A-6BF2-AF359B1BA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632" y="-329"/>
            <a:ext cx="8148800" cy="3509963"/>
          </a:xfrm>
        </p:spPr>
        <p:txBody>
          <a:bodyPr>
            <a:normAutofit fontScale="90000"/>
          </a:bodyPr>
          <a:lstStyle/>
          <a:p>
            <a:pPr algn="l"/>
            <a:r>
              <a:rPr lang="ru-RU" sz="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 № 20</a:t>
            </a:r>
            <a:br>
              <a:rPr lang="ru-RU" sz="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5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безвоживание илового осадка на очистных сооружениях</a:t>
            </a:r>
            <a:br>
              <a:rPr lang="ru-RU" sz="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229C6A-5A85-901E-802E-3DEABACF5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632" y="4564095"/>
            <a:ext cx="9332422" cy="1003213"/>
          </a:xfrm>
        </p:spPr>
        <p:txBody>
          <a:bodyPr>
            <a:normAutofit/>
          </a:bodyPr>
          <a:lstStyle/>
          <a:p>
            <a:pPr algn="l"/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Трекер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кейса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   Тигунцев Степан Георгиевич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к.т.н., доцент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Имена участников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Калабухов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Роман, Седунов Леонид, Середкин Иван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2931C6-3769-5A40-A5CD-FF3F20D5131D}"/>
              </a:ext>
            </a:extLst>
          </p:cNvPr>
          <p:cNvSpPr txBox="1"/>
          <p:nvPr/>
        </p:nvSpPr>
        <p:spPr>
          <a:xfrm>
            <a:off x="408632" y="3340357"/>
            <a:ext cx="7931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ООО «ЭН+ ТЕПЛО ВОЛГА» (ООО «Заводские сети»).</a:t>
            </a:r>
          </a:p>
        </p:txBody>
      </p:sp>
    </p:spTree>
    <p:extLst>
      <p:ext uri="{BB962C8B-B14F-4D97-AF65-F5344CB8AC3E}">
        <p14:creationId xmlns:p14="http://schemas.microsoft.com/office/powerpoint/2010/main" val="392472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2831EF-6013-DC49-CE9A-43D0F9935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CB1C2-57D0-EA53-E15A-A885BAE07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205" y="669400"/>
            <a:ext cx="10267604" cy="433654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9E87AB-2DFE-0C4E-4DA3-DED9542D0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205" y="1215019"/>
            <a:ext cx="10267604" cy="46187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еравномерное распределение илового осадка из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нефтеотделителей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аккумулирующих ёмкостях ила, приводящее к нарушению процесса обезвоживания осадка на ОС «Промстоки». Вследствие нарушения процесса обезвоживания происходит вынос ила в канализацию, что несет риск увеличения платы за негативное воздействие на систему канализации до 49 млн. руб.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Заказчик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ООО «ЭН+ ТЕПЛО ВОЛГА» (ООО «Заводские сети»).</a:t>
            </a:r>
            <a:r>
              <a:rPr lang="ru-RU" sz="2000" dirty="0">
                <a:solidFill>
                  <a:schemeClr val="bg1"/>
                </a:solidFill>
                <a:latin typeface="Geologica Roman Light" pitchFamily="2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различные варианты со схожими проблемами.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различные решения проблемы.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наиболее эффективный метод.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беспечить равномерное распределение илового осадка в аккумулирующих емкостях.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2B18A2-C08A-7E53-F7E9-DA98948DF0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6" name="Picture 2" descr="https://www.istu.edu/upload/iblock/b1f/logo_3.png">
            <a:extLst>
              <a:ext uri="{FF2B5EF4-FFF2-40B4-BE49-F238E27FC236}">
                <a16:creationId xmlns:a16="http://schemas.microsoft.com/office/drawing/2014/main" id="{30B4809B-9017-428D-020A-1F6320033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AD9AD20-FAF2-3968-7EEF-A5E2CB27A665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ECD3B8-9194-5A56-404E-7F8642662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68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38EF4C-9350-1C41-D3DB-29ECDD765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B5B2C-2CCB-94CC-160F-13C39141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949"/>
            <a:ext cx="10515600" cy="89841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Релевантность и соответствие задаче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A9BDFE-922F-279C-EA0B-5A937680E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Поставленная задача от заказчика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ООО «ЭН+ ТЕПЛО ВОЛГА» (ООО «Заводские сети»)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требует внедрения новых очистных сооружений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как на данный момент основная проблема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заключается в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неравномерном распределение илового осадка, что приводит к нарушению обезвоживания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данной ситуации необходимо применить новое оборудование, которое не даст не правильно распределить осадок, а обезвоживание будет происходить сразу же после выхода из очистного сооружения. Также традиционные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анализационные очистные сооружения (КОС) име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 множество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недостатков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таких как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патогенных организмов, ионов тяжелых металлов в активной форме (бактерии, яйца гельминтов и др.)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Сильный неприятный запах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особых мер для обезвоживания и сушки, низкая влагоотдача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Неудобства при упаковке и перевозке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 утилизацией или использованием в хозяйстве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5E9753-A72F-DC74-F5AA-89795E4B23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A5FD814-2927-9859-4BCF-5C06056622FA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s://www.istu.edu/upload/iblock/b1f/logo_3.png">
            <a:extLst>
              <a:ext uri="{FF2B5EF4-FFF2-40B4-BE49-F238E27FC236}">
                <a16:creationId xmlns:a16="http://schemas.microsoft.com/office/drawing/2014/main" id="{E383B305-A4EC-C517-EED7-3582EC2EF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4CE82499-656E-B4D5-432C-781C1837E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842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82FC93-218B-647A-4BEA-638CC155F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949"/>
            <a:ext cx="10515600" cy="1048039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переработки осадка 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03B2F5-37C4-96EB-D636-0B06AE3F6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7798"/>
            <a:ext cx="5248510" cy="456774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Сточные воды попадают в первичный отстойник(1), оттуда первичный осадок поступает в анаэробный реактор(4), из него осадок идет раздельное обезвоживание.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первичного отстойника(1) вода попадает в биологический реактор(2), в котором проходит вторую стадию очищения сточных вод и получает подпитку активного ила из КФО.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реактора(2), вода поступает во вторичный отстойник(3), избыточный ил идет в КФО, очищенная вода идет дальше.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КФО иловый осадок поступает на обезвоживание.</a:t>
            </a:r>
          </a:p>
        </p:txBody>
      </p:sp>
      <p:pic>
        <p:nvPicPr>
          <p:cNvPr id="4" name="Picture 2" descr="https://www.istu.edu/upload/iblock/b1f/logo_3.png">
            <a:extLst>
              <a:ext uri="{FF2B5EF4-FFF2-40B4-BE49-F238E27FC236}">
                <a16:creationId xmlns:a16="http://schemas.microsoft.com/office/drawing/2014/main" id="{27EB7C7F-CC0B-4462-3147-FA3218DF5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1FB8EEA-15E6-FC0A-671B-181ED5E19EE2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26D949-492A-EE9B-391E-81D771A34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F66164-4058-4D59-06B3-383C4A3CBB9B}"/>
              </a:ext>
            </a:extLst>
          </p:cNvPr>
          <p:cNvSpPr txBox="1"/>
          <p:nvPr/>
        </p:nvSpPr>
        <p:spPr>
          <a:xfrm>
            <a:off x="6105292" y="3793487"/>
            <a:ext cx="60932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Обозначения: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первичный отстойник,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биологический реактор (аэротенк),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вторичный отстойник,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–анаэробный реактор (метан-танк)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1648A0-8DC3-FF50-F6ED-24D25E93B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EB7423-7EC6-A8DF-F2B4-5E11B8FD44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292" y="1307798"/>
            <a:ext cx="4304089" cy="2562680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2165FD63-B558-3E65-024B-CA6774BB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85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80DCC4-33A1-936C-2124-8E658927B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679" y="4350327"/>
            <a:ext cx="6382641" cy="223574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D5CB5-1EDF-6E8A-2C62-E6E0FB54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949"/>
            <a:ext cx="10411691" cy="911415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Решение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D9ED46-A989-6694-0D94-6E1969D23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364"/>
            <a:ext cx="105156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Иловый осадок традиционных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анализационных очистных сооружений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КОС) имеет множество недостатков, которые описали ранее, проанализировав различные варианты с похожими проблемами, мы нашли решение - это метод очистки илового осадка при помощи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ферментно-кавитационной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переработки(КФО).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способ переработки илового осадка имеет такие достоинства, как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патогенных организмов.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неприятного запаха.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окончании цикла обработки в реакторе КФО образуется сметанообразная масса, которая поступает в сушилку, откуда выходит сухой рассыпчатый порошок, который можно перевозить навалом или в упаковке.</a:t>
            </a:r>
          </a:p>
        </p:txBody>
      </p:sp>
      <p:pic>
        <p:nvPicPr>
          <p:cNvPr id="4" name="Picture 2" descr="https://www.istu.edu/upload/iblock/b1f/logo_3.png">
            <a:extLst>
              <a:ext uri="{FF2B5EF4-FFF2-40B4-BE49-F238E27FC236}">
                <a16:creationId xmlns:a16="http://schemas.microsoft.com/office/drawing/2014/main" id="{3D62B170-FC45-0092-6F77-7CCCFB5CA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22F56DC-BD4B-DE97-9450-9E58C894DC4B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3EC507-7D60-3B93-ADA3-6C1FD7CD83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7BF88A-9DDD-C07C-93B4-61FB75C9F5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2A5A4A5F-85F9-465E-97FE-C28F80AE2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64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181CC8-23BB-A3CE-324D-C61859A94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642" y="247470"/>
            <a:ext cx="8196050" cy="1038696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Переработка илового осадка в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ферментно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кавитационных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реакторах КФО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641" y="1541357"/>
            <a:ext cx="6306853" cy="4240608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Вихревой генератор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турбуджет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(2) обеспечивает кавитацию низкой интенсивности, которая физически уничтожает крупные клетки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Циркуляционный Насос (3) обеспечивает циркуляцию ила во время рабочего цикла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Оксиджет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(4) засасывает атмосферный воздух внутрь реактора, используя энергию потока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конструкция реактора КФО (1) обеспечивает интенсивное перемешивание ила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ктивный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 растет в обогащенной кислородом среде, потребляя ферменты и липиды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Тяжелые металлы соединяются с фе6рментами и аминокислотами и переходят в нерастворимые комплексы, не усваиваемые растениями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окончании цикла обработки, выгружаемая среда стабилизированный осадок на 92- 95%, минерализованный ил.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539" y="1403584"/>
            <a:ext cx="3223425" cy="4258590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A5FD814-2927-9859-4BCF-5C06056622FA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5E9753-A72F-DC74-F5AA-89795E4B23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7" name="Picture 2" descr="https://www.istu.edu/upload/iblock/b1f/logo_3.png">
            <a:extLst>
              <a:ext uri="{FF2B5EF4-FFF2-40B4-BE49-F238E27FC236}">
                <a16:creationId xmlns:a16="http://schemas.microsoft.com/office/drawing/2014/main" id="{E383B305-A4EC-C517-EED7-3582EC2EF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742251" y="3225102"/>
            <a:ext cx="2398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Вертикальный реактор KFO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71135" y="5073542"/>
            <a:ext cx="17614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Циркуляционный насос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89770" y="5596762"/>
            <a:ext cx="26661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Турбуджет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(вихревой генератор) 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526899" y="1410460"/>
            <a:ext cx="30044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Оксиджет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(струйный аэратор)</a:t>
            </a: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2DA1AFC1-F4FE-E717-C4F6-DCE0CA21B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564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E9C921-8D1B-E423-0372-8FDCA5714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916" y="3946321"/>
            <a:ext cx="5668166" cy="208960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1523C-245A-41DF-DACF-1310E86F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863" y="80905"/>
            <a:ext cx="6320272" cy="880632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обезвоживания осадка </a:t>
            </a:r>
          </a:p>
        </p:txBody>
      </p:sp>
      <p:pic>
        <p:nvPicPr>
          <p:cNvPr id="4" name="Picture 2" descr="https://www.istu.edu/upload/iblock/b1f/logo_3.png">
            <a:extLst>
              <a:ext uri="{FF2B5EF4-FFF2-40B4-BE49-F238E27FC236}">
                <a16:creationId xmlns:a16="http://schemas.microsoft.com/office/drawing/2014/main" id="{A39F7B55-5F20-0811-6F03-7CD3DE421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FA542B9-787E-FF90-A00D-EB6CC551FA5E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FADE80-FD21-2BEB-4BD7-0DE3321F56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30174" y="3429000"/>
            <a:ext cx="89316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обезвоживания осадка, предлагаемый на замену. </a:t>
            </a: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1805214" y="1141267"/>
            <a:ext cx="8581571" cy="3370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Действующий способ обезвоживания на производстве у заказчика.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063A69-AF7A-9532-B682-79DF15DFD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916" y="1600093"/>
            <a:ext cx="5668166" cy="16099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A78C6B-9B9F-7611-D6F2-BCBF0EA21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EE1C89-D36B-A172-F0B7-BDF41884F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130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11366"/>
          <a:stretch/>
        </p:blipFill>
        <p:spPr>
          <a:xfrm>
            <a:off x="1542126" y="1454498"/>
            <a:ext cx="9344194" cy="472784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405DE-E108-25A9-0343-1A81028A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423" y="154899"/>
            <a:ext cx="10515600" cy="89841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сушки илового осадка</a:t>
            </a:r>
          </a:p>
        </p:txBody>
      </p:sp>
      <p:pic>
        <p:nvPicPr>
          <p:cNvPr id="4" name="Picture 2" descr="https://www.istu.edu/upload/iblock/b1f/logo_3.png">
            <a:extLst>
              <a:ext uri="{FF2B5EF4-FFF2-40B4-BE49-F238E27FC236}">
                <a16:creationId xmlns:a16="http://schemas.microsoft.com/office/drawing/2014/main" id="{81F1FE89-8A10-E74B-78F4-A043D9C8D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3669ADB-F5C3-5D45-A891-CB3D7A7C23F2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F23972-348D-5ED0-270E-8232ED6F38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52981" y="1004472"/>
            <a:ext cx="1532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Иловый осадок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6423" y="6182340"/>
            <a:ext cx="22023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№2 710 070.</a:t>
            </a:r>
          </a:p>
        </p:txBody>
      </p:sp>
      <p:sp>
        <p:nvSpPr>
          <p:cNvPr id="14" name="Стрелка вниз 13"/>
          <p:cNvSpPr/>
          <p:nvPr/>
        </p:nvSpPr>
        <p:spPr>
          <a:xfrm rot="19521417">
            <a:off x="6746355" y="1197419"/>
            <a:ext cx="322852" cy="667012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187718-154A-C870-29B9-8C64CE389D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F4310D5-9F1C-9CEA-DF59-B177AB0BD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835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A8122-4877-7F0F-4649-B9BB8445C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118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установки КФО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075612-2AA7-4131-2538-BA1D202DE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E0389EB-5E0B-8F7E-D648-4ECFB754659E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s://www.istu.edu/upload/iblock/b1f/logo_3.png">
            <a:extLst>
              <a:ext uri="{FF2B5EF4-FFF2-40B4-BE49-F238E27FC236}">
                <a16:creationId xmlns:a16="http://schemas.microsoft.com/office/drawing/2014/main" id="{339A1DD2-F1B0-D837-4D36-386E0EDBB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724326"/>
              </p:ext>
            </p:extLst>
          </p:nvPr>
        </p:nvGraphicFramePr>
        <p:xfrm>
          <a:off x="838200" y="1513681"/>
          <a:ext cx="10055602" cy="4463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6006">
                  <a:extLst>
                    <a:ext uri="{9D8B030D-6E8A-4147-A177-3AD203B41FA5}">
                      <a16:colId xmlns:a16="http://schemas.microsoft.com/office/drawing/2014/main" val="1756063065"/>
                    </a:ext>
                  </a:extLst>
                </a:gridCol>
                <a:gridCol w="2639596">
                  <a:extLst>
                    <a:ext uri="{9D8B030D-6E8A-4147-A177-3AD203B41FA5}">
                      <a16:colId xmlns:a16="http://schemas.microsoft.com/office/drawing/2014/main" val="3554263886"/>
                    </a:ext>
                  </a:extLst>
                </a:gridCol>
              </a:tblGrid>
              <a:tr h="57080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39070"/>
                  </a:ext>
                </a:extLst>
              </a:tr>
              <a:tr h="57873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цикла переработки [ч]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6…12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30299"/>
                  </a:ext>
                </a:extLst>
              </a:tr>
              <a:tr h="57873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Потребляемая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</a:t>
                      </a: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мощность на 1 м³ осадка [кВт]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~0.25-0,7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425417"/>
                  </a:ext>
                </a:extLst>
              </a:tr>
              <a:tr h="57873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реакторов [м]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59215"/>
                  </a:ext>
                </a:extLst>
              </a:tr>
              <a:tr h="57873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Вредные выбросы в атмосферу и запахи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полн. отсутствуют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21302"/>
                  </a:ext>
                </a:extLst>
              </a:tr>
              <a:tr h="998907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возвратной воды при обезвоживании, БПК (20) [мг/л]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150948"/>
                  </a:ext>
                </a:extLst>
              </a:tr>
              <a:tr h="57873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возвратного активного ила для подпитки КОС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высокоактивный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42022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8D02E0-4684-67DC-5E0A-E69DE977C9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388D0D2-9A2B-0C89-AB35-3013D1DA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632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541C9-9227-AD2B-F515-D1EDE8351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185"/>
            <a:ext cx="8217877" cy="885664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исполнения установки КФО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BE0930-8DB2-B891-7E33-ADC8D623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271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ферментно-кавитационной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переработки КФО выполняется в виде батареи вертикальных реакторов, установленных на общем фундаменте. Насосное оборудование размещается на нижнем уровне вблизи реакторов.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0961BE-06CC-C5DF-5D55-5223250B2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7B6C15A-B338-CE4A-4735-D06FD2193E2F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s://www.istu.edu/upload/iblock/b1f/logo_3.png">
            <a:extLst>
              <a:ext uri="{FF2B5EF4-FFF2-40B4-BE49-F238E27FC236}">
                <a16:creationId xmlns:a16="http://schemas.microsoft.com/office/drawing/2014/main" id="{6CEECA37-FCDD-EEAC-6B6D-F9A005D56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ТЕХНОЛОГИЯ КФО">
            <a:extLst>
              <a:ext uri="{FF2B5EF4-FFF2-40B4-BE49-F238E27FC236}">
                <a16:creationId xmlns:a16="http://schemas.microsoft.com/office/drawing/2014/main" id="{97F77B10-BC42-0945-7972-13E36D71A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561" y="2285999"/>
            <a:ext cx="3326876" cy="332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ТЕХНОЛОГИЯ КФО">
            <a:extLst>
              <a:ext uri="{FF2B5EF4-FFF2-40B4-BE49-F238E27FC236}">
                <a16:creationId xmlns:a16="http://schemas.microsoft.com/office/drawing/2014/main" id="{7BA10DF1-136A-AF78-FCCF-2F8F6C07B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87" y="3023594"/>
            <a:ext cx="3242587" cy="259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9374F1-7BEA-9F3D-EA62-38BAB9520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pic>
        <p:nvPicPr>
          <p:cNvPr id="8" name="Picture 2" descr="ТЕХНОЛОГИЯ КФО">
            <a:extLst>
              <a:ext uri="{FF2B5EF4-FFF2-40B4-BE49-F238E27FC236}">
                <a16:creationId xmlns:a16="http://schemas.microsoft.com/office/drawing/2014/main" id="{FD4E1FDF-50BD-CF0D-5AAE-6D9049F2D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324" y="2997399"/>
            <a:ext cx="3242589" cy="259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91FD948-EE74-6521-A552-BCE8F860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74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BC696C-94C5-708E-CE74-8C6843C77DC3}"/>
              </a:ext>
            </a:extLst>
          </p:cNvPr>
          <p:cNvSpPr/>
          <p:nvPr/>
        </p:nvSpPr>
        <p:spPr>
          <a:xfrm>
            <a:off x="838200" y="1026895"/>
            <a:ext cx="2536596" cy="15701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C7C7A41-1DE9-1030-CC6E-903AC776F196}"/>
              </a:ext>
            </a:extLst>
          </p:cNvPr>
          <p:cNvSpPr/>
          <p:nvPr/>
        </p:nvSpPr>
        <p:spPr>
          <a:xfrm>
            <a:off x="933419" y="1379658"/>
            <a:ext cx="2339102" cy="10822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7BF88A-9DDD-C07C-93B4-61FB75C9F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2567" y="-3953299"/>
            <a:ext cx="9885589" cy="157702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D5CB5-1EDF-6E8A-2C62-E6E0FB54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949"/>
            <a:ext cx="10515600" cy="701797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Дорожная карта </a:t>
            </a:r>
          </a:p>
        </p:txBody>
      </p:sp>
      <p:pic>
        <p:nvPicPr>
          <p:cNvPr id="4" name="Picture 2" descr="https://www.istu.edu/upload/iblock/b1f/logo_3.png">
            <a:extLst>
              <a:ext uri="{FF2B5EF4-FFF2-40B4-BE49-F238E27FC236}">
                <a16:creationId xmlns:a16="http://schemas.microsoft.com/office/drawing/2014/main" id="{3D62B170-FC45-0092-6F77-7CCCFB5CA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22F56DC-BD4B-DE97-9450-9E58C894DC4B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3EC507-7D60-3B93-ADA3-6C1FD7CD83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380E30D-0433-9358-3273-9362C3D8BE02}"/>
              </a:ext>
            </a:extLst>
          </p:cNvPr>
          <p:cNvSpPr txBox="1"/>
          <p:nvPr/>
        </p:nvSpPr>
        <p:spPr>
          <a:xfrm>
            <a:off x="1379376" y="1062812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Aptos" panose="02110004020202020204"/>
              </a:rPr>
              <a:t>Оценка износа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E15949-DF3C-D87F-5BA0-0B995B18E405}"/>
              </a:ext>
            </a:extLst>
          </p:cNvPr>
          <p:cNvSpPr txBox="1"/>
          <p:nvPr/>
        </p:nvSpPr>
        <p:spPr>
          <a:xfrm>
            <a:off x="1194834" y="1595454"/>
            <a:ext cx="1746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износа оборудования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F22DD0E-F28B-8471-3E86-1E83B21448C3}"/>
              </a:ext>
            </a:extLst>
          </p:cNvPr>
          <p:cNvSpPr/>
          <p:nvPr/>
        </p:nvSpPr>
        <p:spPr>
          <a:xfrm>
            <a:off x="3508137" y="1026895"/>
            <a:ext cx="2536596" cy="15701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FB7B256-1872-17A6-A61F-6E65830A6F50}"/>
              </a:ext>
            </a:extLst>
          </p:cNvPr>
          <p:cNvSpPr/>
          <p:nvPr/>
        </p:nvSpPr>
        <p:spPr>
          <a:xfrm>
            <a:off x="3606884" y="1397005"/>
            <a:ext cx="2339102" cy="10822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B8474D-C680-89B6-0646-A69E1B65C4DD}"/>
              </a:ext>
            </a:extLst>
          </p:cNvPr>
          <p:cNvSpPr txBox="1"/>
          <p:nvPr/>
        </p:nvSpPr>
        <p:spPr>
          <a:xfrm>
            <a:off x="3903400" y="1446539"/>
            <a:ext cx="1746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дилерами для проектирования КФО и сушилки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99C653-58B3-50B1-0756-212CA1B25C6A}"/>
              </a:ext>
            </a:extLst>
          </p:cNvPr>
          <p:cNvSpPr txBox="1"/>
          <p:nvPr/>
        </p:nvSpPr>
        <p:spPr>
          <a:xfrm>
            <a:off x="3606883" y="1062813"/>
            <a:ext cx="233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Работа с дилерами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6BC724A-86CB-FE92-88CB-34AFB4BC910E}"/>
              </a:ext>
            </a:extLst>
          </p:cNvPr>
          <p:cNvSpPr/>
          <p:nvPr/>
        </p:nvSpPr>
        <p:spPr>
          <a:xfrm>
            <a:off x="6143478" y="1026894"/>
            <a:ext cx="5699757" cy="15701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076EE5-38FF-F5A6-329D-33671378AD8E}"/>
              </a:ext>
            </a:extLst>
          </p:cNvPr>
          <p:cNvSpPr txBox="1"/>
          <p:nvPr/>
        </p:nvSpPr>
        <p:spPr>
          <a:xfrm>
            <a:off x="7354853" y="1076709"/>
            <a:ext cx="3277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Плановые испытания и проверки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6EF6DF2-303B-AB81-7BF4-F7764BA605A1}"/>
              </a:ext>
            </a:extLst>
          </p:cNvPr>
          <p:cNvSpPr/>
          <p:nvPr/>
        </p:nvSpPr>
        <p:spPr>
          <a:xfrm>
            <a:off x="6242502" y="1397005"/>
            <a:ext cx="1704061" cy="10822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37522C2-E789-BF04-9B6B-DB81BE7A2654}"/>
              </a:ext>
            </a:extLst>
          </p:cNvPr>
          <p:cNvSpPr/>
          <p:nvPr/>
        </p:nvSpPr>
        <p:spPr>
          <a:xfrm>
            <a:off x="8147031" y="1397005"/>
            <a:ext cx="1704061" cy="10822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1ECD4E7-BCE7-6E46-BA8F-30CEEA32A319}"/>
              </a:ext>
            </a:extLst>
          </p:cNvPr>
          <p:cNvSpPr/>
          <p:nvPr/>
        </p:nvSpPr>
        <p:spPr>
          <a:xfrm>
            <a:off x="10051560" y="1384486"/>
            <a:ext cx="1704061" cy="10822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DBB92F-302A-3A5A-ACC3-4BF16377D1D8}"/>
              </a:ext>
            </a:extLst>
          </p:cNvPr>
          <p:cNvSpPr txBox="1"/>
          <p:nvPr/>
        </p:nvSpPr>
        <p:spPr>
          <a:xfrm>
            <a:off x="6221498" y="1760461"/>
            <a:ext cx="1746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Испытание КФО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9EE9EE-63F6-1D88-0A36-55596BD45139}"/>
              </a:ext>
            </a:extLst>
          </p:cNvPr>
          <p:cNvSpPr txBox="1"/>
          <p:nvPr/>
        </p:nvSpPr>
        <p:spPr>
          <a:xfrm>
            <a:off x="8060254" y="1554260"/>
            <a:ext cx="1884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работоспособности сушилки 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DD20862-9A12-1FE6-3378-B285BA2A6664}"/>
              </a:ext>
            </a:extLst>
          </p:cNvPr>
          <p:cNvCxnSpPr>
            <a:stCxn id="8" idx="2"/>
          </p:cNvCxnSpPr>
          <p:nvPr/>
        </p:nvCxnSpPr>
        <p:spPr>
          <a:xfrm flipH="1">
            <a:off x="2099442" y="2597062"/>
            <a:ext cx="7056" cy="10416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84EC0E3-0F32-B6BE-7A68-8C46D416694C}"/>
              </a:ext>
            </a:extLst>
          </p:cNvPr>
          <p:cNvSpPr/>
          <p:nvPr/>
        </p:nvSpPr>
        <p:spPr>
          <a:xfrm>
            <a:off x="3838746" y="3345682"/>
            <a:ext cx="4609464" cy="5861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38F77A7C-3261-6B4E-111C-D36B464F150F}"/>
              </a:ext>
            </a:extLst>
          </p:cNvPr>
          <p:cNvCxnSpPr>
            <a:stCxn id="18" idx="2"/>
          </p:cNvCxnSpPr>
          <p:nvPr/>
        </p:nvCxnSpPr>
        <p:spPr>
          <a:xfrm flipH="1">
            <a:off x="4776433" y="2597061"/>
            <a:ext cx="2" cy="756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0FB2EFDE-ED2E-3EE3-BB34-5A641AE5543E}"/>
              </a:ext>
            </a:extLst>
          </p:cNvPr>
          <p:cNvCxnSpPr>
            <a:endCxn id="41" idx="1"/>
          </p:cNvCxnSpPr>
          <p:nvPr/>
        </p:nvCxnSpPr>
        <p:spPr>
          <a:xfrm>
            <a:off x="2106498" y="3638745"/>
            <a:ext cx="1732248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5E6A1211-CA82-195D-3BFF-41A09BA988F8}"/>
              </a:ext>
            </a:extLst>
          </p:cNvPr>
          <p:cNvCxnSpPr>
            <a:stCxn id="24" idx="2"/>
          </p:cNvCxnSpPr>
          <p:nvPr/>
        </p:nvCxnSpPr>
        <p:spPr>
          <a:xfrm flipH="1">
            <a:off x="8993355" y="2597061"/>
            <a:ext cx="2" cy="10416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A255305A-381A-F10C-3522-ADC5DD2F57BF}"/>
              </a:ext>
            </a:extLst>
          </p:cNvPr>
          <p:cNvCxnSpPr>
            <a:endCxn id="41" idx="3"/>
          </p:cNvCxnSpPr>
          <p:nvPr/>
        </p:nvCxnSpPr>
        <p:spPr>
          <a:xfrm flipH="1">
            <a:off x="8448210" y="3638745"/>
            <a:ext cx="545145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C157BC7-A132-4667-553A-4E28579BAD12}"/>
              </a:ext>
            </a:extLst>
          </p:cNvPr>
          <p:cNvSpPr txBox="1"/>
          <p:nvPr/>
        </p:nvSpPr>
        <p:spPr>
          <a:xfrm>
            <a:off x="3948552" y="3448886"/>
            <a:ext cx="4383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база данных и анализ информации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76C6CB45-1230-A1B7-692F-8BD7AAE37551}"/>
              </a:ext>
            </a:extLst>
          </p:cNvPr>
          <p:cNvSpPr/>
          <p:nvPr/>
        </p:nvSpPr>
        <p:spPr>
          <a:xfrm>
            <a:off x="4987216" y="4522526"/>
            <a:ext cx="2312524" cy="5861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DD8F86F-6E02-721E-DECF-D3A61F94A5DB}"/>
              </a:ext>
            </a:extLst>
          </p:cNvPr>
          <p:cNvSpPr txBox="1"/>
          <p:nvPr/>
        </p:nvSpPr>
        <p:spPr>
          <a:xfrm>
            <a:off x="5075153" y="4683892"/>
            <a:ext cx="2041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решений</a:t>
            </a:r>
          </a:p>
        </p:txBody>
      </p: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id="{BD1163DC-9B3B-2D33-7267-202C19524827}"/>
              </a:ext>
            </a:extLst>
          </p:cNvPr>
          <p:cNvCxnSpPr>
            <a:stCxn id="41" idx="2"/>
            <a:endCxn id="53" idx="0"/>
          </p:cNvCxnSpPr>
          <p:nvPr/>
        </p:nvCxnSpPr>
        <p:spPr>
          <a:xfrm>
            <a:off x="6143478" y="3931809"/>
            <a:ext cx="0" cy="5907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2D22E64A-0F19-CFA5-ED85-204999C898C4}"/>
              </a:ext>
            </a:extLst>
          </p:cNvPr>
          <p:cNvSpPr/>
          <p:nvPr/>
        </p:nvSpPr>
        <p:spPr>
          <a:xfrm>
            <a:off x="2817694" y="5523339"/>
            <a:ext cx="2042103" cy="1095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4B0DC2C6-0002-C3F2-8D4A-E695D60748C7}"/>
              </a:ext>
            </a:extLst>
          </p:cNvPr>
          <p:cNvSpPr/>
          <p:nvPr/>
        </p:nvSpPr>
        <p:spPr>
          <a:xfrm>
            <a:off x="5119154" y="5523339"/>
            <a:ext cx="2042103" cy="1095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8C42628F-551A-F0F5-C9DC-09E03A94B94A}"/>
              </a:ext>
            </a:extLst>
          </p:cNvPr>
          <p:cNvSpPr/>
          <p:nvPr/>
        </p:nvSpPr>
        <p:spPr>
          <a:xfrm>
            <a:off x="7427158" y="5523339"/>
            <a:ext cx="2042103" cy="1095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F7971219-026D-AFA9-0BF6-1F575766C8CE}"/>
              </a:ext>
            </a:extLst>
          </p:cNvPr>
          <p:cNvCxnSpPr>
            <a:cxnSpLocks/>
            <a:stCxn id="53" idx="2"/>
            <a:endCxn id="64" idx="0"/>
          </p:cNvCxnSpPr>
          <p:nvPr/>
        </p:nvCxnSpPr>
        <p:spPr>
          <a:xfrm flipH="1">
            <a:off x="6140206" y="5108653"/>
            <a:ext cx="3272" cy="4146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D2C6D209-7EB5-747F-8630-A95232408437}"/>
              </a:ext>
            </a:extLst>
          </p:cNvPr>
          <p:cNvCxnSpPr>
            <a:cxnSpLocks/>
            <a:stCxn id="53" idx="1"/>
          </p:cNvCxnSpPr>
          <p:nvPr/>
        </p:nvCxnSpPr>
        <p:spPr>
          <a:xfrm flipH="1" flipV="1">
            <a:off x="3838745" y="4815589"/>
            <a:ext cx="1148471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 стрелкой 74">
            <a:extLst>
              <a:ext uri="{FF2B5EF4-FFF2-40B4-BE49-F238E27FC236}">
                <a16:creationId xmlns:a16="http://schemas.microsoft.com/office/drawing/2014/main" id="{0306743F-0E28-C294-A20E-E81E53A48E0D}"/>
              </a:ext>
            </a:extLst>
          </p:cNvPr>
          <p:cNvCxnSpPr>
            <a:cxnSpLocks/>
            <a:endCxn id="62" idx="0"/>
          </p:cNvCxnSpPr>
          <p:nvPr/>
        </p:nvCxnSpPr>
        <p:spPr>
          <a:xfrm>
            <a:off x="3838746" y="4815589"/>
            <a:ext cx="0" cy="7077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470EFEE5-4FA0-477E-D30C-246083A54910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8448209" y="4815588"/>
            <a:ext cx="1" cy="7077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DB0F0E69-8079-C2DA-7B5D-CFC87EC39564}"/>
              </a:ext>
            </a:extLst>
          </p:cNvPr>
          <p:cNvCxnSpPr>
            <a:cxnSpLocks/>
          </p:cNvCxnSpPr>
          <p:nvPr/>
        </p:nvCxnSpPr>
        <p:spPr>
          <a:xfrm flipH="1">
            <a:off x="7287541" y="4815588"/>
            <a:ext cx="117322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D352E40-FC76-15F1-338B-F3BBB874FBDC}"/>
              </a:ext>
            </a:extLst>
          </p:cNvPr>
          <p:cNvSpPr txBox="1"/>
          <p:nvPr/>
        </p:nvSpPr>
        <p:spPr>
          <a:xfrm>
            <a:off x="2965711" y="5746216"/>
            <a:ext cx="1746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КФО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14385A5-B44B-BCE4-2A38-5FDB8C18D9B7}"/>
              </a:ext>
            </a:extLst>
          </p:cNvPr>
          <p:cNvSpPr txBox="1"/>
          <p:nvPr/>
        </p:nvSpPr>
        <p:spPr>
          <a:xfrm>
            <a:off x="5267171" y="5746216"/>
            <a:ext cx="1746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сушилки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11E2126-A0EC-1500-D1DF-BF99B1629BFC}"/>
              </a:ext>
            </a:extLst>
          </p:cNvPr>
          <p:cNvSpPr txBox="1"/>
          <p:nvPr/>
        </p:nvSpPr>
        <p:spPr>
          <a:xfrm>
            <a:off x="7575175" y="5777827"/>
            <a:ext cx="1746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5AC33D2-8763-945A-E625-49CEDEA6015A}"/>
              </a:ext>
            </a:extLst>
          </p:cNvPr>
          <p:cNvSpPr txBox="1"/>
          <p:nvPr/>
        </p:nvSpPr>
        <p:spPr>
          <a:xfrm>
            <a:off x="9980125" y="1573553"/>
            <a:ext cx="1884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очищенного илового осадка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94E876A-6D72-0858-2576-BC4E38088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292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0">
            <a:extLst>
              <a:ext uri="{FF2B5EF4-FFF2-40B4-BE49-F238E27FC236}">
                <a16:creationId xmlns:a16="http://schemas.microsoft.com/office/drawing/2014/main" id="{36DC341C-4EE0-41DA-B760-7AF3ACBE8C45}"/>
              </a:ext>
            </a:extLst>
          </p:cNvPr>
          <p:cNvSpPr txBox="1"/>
          <p:nvPr/>
        </p:nvSpPr>
        <p:spPr>
          <a:xfrm>
            <a:off x="3874086" y="196949"/>
            <a:ext cx="4445434" cy="443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</a:t>
            </a:r>
          </a:p>
        </p:txBody>
      </p:sp>
      <p:sp>
        <p:nvSpPr>
          <p:cNvPr id="6" name="Google Shape;116;p5">
            <a:extLst>
              <a:ext uri="{FF2B5EF4-FFF2-40B4-BE49-F238E27FC236}">
                <a16:creationId xmlns:a16="http://schemas.microsoft.com/office/drawing/2014/main" id="{8E56D880-F1E5-43E6-BE22-631F50C693F9}"/>
              </a:ext>
            </a:extLst>
          </p:cNvPr>
          <p:cNvSpPr txBox="1"/>
          <p:nvPr/>
        </p:nvSpPr>
        <p:spPr>
          <a:xfrm>
            <a:off x="1192110" y="1152849"/>
            <a:ext cx="5250119" cy="882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eologica Roman Light" pitchFamily="2" charset="0"/>
              </a:rPr>
              <a:t>Кому реализовывать?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ООО «ЭН+ ТЕПЛО ВОЛГА»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tabLst/>
              <a:defRPr/>
            </a:pP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со схожей проблемой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</p:txBody>
      </p:sp>
      <p:sp>
        <p:nvSpPr>
          <p:cNvPr id="7" name="Google Shape;116;p5">
            <a:extLst>
              <a:ext uri="{FF2B5EF4-FFF2-40B4-BE49-F238E27FC236}">
                <a16:creationId xmlns:a16="http://schemas.microsoft.com/office/drawing/2014/main" id="{8E56D880-F1E5-43E6-BE22-631F50C693F9}"/>
              </a:ext>
            </a:extLst>
          </p:cNvPr>
          <p:cNvSpPr txBox="1"/>
          <p:nvPr/>
        </p:nvSpPr>
        <p:spPr>
          <a:xfrm>
            <a:off x="1192109" y="2063943"/>
            <a:ext cx="5250119" cy="127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eologica Roman Light" pitchFamily="2" charset="0"/>
              </a:rPr>
              <a:t>Какой доход?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будет составлять 49 млн. руб. в год , в связи с отсутствием негативного воздействия на канализационную систему.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</p:txBody>
      </p:sp>
      <p:sp>
        <p:nvSpPr>
          <p:cNvPr id="8" name="Google Shape;116;p5">
            <a:extLst>
              <a:ext uri="{FF2B5EF4-FFF2-40B4-BE49-F238E27FC236}">
                <a16:creationId xmlns:a16="http://schemas.microsoft.com/office/drawing/2014/main" id="{8E56D880-F1E5-43E6-BE22-631F50C693F9}"/>
              </a:ext>
            </a:extLst>
          </p:cNvPr>
          <p:cNvSpPr txBox="1"/>
          <p:nvPr/>
        </p:nvSpPr>
        <p:spPr>
          <a:xfrm>
            <a:off x="7017461" y="1124135"/>
            <a:ext cx="5250119" cy="441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eologica Roman Light" pitchFamily="2" charset="0"/>
              </a:rPr>
              <a:t>Что реализовывать?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Ферментно-кавитационной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переработка КФО</a:t>
            </a:r>
            <a:endParaRPr lang="ru-RU" sz="1100" dirty="0">
              <a:latin typeface="Geologica Roman Light" pitchFamily="2" charset="0"/>
            </a:endParaRPr>
          </a:p>
        </p:txBody>
      </p:sp>
      <p:sp>
        <p:nvSpPr>
          <p:cNvPr id="9" name="Google Shape;116;p5">
            <a:extLst>
              <a:ext uri="{FF2B5EF4-FFF2-40B4-BE49-F238E27FC236}">
                <a16:creationId xmlns:a16="http://schemas.microsoft.com/office/drawing/2014/main" id="{8E56D880-F1E5-43E6-BE22-631F50C693F9}"/>
              </a:ext>
            </a:extLst>
          </p:cNvPr>
          <p:cNvSpPr txBox="1"/>
          <p:nvPr/>
        </p:nvSpPr>
        <p:spPr>
          <a:xfrm>
            <a:off x="7052429" y="2067122"/>
            <a:ext cx="5203559" cy="127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indent="0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eologica Roman Light" pitchFamily="2" charset="0"/>
              </a:rPr>
              <a:t>Как реализовывать?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договорные отношения: договора на внедрение, передачу, продажу готового продукта, на внедрение и эксплуатацию.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sz="1100" dirty="0">
              <a:solidFill>
                <a:schemeClr val="tx1">
                  <a:lumMod val="75000"/>
                  <a:lumOff val="25000"/>
                </a:schemeClr>
              </a:solidFill>
              <a:latin typeface="Geologica Roman Light" pitchFamily="2" charset="0"/>
            </a:endParaRPr>
          </a:p>
        </p:txBody>
      </p:sp>
      <p:grpSp>
        <p:nvGrpSpPr>
          <p:cNvPr id="11" name="Group 59">
            <a:extLst>
              <a:ext uri="{FF2B5EF4-FFF2-40B4-BE49-F238E27FC236}">
                <a16:creationId xmlns:a16="http://schemas.microsoft.com/office/drawing/2014/main" id="{03242C3F-0D92-030F-72F8-82F8739FB8E7}"/>
              </a:ext>
            </a:extLst>
          </p:cNvPr>
          <p:cNvGrpSpPr/>
          <p:nvPr/>
        </p:nvGrpSpPr>
        <p:grpSpPr>
          <a:xfrm>
            <a:off x="646888" y="1148885"/>
            <a:ext cx="270000" cy="180000"/>
            <a:chOff x="572848" y="1697283"/>
            <a:chExt cx="270000" cy="180000"/>
          </a:xfrm>
          <a:solidFill>
            <a:schemeClr val="accent2">
              <a:lumMod val="75000"/>
            </a:schemeClr>
          </a:solidFill>
        </p:grpSpPr>
        <p:sp>
          <p:nvSpPr>
            <p:cNvPr id="12" name="Rectangle: Rounded Corners 60">
              <a:extLst>
                <a:ext uri="{FF2B5EF4-FFF2-40B4-BE49-F238E27FC236}">
                  <a16:creationId xmlns:a16="http://schemas.microsoft.com/office/drawing/2014/main" id="{4E19578A-CCDC-69D1-8A07-48276949A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848" y="1697283"/>
              <a:ext cx="270000" cy="180000"/>
            </a:xfrm>
            <a:prstGeom prst="roundRect">
              <a:avLst>
                <a:gd name="adj" fmla="val 50000"/>
              </a:avLst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Google Shape;226;p4">
              <a:extLst>
                <a:ext uri="{FF2B5EF4-FFF2-40B4-BE49-F238E27FC236}">
                  <a16:creationId xmlns:a16="http://schemas.microsoft.com/office/drawing/2014/main" id="{40F0E0CE-7E5F-A47F-26FE-3EAAE1259243}"/>
                </a:ext>
              </a:extLst>
            </p:cNvPr>
            <p:cNvSpPr txBox="1"/>
            <p:nvPr/>
          </p:nvSpPr>
          <p:spPr bwMode="auto">
            <a:xfrm>
              <a:off x="633413" y="1718033"/>
              <a:ext cx="148870" cy="138499"/>
            </a:xfrm>
            <a:prstGeom prst="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0" i="0" u="none" strike="noStrike" cap="none" dirty="0">
                  <a:solidFill>
                    <a:schemeClr val="bg1"/>
                  </a:solidFill>
                  <a:latin typeface="+mj-lt"/>
                  <a:ea typeface="Arial"/>
                  <a:cs typeface="Arial"/>
                  <a:sym typeface="Arial"/>
                </a:rPr>
                <a:t>01</a:t>
              </a:r>
              <a:endParaRPr sz="900" b="0" i="0" u="none" strike="noStrike" cap="none" dirty="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" name="Group 59">
            <a:extLst>
              <a:ext uri="{FF2B5EF4-FFF2-40B4-BE49-F238E27FC236}">
                <a16:creationId xmlns:a16="http://schemas.microsoft.com/office/drawing/2014/main" id="{03242C3F-0D92-030F-72F8-82F8739FB8E7}"/>
              </a:ext>
            </a:extLst>
          </p:cNvPr>
          <p:cNvGrpSpPr/>
          <p:nvPr/>
        </p:nvGrpSpPr>
        <p:grpSpPr>
          <a:xfrm>
            <a:off x="646888" y="2061200"/>
            <a:ext cx="270000" cy="180000"/>
            <a:chOff x="572848" y="1697283"/>
            <a:chExt cx="270000" cy="180000"/>
          </a:xfrm>
          <a:solidFill>
            <a:schemeClr val="accent2">
              <a:lumMod val="75000"/>
            </a:schemeClr>
          </a:solidFill>
        </p:grpSpPr>
        <p:sp>
          <p:nvSpPr>
            <p:cNvPr id="15" name="Rectangle: Rounded Corners 60">
              <a:extLst>
                <a:ext uri="{FF2B5EF4-FFF2-40B4-BE49-F238E27FC236}">
                  <a16:creationId xmlns:a16="http://schemas.microsoft.com/office/drawing/2014/main" id="{4E19578A-CCDC-69D1-8A07-48276949A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848" y="1697283"/>
              <a:ext cx="270000" cy="180000"/>
            </a:xfrm>
            <a:prstGeom prst="roundRect">
              <a:avLst>
                <a:gd name="adj" fmla="val 50000"/>
              </a:avLst>
            </a:prstGeom>
            <a:grpFill/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Google Shape;226;p4">
              <a:extLst>
                <a:ext uri="{FF2B5EF4-FFF2-40B4-BE49-F238E27FC236}">
                  <a16:creationId xmlns:a16="http://schemas.microsoft.com/office/drawing/2014/main" id="{40F0E0CE-7E5F-A47F-26FE-3EAAE1259243}"/>
                </a:ext>
              </a:extLst>
            </p:cNvPr>
            <p:cNvSpPr txBox="1"/>
            <p:nvPr/>
          </p:nvSpPr>
          <p:spPr bwMode="auto">
            <a:xfrm>
              <a:off x="633413" y="1718034"/>
              <a:ext cx="148870" cy="13849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0" i="0" u="none" strike="noStrike" cap="none" dirty="0">
                  <a:solidFill>
                    <a:schemeClr val="bg1"/>
                  </a:solidFill>
                  <a:latin typeface="+mj-lt"/>
                  <a:ea typeface="Arial"/>
                  <a:cs typeface="Arial"/>
                  <a:sym typeface="Arial"/>
                </a:rPr>
                <a:t>0</a:t>
              </a:r>
              <a:r>
                <a:rPr lang="ru-RU" sz="900" b="0" i="0" u="none" strike="noStrike" cap="none" dirty="0">
                  <a:solidFill>
                    <a:schemeClr val="bg1"/>
                  </a:solidFill>
                  <a:latin typeface="+mj-lt"/>
                  <a:ea typeface="Arial"/>
                  <a:cs typeface="Arial"/>
                  <a:sym typeface="Arial"/>
                </a:rPr>
                <a:t>3</a:t>
              </a:r>
              <a:endParaRPr sz="900" b="0" i="0" u="none" strike="noStrike" cap="none" dirty="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roup 59">
            <a:extLst>
              <a:ext uri="{FF2B5EF4-FFF2-40B4-BE49-F238E27FC236}">
                <a16:creationId xmlns:a16="http://schemas.microsoft.com/office/drawing/2014/main" id="{03242C3F-0D92-030F-72F8-82F8739FB8E7}"/>
              </a:ext>
            </a:extLst>
          </p:cNvPr>
          <p:cNvGrpSpPr/>
          <p:nvPr/>
        </p:nvGrpSpPr>
        <p:grpSpPr>
          <a:xfrm>
            <a:off x="6626572" y="1128134"/>
            <a:ext cx="270000" cy="180000"/>
            <a:chOff x="572848" y="1697283"/>
            <a:chExt cx="270000" cy="180000"/>
          </a:xfrm>
          <a:solidFill>
            <a:schemeClr val="accent2">
              <a:lumMod val="75000"/>
            </a:schemeClr>
          </a:solidFill>
        </p:grpSpPr>
        <p:sp>
          <p:nvSpPr>
            <p:cNvPr id="18" name="Rectangle: Rounded Corners 60">
              <a:extLst>
                <a:ext uri="{FF2B5EF4-FFF2-40B4-BE49-F238E27FC236}">
                  <a16:creationId xmlns:a16="http://schemas.microsoft.com/office/drawing/2014/main" id="{4E19578A-CCDC-69D1-8A07-48276949A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848" y="1697283"/>
              <a:ext cx="270000" cy="180000"/>
            </a:xfrm>
            <a:prstGeom prst="roundRect">
              <a:avLst>
                <a:gd name="adj" fmla="val 50000"/>
              </a:avLst>
            </a:prstGeom>
            <a:grpFill/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Google Shape;226;p4">
              <a:extLst>
                <a:ext uri="{FF2B5EF4-FFF2-40B4-BE49-F238E27FC236}">
                  <a16:creationId xmlns:a16="http://schemas.microsoft.com/office/drawing/2014/main" id="{40F0E0CE-7E5F-A47F-26FE-3EAAE1259243}"/>
                </a:ext>
              </a:extLst>
            </p:cNvPr>
            <p:cNvSpPr txBox="1"/>
            <p:nvPr/>
          </p:nvSpPr>
          <p:spPr bwMode="auto">
            <a:xfrm>
              <a:off x="633413" y="1718034"/>
              <a:ext cx="148870" cy="13849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 b="0" i="0" u="none" strike="noStrike" cap="none" dirty="0">
                  <a:solidFill>
                    <a:schemeClr val="bg1"/>
                  </a:solidFill>
                  <a:latin typeface="+mj-lt"/>
                  <a:ea typeface="Arial"/>
                  <a:cs typeface="Arial"/>
                  <a:sym typeface="Arial"/>
                </a:rPr>
                <a:t>02</a:t>
              </a:r>
              <a:endParaRPr sz="900" b="0" i="0" u="none" strike="noStrike" cap="none" dirty="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roup 59">
            <a:extLst>
              <a:ext uri="{FF2B5EF4-FFF2-40B4-BE49-F238E27FC236}">
                <a16:creationId xmlns:a16="http://schemas.microsoft.com/office/drawing/2014/main" id="{03242C3F-0D92-030F-72F8-82F8739FB8E7}"/>
              </a:ext>
            </a:extLst>
          </p:cNvPr>
          <p:cNvGrpSpPr/>
          <p:nvPr/>
        </p:nvGrpSpPr>
        <p:grpSpPr>
          <a:xfrm>
            <a:off x="6626572" y="2069024"/>
            <a:ext cx="270000" cy="180000"/>
            <a:chOff x="572848" y="1697283"/>
            <a:chExt cx="270000" cy="180000"/>
          </a:xfrm>
          <a:solidFill>
            <a:schemeClr val="accent2">
              <a:lumMod val="75000"/>
            </a:schemeClr>
          </a:solidFill>
        </p:grpSpPr>
        <p:sp>
          <p:nvSpPr>
            <p:cNvPr id="21" name="Rectangle: Rounded Corners 60">
              <a:extLst>
                <a:ext uri="{FF2B5EF4-FFF2-40B4-BE49-F238E27FC236}">
                  <a16:creationId xmlns:a16="http://schemas.microsoft.com/office/drawing/2014/main" id="{4E19578A-CCDC-69D1-8A07-48276949A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848" y="1697283"/>
              <a:ext cx="270000" cy="180000"/>
            </a:xfrm>
            <a:prstGeom prst="roundRect">
              <a:avLst>
                <a:gd name="adj" fmla="val 50000"/>
              </a:avLst>
            </a:prstGeom>
            <a:grpFill/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Google Shape;226;p4">
              <a:extLst>
                <a:ext uri="{FF2B5EF4-FFF2-40B4-BE49-F238E27FC236}">
                  <a16:creationId xmlns:a16="http://schemas.microsoft.com/office/drawing/2014/main" id="{40F0E0CE-7E5F-A47F-26FE-3EAAE1259243}"/>
                </a:ext>
              </a:extLst>
            </p:cNvPr>
            <p:cNvSpPr txBox="1"/>
            <p:nvPr/>
          </p:nvSpPr>
          <p:spPr bwMode="auto">
            <a:xfrm>
              <a:off x="633413" y="1718034"/>
              <a:ext cx="148870" cy="13849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0" i="0" u="none" strike="noStrike" cap="none" dirty="0">
                  <a:solidFill>
                    <a:schemeClr val="bg1"/>
                  </a:solidFill>
                  <a:latin typeface="+mj-lt"/>
                  <a:ea typeface="Arial"/>
                  <a:cs typeface="Arial"/>
                  <a:sym typeface="Arial"/>
                </a:rPr>
                <a:t>0</a:t>
              </a:r>
              <a:r>
                <a:rPr lang="ru-RU" sz="900" b="0" i="0" u="none" strike="noStrike" cap="none" dirty="0">
                  <a:solidFill>
                    <a:schemeClr val="bg1"/>
                  </a:solidFill>
                  <a:latin typeface="+mj-lt"/>
                  <a:ea typeface="Arial"/>
                  <a:cs typeface="Arial"/>
                  <a:sym typeface="Arial"/>
                </a:rPr>
                <a:t>4</a:t>
              </a:r>
              <a:endParaRPr sz="900" b="0" i="0" u="none" strike="noStrike" cap="none" dirty="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437;p23">
            <a:extLst>
              <a:ext uri="{FF2B5EF4-FFF2-40B4-BE49-F238E27FC236}">
                <a16:creationId xmlns:a16="http://schemas.microsoft.com/office/drawing/2014/main" id="{192D08F9-C800-EC34-497F-63CAE95A179A}"/>
              </a:ext>
            </a:extLst>
          </p:cNvPr>
          <p:cNvSpPr/>
          <p:nvPr/>
        </p:nvSpPr>
        <p:spPr bwMode="auto">
          <a:xfrm>
            <a:off x="6592785" y="1081554"/>
            <a:ext cx="2142211" cy="253428"/>
          </a:xfrm>
          <a:prstGeom prst="roundRect">
            <a:avLst>
              <a:gd name="adj" fmla="val 11191"/>
            </a:avLst>
          </a:prstGeom>
          <a:noFill/>
          <a:ln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Google Shape;437;p23">
            <a:extLst>
              <a:ext uri="{FF2B5EF4-FFF2-40B4-BE49-F238E27FC236}">
                <a16:creationId xmlns:a16="http://schemas.microsoft.com/office/drawing/2014/main" id="{192D08F9-C800-EC34-497F-63CAE95A179A}"/>
              </a:ext>
            </a:extLst>
          </p:cNvPr>
          <p:cNvSpPr/>
          <p:nvPr/>
        </p:nvSpPr>
        <p:spPr bwMode="auto">
          <a:xfrm>
            <a:off x="6592785" y="2022817"/>
            <a:ext cx="2142211" cy="253428"/>
          </a:xfrm>
          <a:prstGeom prst="roundRect">
            <a:avLst>
              <a:gd name="adj" fmla="val 11191"/>
            </a:avLst>
          </a:prstGeom>
          <a:noFill/>
          <a:ln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Google Shape;437;p23">
            <a:extLst>
              <a:ext uri="{FF2B5EF4-FFF2-40B4-BE49-F238E27FC236}">
                <a16:creationId xmlns:a16="http://schemas.microsoft.com/office/drawing/2014/main" id="{192D08F9-C800-EC34-497F-63CAE95A179A}"/>
              </a:ext>
            </a:extLst>
          </p:cNvPr>
          <p:cNvSpPr/>
          <p:nvPr/>
        </p:nvSpPr>
        <p:spPr bwMode="auto">
          <a:xfrm>
            <a:off x="634604" y="1108198"/>
            <a:ext cx="2142211" cy="253428"/>
          </a:xfrm>
          <a:prstGeom prst="roundRect">
            <a:avLst>
              <a:gd name="adj" fmla="val 11191"/>
            </a:avLst>
          </a:prstGeom>
          <a:noFill/>
          <a:ln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Google Shape;437;p23">
            <a:extLst>
              <a:ext uri="{FF2B5EF4-FFF2-40B4-BE49-F238E27FC236}">
                <a16:creationId xmlns:a16="http://schemas.microsoft.com/office/drawing/2014/main" id="{192D08F9-C800-EC34-497F-63CAE95A179A}"/>
              </a:ext>
            </a:extLst>
          </p:cNvPr>
          <p:cNvSpPr/>
          <p:nvPr/>
        </p:nvSpPr>
        <p:spPr bwMode="auto">
          <a:xfrm>
            <a:off x="636348" y="2024486"/>
            <a:ext cx="2142211" cy="253428"/>
          </a:xfrm>
          <a:prstGeom prst="roundRect">
            <a:avLst>
              <a:gd name="adj" fmla="val 11191"/>
            </a:avLst>
          </a:prstGeom>
          <a:noFill/>
          <a:ln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7" name="Group 1370">
            <a:extLst>
              <a:ext uri="{FF2B5EF4-FFF2-40B4-BE49-F238E27FC236}">
                <a16:creationId xmlns:a16="http://schemas.microsoft.com/office/drawing/2014/main" id="{DF6C9A7F-1C48-0869-355C-BD04C35615ED}"/>
              </a:ext>
            </a:extLst>
          </p:cNvPr>
          <p:cNvGrpSpPr/>
          <p:nvPr/>
        </p:nvGrpSpPr>
        <p:grpSpPr>
          <a:xfrm>
            <a:off x="3368781" y="5211115"/>
            <a:ext cx="522000" cy="522000"/>
            <a:chOff x="9095118" y="5487193"/>
            <a:chExt cx="522000" cy="522000"/>
          </a:xfrm>
          <a:solidFill>
            <a:srgbClr val="36706E"/>
          </a:solidFill>
        </p:grpSpPr>
        <p:sp>
          <p:nvSpPr>
            <p:cNvPr id="28" name="Oval 1383">
              <a:extLst>
                <a:ext uri="{FF2B5EF4-FFF2-40B4-BE49-F238E27FC236}">
                  <a16:creationId xmlns:a16="http://schemas.microsoft.com/office/drawing/2014/main" id="{95D80305-3682-397C-D5DE-585E214E5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95118" y="5487193"/>
              <a:ext cx="522000" cy="522000"/>
            </a:xfrm>
            <a:prstGeom prst="ellipse">
              <a:avLst/>
            </a:prstGeom>
            <a:grp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9" name="Graphic 1058">
              <a:extLst>
                <a:ext uri="{FF2B5EF4-FFF2-40B4-BE49-F238E27FC236}">
                  <a16:creationId xmlns:a16="http://schemas.microsoft.com/office/drawing/2014/main" id="{93E0E549-9873-2F56-5917-BCD3C2857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02341" y="5561854"/>
              <a:ext cx="307554" cy="302945"/>
            </a:xfrm>
            <a:prstGeom prst="rect">
              <a:avLst/>
            </a:prstGeom>
            <a:grpFill/>
            <a:ln>
              <a:solidFill>
                <a:srgbClr val="36706E"/>
              </a:solidFill>
            </a:ln>
          </p:spPr>
        </p:pic>
      </p:grpSp>
      <p:grpSp>
        <p:nvGrpSpPr>
          <p:cNvPr id="30" name="Group 2">
            <a:extLst>
              <a:ext uri="{FF2B5EF4-FFF2-40B4-BE49-F238E27FC236}">
                <a16:creationId xmlns:a16="http://schemas.microsoft.com/office/drawing/2014/main" id="{D37F11D8-B3DF-16AB-4324-0D3E54ACD754}"/>
              </a:ext>
            </a:extLst>
          </p:cNvPr>
          <p:cNvGrpSpPr/>
          <p:nvPr/>
        </p:nvGrpSpPr>
        <p:grpSpPr>
          <a:xfrm>
            <a:off x="1055133" y="5203794"/>
            <a:ext cx="522000" cy="522000"/>
            <a:chOff x="579006" y="1384771"/>
            <a:chExt cx="522000" cy="522000"/>
          </a:xfrm>
          <a:solidFill>
            <a:srgbClr val="36706E"/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BDB096BD-670B-11EF-67A3-B0C8784E2B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006" y="1384771"/>
              <a:ext cx="522000" cy="522000"/>
            </a:xfrm>
            <a:prstGeom prst="ellipse">
              <a:avLst/>
            </a:prstGeom>
            <a:grp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2" name="Graphic 654">
              <a:extLst>
                <a:ext uri="{FF2B5EF4-FFF2-40B4-BE49-F238E27FC236}">
                  <a16:creationId xmlns:a16="http://schemas.microsoft.com/office/drawing/2014/main" id="{97924213-99AF-6E25-3D66-8F4B1A1DE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8552" y="1487112"/>
              <a:ext cx="362907" cy="316953"/>
            </a:xfrm>
            <a:prstGeom prst="rect">
              <a:avLst/>
            </a:prstGeom>
            <a:grpFill/>
            <a:ln>
              <a:solidFill>
                <a:srgbClr val="36706E"/>
              </a:solidFill>
            </a:ln>
          </p:spPr>
        </p:pic>
      </p:grpSp>
      <p:sp>
        <p:nvSpPr>
          <p:cNvPr id="34" name="Oval 1367">
            <a:extLst>
              <a:ext uri="{FF2B5EF4-FFF2-40B4-BE49-F238E27FC236}">
                <a16:creationId xmlns:a16="http://schemas.microsoft.com/office/drawing/2014/main" id="{9EF2FDB8-5B1D-4B82-B854-F761B0F0E45D}"/>
              </a:ext>
            </a:extLst>
          </p:cNvPr>
          <p:cNvSpPr>
            <a:spLocks noChangeAspect="1"/>
          </p:cNvSpPr>
          <p:nvPr/>
        </p:nvSpPr>
        <p:spPr>
          <a:xfrm>
            <a:off x="4875383" y="3799321"/>
            <a:ext cx="522000" cy="522000"/>
          </a:xfrm>
          <a:prstGeom prst="ellipse">
            <a:avLst/>
          </a:prstGeom>
          <a:solidFill>
            <a:srgbClr val="36706E"/>
          </a:solidFill>
          <a:ln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116FD49-A5CA-462B-B0CA-F5A02BF02D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7096" y="3911194"/>
            <a:ext cx="271612" cy="271612"/>
          </a:xfrm>
          <a:prstGeom prst="rect">
            <a:avLst/>
          </a:prstGeom>
          <a:ln>
            <a:solidFill>
              <a:srgbClr val="36706E"/>
            </a:solidFill>
          </a:ln>
        </p:spPr>
      </p:pic>
      <p:grpSp>
        <p:nvGrpSpPr>
          <p:cNvPr id="36" name="Group 1099">
            <a:extLst>
              <a:ext uri="{FF2B5EF4-FFF2-40B4-BE49-F238E27FC236}">
                <a16:creationId xmlns:a16="http://schemas.microsoft.com/office/drawing/2014/main" id="{817AF03F-674C-C83E-3626-C39EC816BFBE}"/>
              </a:ext>
            </a:extLst>
          </p:cNvPr>
          <p:cNvGrpSpPr/>
          <p:nvPr/>
        </p:nvGrpSpPr>
        <p:grpSpPr>
          <a:xfrm>
            <a:off x="6966487" y="3799321"/>
            <a:ext cx="522000" cy="522000"/>
            <a:chOff x="6256414" y="3025739"/>
            <a:chExt cx="522000" cy="522000"/>
          </a:xfrm>
          <a:solidFill>
            <a:srgbClr val="36706E"/>
          </a:solidFill>
        </p:grpSpPr>
        <p:sp>
          <p:nvSpPr>
            <p:cNvPr id="37" name="Oval 801">
              <a:extLst>
                <a:ext uri="{FF2B5EF4-FFF2-40B4-BE49-F238E27FC236}">
                  <a16:creationId xmlns:a16="http://schemas.microsoft.com/office/drawing/2014/main" id="{99C6889B-8B12-5A32-FA22-08BD2F5142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6414" y="3025739"/>
              <a:ext cx="522000" cy="522000"/>
            </a:xfrm>
            <a:prstGeom prst="ellipse">
              <a:avLst/>
            </a:prstGeom>
            <a:grp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8" name="Graphic 802">
              <a:extLst>
                <a:ext uri="{FF2B5EF4-FFF2-40B4-BE49-F238E27FC236}">
                  <a16:creationId xmlns:a16="http://schemas.microsoft.com/office/drawing/2014/main" id="{4F06D708-765A-8093-6C1F-2BFD89ED9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51898" y="3115753"/>
              <a:ext cx="340562" cy="340562"/>
            </a:xfrm>
            <a:prstGeom prst="rect">
              <a:avLst/>
            </a:prstGeom>
            <a:grpFill/>
            <a:ln>
              <a:solidFill>
                <a:srgbClr val="36706E"/>
              </a:solidFill>
            </a:ln>
          </p:spPr>
        </p:pic>
      </p:grpSp>
      <p:grpSp>
        <p:nvGrpSpPr>
          <p:cNvPr id="39" name="Group 1858">
            <a:extLst>
              <a:ext uri="{FF2B5EF4-FFF2-40B4-BE49-F238E27FC236}">
                <a16:creationId xmlns:a16="http://schemas.microsoft.com/office/drawing/2014/main" id="{796B1E47-A4E6-C458-6E54-0198418D3950}"/>
              </a:ext>
            </a:extLst>
          </p:cNvPr>
          <p:cNvGrpSpPr/>
          <p:nvPr/>
        </p:nvGrpSpPr>
        <p:grpSpPr>
          <a:xfrm>
            <a:off x="5987493" y="5211865"/>
            <a:ext cx="522000" cy="522000"/>
            <a:chOff x="9095118" y="5487193"/>
            <a:chExt cx="522000" cy="522000"/>
          </a:xfrm>
          <a:solidFill>
            <a:srgbClr val="36706E"/>
          </a:solidFill>
        </p:grpSpPr>
        <p:sp>
          <p:nvSpPr>
            <p:cNvPr id="40" name="Oval 1962">
              <a:extLst>
                <a:ext uri="{FF2B5EF4-FFF2-40B4-BE49-F238E27FC236}">
                  <a16:creationId xmlns:a16="http://schemas.microsoft.com/office/drawing/2014/main" id="{0E2854CE-BC8B-117C-DBFB-FC5EB4F401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95118" y="5487193"/>
              <a:ext cx="522000" cy="522000"/>
            </a:xfrm>
            <a:prstGeom prst="ellipse">
              <a:avLst/>
            </a:prstGeom>
            <a:grp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41" name="Graphic 1027">
              <a:extLst>
                <a:ext uri="{FF2B5EF4-FFF2-40B4-BE49-F238E27FC236}">
                  <a16:creationId xmlns:a16="http://schemas.microsoft.com/office/drawing/2014/main" id="{5E2C8A4A-C462-2062-1F43-DD022CCD8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197560" y="5596041"/>
              <a:ext cx="317115" cy="304303"/>
            </a:xfrm>
            <a:prstGeom prst="rect">
              <a:avLst/>
            </a:prstGeom>
            <a:grpFill/>
            <a:ln>
              <a:solidFill>
                <a:srgbClr val="36706E"/>
              </a:solidFill>
            </a:ln>
          </p:spPr>
        </p:pic>
      </p:grpSp>
      <p:grpSp>
        <p:nvGrpSpPr>
          <p:cNvPr id="42" name="Group 49">
            <a:extLst>
              <a:ext uri="{FF2B5EF4-FFF2-40B4-BE49-F238E27FC236}">
                <a16:creationId xmlns:a16="http://schemas.microsoft.com/office/drawing/2014/main" id="{2E96C51A-C353-C39C-8998-7452FFB1F08F}"/>
              </a:ext>
            </a:extLst>
          </p:cNvPr>
          <p:cNvGrpSpPr/>
          <p:nvPr/>
        </p:nvGrpSpPr>
        <p:grpSpPr>
          <a:xfrm>
            <a:off x="7831314" y="5211865"/>
            <a:ext cx="522000" cy="522000"/>
            <a:chOff x="6256414" y="1384771"/>
            <a:chExt cx="522000" cy="522000"/>
          </a:xfrm>
          <a:solidFill>
            <a:srgbClr val="36706E"/>
          </a:solidFill>
        </p:grpSpPr>
        <p:sp>
          <p:nvSpPr>
            <p:cNvPr id="43" name="Oval 1719">
              <a:extLst>
                <a:ext uri="{FF2B5EF4-FFF2-40B4-BE49-F238E27FC236}">
                  <a16:creationId xmlns:a16="http://schemas.microsoft.com/office/drawing/2014/main" id="{156B26AC-595B-BD5C-81D1-4E7E166265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6414" y="1384771"/>
              <a:ext cx="522000" cy="522000"/>
            </a:xfrm>
            <a:prstGeom prst="ellipse">
              <a:avLst/>
            </a:prstGeom>
            <a:grp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44" name="Graphic 1850">
              <a:extLst>
                <a:ext uri="{FF2B5EF4-FFF2-40B4-BE49-F238E27FC236}">
                  <a16:creationId xmlns:a16="http://schemas.microsoft.com/office/drawing/2014/main" id="{3B0A1B4E-7AEC-2809-1054-CE32577A8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356941" y="1479041"/>
              <a:ext cx="317317" cy="317317"/>
            </a:xfrm>
            <a:prstGeom prst="rect">
              <a:avLst/>
            </a:prstGeom>
            <a:grpFill/>
            <a:ln>
              <a:solidFill>
                <a:srgbClr val="36706E"/>
              </a:solidFill>
            </a:ln>
          </p:spPr>
        </p:pic>
      </p:grpSp>
      <p:grpSp>
        <p:nvGrpSpPr>
          <p:cNvPr id="45" name="Group 1348">
            <a:extLst>
              <a:ext uri="{FF2B5EF4-FFF2-40B4-BE49-F238E27FC236}">
                <a16:creationId xmlns:a16="http://schemas.microsoft.com/office/drawing/2014/main" id="{730F9E19-B2C4-0D64-5C50-A4A91ACC01C6}"/>
              </a:ext>
            </a:extLst>
          </p:cNvPr>
          <p:cNvGrpSpPr/>
          <p:nvPr/>
        </p:nvGrpSpPr>
        <p:grpSpPr>
          <a:xfrm>
            <a:off x="1879321" y="3799321"/>
            <a:ext cx="522000" cy="522000"/>
            <a:chOff x="9095118" y="1384771"/>
            <a:chExt cx="522000" cy="522000"/>
          </a:xfrm>
          <a:solidFill>
            <a:srgbClr val="36706E"/>
          </a:solidFill>
        </p:grpSpPr>
        <p:sp>
          <p:nvSpPr>
            <p:cNvPr id="46" name="Oval 1367">
              <a:extLst>
                <a:ext uri="{FF2B5EF4-FFF2-40B4-BE49-F238E27FC236}">
                  <a16:creationId xmlns:a16="http://schemas.microsoft.com/office/drawing/2014/main" id="{DFDF0CEF-38BB-298E-6BDF-E77A366676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95118" y="1384771"/>
              <a:ext cx="522000" cy="522000"/>
            </a:xfrm>
            <a:prstGeom prst="ellipse">
              <a:avLst/>
            </a:prstGeom>
            <a:grp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47" name="Graphic 1040">
              <a:extLst>
                <a:ext uri="{FF2B5EF4-FFF2-40B4-BE49-F238E27FC236}">
                  <a16:creationId xmlns:a16="http://schemas.microsoft.com/office/drawing/2014/main" id="{C0BFB59B-018B-317A-4D85-57E6B1B92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190223" y="1467004"/>
              <a:ext cx="327431" cy="327431"/>
            </a:xfrm>
            <a:prstGeom prst="rect">
              <a:avLst/>
            </a:prstGeom>
            <a:grpFill/>
            <a:ln>
              <a:solidFill>
                <a:srgbClr val="36706E"/>
              </a:solidFill>
            </a:ln>
          </p:spPr>
        </p:pic>
      </p:grpSp>
      <p:grpSp>
        <p:nvGrpSpPr>
          <p:cNvPr id="48" name="Group 4">
            <a:extLst>
              <a:ext uri="{FF2B5EF4-FFF2-40B4-BE49-F238E27FC236}">
                <a16:creationId xmlns:a16="http://schemas.microsoft.com/office/drawing/2014/main" id="{905330E9-6E1C-62BB-88B0-7D10CFC7D93A}"/>
              </a:ext>
            </a:extLst>
          </p:cNvPr>
          <p:cNvGrpSpPr/>
          <p:nvPr/>
        </p:nvGrpSpPr>
        <p:grpSpPr>
          <a:xfrm>
            <a:off x="9152525" y="3799321"/>
            <a:ext cx="522000" cy="522000"/>
            <a:chOff x="579006" y="2205255"/>
            <a:chExt cx="522000" cy="522000"/>
          </a:xfrm>
        </p:grpSpPr>
        <p:sp>
          <p:nvSpPr>
            <p:cNvPr id="49" name="Oval 924">
              <a:extLst>
                <a:ext uri="{FF2B5EF4-FFF2-40B4-BE49-F238E27FC236}">
                  <a16:creationId xmlns:a16="http://schemas.microsoft.com/office/drawing/2014/main" id="{F3E16878-B79D-F7FB-7395-059DDDD1B0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006" y="2205255"/>
              <a:ext cx="522000" cy="522000"/>
            </a:xfrm>
            <a:prstGeom prst="ellipse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0" name="Graphic 1051">
              <a:extLst>
                <a:ext uri="{FF2B5EF4-FFF2-40B4-BE49-F238E27FC236}">
                  <a16:creationId xmlns:a16="http://schemas.microsoft.com/office/drawing/2014/main" id="{F0A5C1D9-58B2-909A-260C-4A14D0A18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66265" y="2303011"/>
              <a:ext cx="347482" cy="325077"/>
            </a:xfrm>
            <a:prstGeom prst="rect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</p:pic>
      </p:grpSp>
      <p:grpSp>
        <p:nvGrpSpPr>
          <p:cNvPr id="51" name="Group 1811">
            <a:extLst>
              <a:ext uri="{FF2B5EF4-FFF2-40B4-BE49-F238E27FC236}">
                <a16:creationId xmlns:a16="http://schemas.microsoft.com/office/drawing/2014/main" id="{E5EA0ED9-3D5E-536A-9872-F4BA0A56EF44}"/>
              </a:ext>
            </a:extLst>
          </p:cNvPr>
          <p:cNvGrpSpPr/>
          <p:nvPr/>
        </p:nvGrpSpPr>
        <p:grpSpPr>
          <a:xfrm>
            <a:off x="11034891" y="3799321"/>
            <a:ext cx="522000" cy="522000"/>
            <a:chOff x="579006" y="4666707"/>
            <a:chExt cx="522000" cy="522000"/>
          </a:xfrm>
          <a:solidFill>
            <a:srgbClr val="36706E"/>
          </a:solidFill>
        </p:grpSpPr>
        <p:sp>
          <p:nvSpPr>
            <p:cNvPr id="52" name="Oval 1500">
              <a:extLst>
                <a:ext uri="{FF2B5EF4-FFF2-40B4-BE49-F238E27FC236}">
                  <a16:creationId xmlns:a16="http://schemas.microsoft.com/office/drawing/2014/main" id="{E95DD7ED-D420-41BF-86CA-B0BDE7A70E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006" y="4666707"/>
              <a:ext cx="522000" cy="522000"/>
            </a:xfrm>
            <a:prstGeom prst="ellipse">
              <a:avLst/>
            </a:prstGeom>
            <a:grp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3" name="Graphic 1792">
              <a:extLst>
                <a:ext uri="{FF2B5EF4-FFF2-40B4-BE49-F238E27FC236}">
                  <a16:creationId xmlns:a16="http://schemas.microsoft.com/office/drawing/2014/main" id="{EBDB50EC-564B-EF46-4111-66404BFDD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69707" y="4757408"/>
              <a:ext cx="340598" cy="340598"/>
            </a:xfrm>
            <a:prstGeom prst="rect">
              <a:avLst/>
            </a:prstGeom>
            <a:grpFill/>
            <a:ln>
              <a:solidFill>
                <a:srgbClr val="36706E"/>
              </a:solidFill>
            </a:ln>
          </p:spPr>
        </p:pic>
      </p:grpSp>
      <p:sp>
        <p:nvSpPr>
          <p:cNvPr id="54" name="Google Shape;422;p23">
            <a:extLst>
              <a:ext uri="{FF2B5EF4-FFF2-40B4-BE49-F238E27FC236}">
                <a16:creationId xmlns:a16="http://schemas.microsoft.com/office/drawing/2014/main" id="{04522451-CD75-11CD-4DF0-3FBDBA752FC5}"/>
              </a:ext>
            </a:extLst>
          </p:cNvPr>
          <p:cNvSpPr txBox="1"/>
          <p:nvPr/>
        </p:nvSpPr>
        <p:spPr bwMode="auto">
          <a:xfrm>
            <a:off x="1316133" y="4269852"/>
            <a:ext cx="1702219" cy="534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 err="1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Целева</a:t>
            </a:r>
            <a:r>
              <a:rPr lang="ru-RU" sz="1000" b="1" u="sng" kern="0" dirty="0">
                <a:solidFill>
                  <a:srgbClr val="414042"/>
                </a:solidFill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я аудитория </a:t>
            </a:r>
            <a:r>
              <a:rPr lang="ru-RU" sz="1000" kern="0" dirty="0">
                <a:solidFill>
                  <a:srgbClr val="414042"/>
                </a:solidFill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– химические заводы, заводские сети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Geologica Roman Light" panose="020B060402020202020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5" name="Google Shape;460;p23">
            <a:extLst>
              <a:ext uri="{FF2B5EF4-FFF2-40B4-BE49-F238E27FC236}">
                <a16:creationId xmlns:a16="http://schemas.microsoft.com/office/drawing/2014/main" id="{0600BFE8-6874-2DB9-7034-22C4BDE5D326}"/>
              </a:ext>
            </a:extLst>
          </p:cNvPr>
          <p:cNvSpPr txBox="1"/>
          <p:nvPr/>
        </p:nvSpPr>
        <p:spPr bwMode="auto">
          <a:xfrm>
            <a:off x="2637396" y="5736621"/>
            <a:ext cx="1984770" cy="84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700" algn="ctr" defTabSz="457200">
              <a:spcBef>
                <a:spcPts val="100"/>
              </a:spcBef>
              <a:buClrTx/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Партнёры</a:t>
            </a: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– производители диагностического</a:t>
            </a:r>
            <a:r>
              <a:rPr kumimoji="0" lang="ru-RU" sz="1000" b="0" i="0" u="none" strike="noStrike" kern="0" cap="none" spc="0" normalizeH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оборудования; научно-исследовательские организации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Geologica Roman Light" panose="020B060402020202020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6" name="Rectangle 125">
            <a:extLst>
              <a:ext uri="{FF2B5EF4-FFF2-40B4-BE49-F238E27FC236}">
                <a16:creationId xmlns:a16="http://schemas.microsoft.com/office/drawing/2014/main" id="{2E6188AE-422B-5015-0ACA-A24890CEA0BF}"/>
              </a:ext>
            </a:extLst>
          </p:cNvPr>
          <p:cNvSpPr/>
          <p:nvPr/>
        </p:nvSpPr>
        <p:spPr bwMode="auto">
          <a:xfrm>
            <a:off x="1316132" y="5053154"/>
            <a:ext cx="2319344" cy="59355"/>
          </a:xfrm>
          <a:custGeom>
            <a:avLst/>
            <a:gdLst>
              <a:gd name="connsiteX0" fmla="*/ 0 w 762559"/>
              <a:gd name="connsiteY0" fmla="*/ 0 h 950403"/>
              <a:gd name="connsiteX1" fmla="*/ 762559 w 762559"/>
              <a:gd name="connsiteY1" fmla="*/ 0 h 950403"/>
              <a:gd name="connsiteX2" fmla="*/ 762559 w 762559"/>
              <a:gd name="connsiteY2" fmla="*/ 950403 h 950403"/>
              <a:gd name="connsiteX3" fmla="*/ 0 w 762559"/>
              <a:gd name="connsiteY3" fmla="*/ 950403 h 950403"/>
              <a:gd name="connsiteX4" fmla="*/ 0 w 762559"/>
              <a:gd name="connsiteY4" fmla="*/ 0 h 950403"/>
              <a:gd name="connsiteX0" fmla="*/ 0 w 762559"/>
              <a:gd name="connsiteY0" fmla="*/ 0 h 953901"/>
              <a:gd name="connsiteX1" fmla="*/ 762559 w 762559"/>
              <a:gd name="connsiteY1" fmla="*/ 0 h 953901"/>
              <a:gd name="connsiteX2" fmla="*/ 762559 w 762559"/>
              <a:gd name="connsiteY2" fmla="*/ 950403 h 953901"/>
              <a:gd name="connsiteX3" fmla="*/ 405881 w 762559"/>
              <a:gd name="connsiteY3" fmla="*/ 953901 h 953901"/>
              <a:gd name="connsiteX4" fmla="*/ 0 w 762559"/>
              <a:gd name="connsiteY4" fmla="*/ 950403 h 953901"/>
              <a:gd name="connsiteX5" fmla="*/ 0 w 762559"/>
              <a:gd name="connsiteY5" fmla="*/ 0 h 953901"/>
              <a:gd name="connsiteX0" fmla="*/ 405881 w 762559"/>
              <a:gd name="connsiteY0" fmla="*/ 953901 h 1045341"/>
              <a:gd name="connsiteX1" fmla="*/ 0 w 762559"/>
              <a:gd name="connsiteY1" fmla="*/ 950403 h 1045341"/>
              <a:gd name="connsiteX2" fmla="*/ 0 w 762559"/>
              <a:gd name="connsiteY2" fmla="*/ 0 h 1045341"/>
              <a:gd name="connsiteX3" fmla="*/ 762559 w 762559"/>
              <a:gd name="connsiteY3" fmla="*/ 0 h 1045341"/>
              <a:gd name="connsiteX4" fmla="*/ 762559 w 762559"/>
              <a:gd name="connsiteY4" fmla="*/ 950403 h 1045341"/>
              <a:gd name="connsiteX5" fmla="*/ 497321 w 762559"/>
              <a:gd name="connsiteY5" fmla="*/ 1045341 h 1045341"/>
              <a:gd name="connsiteX0" fmla="*/ 0 w 762559"/>
              <a:gd name="connsiteY0" fmla="*/ 950403 h 1045341"/>
              <a:gd name="connsiteX1" fmla="*/ 0 w 762559"/>
              <a:gd name="connsiteY1" fmla="*/ 0 h 1045341"/>
              <a:gd name="connsiteX2" fmla="*/ 762559 w 762559"/>
              <a:gd name="connsiteY2" fmla="*/ 0 h 1045341"/>
              <a:gd name="connsiteX3" fmla="*/ 762559 w 762559"/>
              <a:gd name="connsiteY3" fmla="*/ 950403 h 1045341"/>
              <a:gd name="connsiteX4" fmla="*/ 497321 w 762559"/>
              <a:gd name="connsiteY4" fmla="*/ 1045341 h 1045341"/>
              <a:gd name="connsiteX0" fmla="*/ 0 w 762559"/>
              <a:gd name="connsiteY0" fmla="*/ 950403 h 950403"/>
              <a:gd name="connsiteX1" fmla="*/ 0 w 762559"/>
              <a:gd name="connsiteY1" fmla="*/ 0 h 950403"/>
              <a:gd name="connsiteX2" fmla="*/ 762559 w 762559"/>
              <a:gd name="connsiteY2" fmla="*/ 0 h 950403"/>
              <a:gd name="connsiteX3" fmla="*/ 762559 w 762559"/>
              <a:gd name="connsiteY3" fmla="*/ 950403 h 950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559" h="950403">
                <a:moveTo>
                  <a:pt x="0" y="950403"/>
                </a:moveTo>
                <a:lnTo>
                  <a:pt x="0" y="0"/>
                </a:lnTo>
                <a:lnTo>
                  <a:pt x="762559" y="0"/>
                </a:lnTo>
                <a:lnTo>
                  <a:pt x="762559" y="950403"/>
                </a:lnTo>
              </a:path>
            </a:pathLst>
          </a:custGeom>
          <a:ln w="12700">
            <a:solidFill>
              <a:schemeClr val="accent6">
                <a:lumMod val="50000"/>
              </a:schemeClr>
            </a:solidFill>
            <a:headEnd type="none"/>
            <a:tailEnd type="none" w="med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logica Light" pitchFamily="2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57" name="Google Shape;471;p23">
            <a:extLst>
              <a:ext uri="{FF2B5EF4-FFF2-40B4-BE49-F238E27FC236}">
                <a16:creationId xmlns:a16="http://schemas.microsoft.com/office/drawing/2014/main" id="{6C4F23DA-7328-9A3B-2166-007EFF170372}"/>
              </a:ext>
            </a:extLst>
          </p:cNvPr>
          <p:cNvCxnSpPr>
            <a:cxnSpLocks/>
          </p:cNvCxnSpPr>
          <p:nvPr/>
        </p:nvCxnSpPr>
        <p:spPr bwMode="auto">
          <a:xfrm>
            <a:off x="2138142" y="4849336"/>
            <a:ext cx="0" cy="206993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none" w="med" len="sm"/>
          </a:ln>
        </p:spPr>
      </p:cxnSp>
      <p:sp>
        <p:nvSpPr>
          <p:cNvPr id="67" name="Google Shape;460;p23">
            <a:extLst>
              <a:ext uri="{FF2B5EF4-FFF2-40B4-BE49-F238E27FC236}">
                <a16:creationId xmlns:a16="http://schemas.microsoft.com/office/drawing/2014/main" id="{D8D0304F-834E-646A-62C5-42BE23FBA38A}"/>
              </a:ext>
            </a:extLst>
          </p:cNvPr>
          <p:cNvSpPr txBox="1"/>
          <p:nvPr/>
        </p:nvSpPr>
        <p:spPr bwMode="auto">
          <a:xfrm>
            <a:off x="-16470" y="5736621"/>
            <a:ext cx="2665206" cy="68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700" algn="ctr" defTabSz="457200">
              <a:spcBef>
                <a:spcPts val="100"/>
              </a:spcBef>
              <a:buClrTx/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marL="0" lvl="0">
              <a:spcBef>
                <a:spcPts val="0"/>
              </a:spcBef>
              <a:defRPr/>
            </a:pPr>
            <a:r>
              <a:rPr lang="ru-RU" sz="1000" b="1" u="sng" dirty="0">
                <a:solidFill>
                  <a:srgbClr val="414042"/>
                </a:solidFill>
                <a:latin typeface="Geologica Roman Light" panose="020B0604020202020204" charset="0"/>
                <a:cs typeface="Arial" panose="020B0604020202020204" pitchFamily="34" charset="0"/>
              </a:rPr>
              <a:t>Предлагаемые услуги </a:t>
            </a:r>
            <a:r>
              <a:rPr lang="ru-RU" sz="1000" dirty="0">
                <a:solidFill>
                  <a:srgbClr val="414042"/>
                </a:solidFill>
                <a:latin typeface="Geologica Roman Light" panose="020B0604020202020204" charset="0"/>
                <a:cs typeface="Arial" panose="020B0604020202020204" pitchFamily="34" charset="0"/>
              </a:rPr>
              <a:t>– использование оборудования, регистрирующего частичные разряды; использование терморезисторов</a:t>
            </a:r>
          </a:p>
        </p:txBody>
      </p:sp>
      <p:cxnSp>
        <p:nvCxnSpPr>
          <p:cNvPr id="68" name="Прямая со стрелкой 67">
            <a:extLst>
              <a:ext uri="{FF2B5EF4-FFF2-40B4-BE49-F238E27FC236}">
                <a16:creationId xmlns:a16="http://schemas.microsoft.com/office/drawing/2014/main" id="{9C18411A-DEE1-7600-9AFA-C2668797DE44}"/>
              </a:ext>
            </a:extLst>
          </p:cNvPr>
          <p:cNvCxnSpPr>
            <a:cxnSpLocks/>
          </p:cNvCxnSpPr>
          <p:nvPr/>
        </p:nvCxnSpPr>
        <p:spPr bwMode="auto">
          <a:xfrm>
            <a:off x="2569158" y="4028730"/>
            <a:ext cx="2192017" cy="4611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arrow" w="med" len="sm"/>
          </a:ln>
        </p:spPr>
      </p:cxnSp>
      <p:sp>
        <p:nvSpPr>
          <p:cNvPr id="69" name="Google Shape;422;p23">
            <a:extLst>
              <a:ext uri="{FF2B5EF4-FFF2-40B4-BE49-F238E27FC236}">
                <a16:creationId xmlns:a16="http://schemas.microsoft.com/office/drawing/2014/main" id="{04522451-CD75-11CD-4DF0-3FBDBA752FC5}"/>
              </a:ext>
            </a:extLst>
          </p:cNvPr>
          <p:cNvSpPr txBox="1"/>
          <p:nvPr/>
        </p:nvSpPr>
        <p:spPr bwMode="auto">
          <a:xfrm>
            <a:off x="3817170" y="4270364"/>
            <a:ext cx="2638425" cy="68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Ценностное предложение </a:t>
            </a: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–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ru-RU" sz="1000" kern="0" dirty="0">
                <a:solidFill>
                  <a:srgbClr val="414042"/>
                </a:solidFill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У</a:t>
            </a:r>
            <a:r>
              <a:rPr kumimoji="0" lang="ru-RU" sz="1000" b="0" i="0" u="none" strike="noStrike" kern="0" cap="none" spc="0" normalizeH="0" baseline="0" noProof="0" dirty="0" err="1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лучшение</a:t>
            </a: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способа переработки ила, т.к. позволяет убрать патогенные организмы, неприятный запах и т.д. 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Geologica Roman Light" panose="020B0604020202020204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9C18411A-DEE1-7600-9AFA-C2668797DE44}"/>
              </a:ext>
            </a:extLst>
          </p:cNvPr>
          <p:cNvCxnSpPr>
            <a:cxnSpLocks/>
          </p:cNvCxnSpPr>
          <p:nvPr/>
        </p:nvCxnSpPr>
        <p:spPr bwMode="auto">
          <a:xfrm>
            <a:off x="5534025" y="4045269"/>
            <a:ext cx="1333500" cy="2353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arrow" w="med" len="sm"/>
          </a:ln>
        </p:spPr>
      </p:cxnSp>
      <p:sp>
        <p:nvSpPr>
          <p:cNvPr id="71" name="Google Shape;422;p23">
            <a:extLst>
              <a:ext uri="{FF2B5EF4-FFF2-40B4-BE49-F238E27FC236}">
                <a16:creationId xmlns:a16="http://schemas.microsoft.com/office/drawing/2014/main" id="{04522451-CD75-11CD-4DF0-3FBDBA752FC5}"/>
              </a:ext>
            </a:extLst>
          </p:cNvPr>
          <p:cNvSpPr txBox="1"/>
          <p:nvPr/>
        </p:nvSpPr>
        <p:spPr bwMode="auto">
          <a:xfrm>
            <a:off x="6455595" y="4269852"/>
            <a:ext cx="1852719" cy="38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Способы продаж </a:t>
            </a: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– через</a:t>
            </a:r>
            <a:r>
              <a:rPr kumimoji="0" lang="ru-RU" sz="1000" b="0" i="0" u="none" strike="noStrike" kern="0" cap="none" spc="0" normalizeH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договорные отношения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Geologica Roman Light" panose="020B060402020202020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2" name="Rectangle 125">
            <a:extLst>
              <a:ext uri="{FF2B5EF4-FFF2-40B4-BE49-F238E27FC236}">
                <a16:creationId xmlns:a16="http://schemas.microsoft.com/office/drawing/2014/main" id="{2E6188AE-422B-5015-0ACA-A24890CEA0BF}"/>
              </a:ext>
            </a:extLst>
          </p:cNvPr>
          <p:cNvSpPr/>
          <p:nvPr/>
        </p:nvSpPr>
        <p:spPr bwMode="auto">
          <a:xfrm>
            <a:off x="6256470" y="5050278"/>
            <a:ext cx="1834030" cy="50911"/>
          </a:xfrm>
          <a:custGeom>
            <a:avLst/>
            <a:gdLst>
              <a:gd name="connsiteX0" fmla="*/ 0 w 762559"/>
              <a:gd name="connsiteY0" fmla="*/ 0 h 950403"/>
              <a:gd name="connsiteX1" fmla="*/ 762559 w 762559"/>
              <a:gd name="connsiteY1" fmla="*/ 0 h 950403"/>
              <a:gd name="connsiteX2" fmla="*/ 762559 w 762559"/>
              <a:gd name="connsiteY2" fmla="*/ 950403 h 950403"/>
              <a:gd name="connsiteX3" fmla="*/ 0 w 762559"/>
              <a:gd name="connsiteY3" fmla="*/ 950403 h 950403"/>
              <a:gd name="connsiteX4" fmla="*/ 0 w 762559"/>
              <a:gd name="connsiteY4" fmla="*/ 0 h 950403"/>
              <a:gd name="connsiteX0" fmla="*/ 0 w 762559"/>
              <a:gd name="connsiteY0" fmla="*/ 0 h 953901"/>
              <a:gd name="connsiteX1" fmla="*/ 762559 w 762559"/>
              <a:gd name="connsiteY1" fmla="*/ 0 h 953901"/>
              <a:gd name="connsiteX2" fmla="*/ 762559 w 762559"/>
              <a:gd name="connsiteY2" fmla="*/ 950403 h 953901"/>
              <a:gd name="connsiteX3" fmla="*/ 405881 w 762559"/>
              <a:gd name="connsiteY3" fmla="*/ 953901 h 953901"/>
              <a:gd name="connsiteX4" fmla="*/ 0 w 762559"/>
              <a:gd name="connsiteY4" fmla="*/ 950403 h 953901"/>
              <a:gd name="connsiteX5" fmla="*/ 0 w 762559"/>
              <a:gd name="connsiteY5" fmla="*/ 0 h 953901"/>
              <a:gd name="connsiteX0" fmla="*/ 405881 w 762559"/>
              <a:gd name="connsiteY0" fmla="*/ 953901 h 1045341"/>
              <a:gd name="connsiteX1" fmla="*/ 0 w 762559"/>
              <a:gd name="connsiteY1" fmla="*/ 950403 h 1045341"/>
              <a:gd name="connsiteX2" fmla="*/ 0 w 762559"/>
              <a:gd name="connsiteY2" fmla="*/ 0 h 1045341"/>
              <a:gd name="connsiteX3" fmla="*/ 762559 w 762559"/>
              <a:gd name="connsiteY3" fmla="*/ 0 h 1045341"/>
              <a:gd name="connsiteX4" fmla="*/ 762559 w 762559"/>
              <a:gd name="connsiteY4" fmla="*/ 950403 h 1045341"/>
              <a:gd name="connsiteX5" fmla="*/ 497321 w 762559"/>
              <a:gd name="connsiteY5" fmla="*/ 1045341 h 1045341"/>
              <a:gd name="connsiteX0" fmla="*/ 0 w 762559"/>
              <a:gd name="connsiteY0" fmla="*/ 950403 h 1045341"/>
              <a:gd name="connsiteX1" fmla="*/ 0 w 762559"/>
              <a:gd name="connsiteY1" fmla="*/ 0 h 1045341"/>
              <a:gd name="connsiteX2" fmla="*/ 762559 w 762559"/>
              <a:gd name="connsiteY2" fmla="*/ 0 h 1045341"/>
              <a:gd name="connsiteX3" fmla="*/ 762559 w 762559"/>
              <a:gd name="connsiteY3" fmla="*/ 950403 h 1045341"/>
              <a:gd name="connsiteX4" fmla="*/ 497321 w 762559"/>
              <a:gd name="connsiteY4" fmla="*/ 1045341 h 1045341"/>
              <a:gd name="connsiteX0" fmla="*/ 0 w 762559"/>
              <a:gd name="connsiteY0" fmla="*/ 950403 h 950403"/>
              <a:gd name="connsiteX1" fmla="*/ 0 w 762559"/>
              <a:gd name="connsiteY1" fmla="*/ 0 h 950403"/>
              <a:gd name="connsiteX2" fmla="*/ 762559 w 762559"/>
              <a:gd name="connsiteY2" fmla="*/ 0 h 950403"/>
              <a:gd name="connsiteX3" fmla="*/ 762559 w 762559"/>
              <a:gd name="connsiteY3" fmla="*/ 950403 h 950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559" h="950403">
                <a:moveTo>
                  <a:pt x="0" y="950403"/>
                </a:moveTo>
                <a:lnTo>
                  <a:pt x="0" y="0"/>
                </a:lnTo>
                <a:lnTo>
                  <a:pt x="762559" y="0"/>
                </a:lnTo>
                <a:lnTo>
                  <a:pt x="762559" y="950403"/>
                </a:lnTo>
              </a:path>
            </a:pathLst>
          </a:custGeom>
          <a:ln w="12700">
            <a:solidFill>
              <a:schemeClr val="accent6">
                <a:lumMod val="50000"/>
              </a:schemeClr>
            </a:solidFill>
            <a:headEnd type="none"/>
            <a:tailEnd type="none" w="med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logica Light" pitchFamily="2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id="{9C18411A-DEE1-7600-9AFA-C2668797DE44}"/>
              </a:ext>
            </a:extLst>
          </p:cNvPr>
          <p:cNvCxnSpPr>
            <a:cxnSpLocks/>
          </p:cNvCxnSpPr>
          <p:nvPr/>
        </p:nvCxnSpPr>
        <p:spPr bwMode="auto">
          <a:xfrm>
            <a:off x="7589247" y="4052701"/>
            <a:ext cx="1469028" cy="4610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arrow" w="med" len="sm"/>
          </a:ln>
        </p:spPr>
      </p:cxnSp>
      <p:cxnSp>
        <p:nvCxnSpPr>
          <p:cNvPr id="75" name="Прямая со стрелкой 74">
            <a:extLst>
              <a:ext uri="{FF2B5EF4-FFF2-40B4-BE49-F238E27FC236}">
                <a16:creationId xmlns:a16="http://schemas.microsoft.com/office/drawing/2014/main" id="{9C18411A-DEE1-7600-9AFA-C2668797DE44}"/>
              </a:ext>
            </a:extLst>
          </p:cNvPr>
          <p:cNvCxnSpPr>
            <a:cxnSpLocks/>
          </p:cNvCxnSpPr>
          <p:nvPr/>
        </p:nvCxnSpPr>
        <p:spPr bwMode="auto">
          <a:xfrm>
            <a:off x="9774065" y="4065129"/>
            <a:ext cx="1189210" cy="0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arrow" w="med" len="sm"/>
          </a:ln>
        </p:spPr>
      </p:cxnSp>
      <p:sp>
        <p:nvSpPr>
          <p:cNvPr id="76" name="Google Shape;422;p23">
            <a:extLst>
              <a:ext uri="{FF2B5EF4-FFF2-40B4-BE49-F238E27FC236}">
                <a16:creationId xmlns:a16="http://schemas.microsoft.com/office/drawing/2014/main" id="{04522451-CD75-11CD-4DF0-3FBDBA752FC5}"/>
              </a:ext>
            </a:extLst>
          </p:cNvPr>
          <p:cNvSpPr txBox="1"/>
          <p:nvPr/>
        </p:nvSpPr>
        <p:spPr bwMode="auto">
          <a:xfrm>
            <a:off x="5295988" y="5707101"/>
            <a:ext cx="1905010" cy="38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Структура</a:t>
            </a:r>
            <a:r>
              <a:rPr kumimoji="0" lang="ru-RU" sz="1000" b="1" i="0" u="sng" strike="noStrike" kern="0" cap="none" spc="0" normalizeH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ru-RU" sz="1000" b="1" i="0" u="sng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затрат</a:t>
            </a: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– оборудование; обучение персонала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Geologica Roman Light" panose="020B060402020202020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7" name="Google Shape;422;p23">
            <a:extLst>
              <a:ext uri="{FF2B5EF4-FFF2-40B4-BE49-F238E27FC236}">
                <a16:creationId xmlns:a16="http://schemas.microsoft.com/office/drawing/2014/main" id="{04522451-CD75-11CD-4DF0-3FBDBA752FC5}"/>
              </a:ext>
            </a:extLst>
          </p:cNvPr>
          <p:cNvSpPr txBox="1"/>
          <p:nvPr/>
        </p:nvSpPr>
        <p:spPr bwMode="auto">
          <a:xfrm>
            <a:off x="7261943" y="5707101"/>
            <a:ext cx="1702219" cy="68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Источники</a:t>
            </a:r>
            <a:r>
              <a:rPr kumimoji="0" lang="ru-RU" sz="1000" b="1" i="0" u="sng" strike="noStrike" kern="0" cap="none" spc="0" normalizeH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1000" b="1" u="sng" kern="0" dirty="0">
                <a:solidFill>
                  <a:srgbClr val="414042"/>
                </a:solidFill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дохода </a:t>
            </a:r>
            <a:r>
              <a:rPr lang="ru-RU" sz="1000" kern="0" dirty="0">
                <a:solidFill>
                  <a:srgbClr val="414042"/>
                </a:solidFill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– сокращение трат на устранение негативного воздействия на канализацию</a:t>
            </a:r>
          </a:p>
        </p:txBody>
      </p:sp>
      <p:sp>
        <p:nvSpPr>
          <p:cNvPr id="78" name="Google Shape;422;p23">
            <a:extLst>
              <a:ext uri="{FF2B5EF4-FFF2-40B4-BE49-F238E27FC236}">
                <a16:creationId xmlns:a16="http://schemas.microsoft.com/office/drawing/2014/main" id="{04522451-CD75-11CD-4DF0-3FBDBA752FC5}"/>
              </a:ext>
            </a:extLst>
          </p:cNvPr>
          <p:cNvSpPr txBox="1"/>
          <p:nvPr/>
        </p:nvSpPr>
        <p:spPr bwMode="auto">
          <a:xfrm>
            <a:off x="8624123" y="4276523"/>
            <a:ext cx="1702219" cy="84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Ключевые ресурсы </a:t>
            </a: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– техническое оборудование; квалифицированный</a:t>
            </a:r>
            <a:r>
              <a:rPr kumimoji="0" lang="ru-RU" sz="1000" b="0" i="0" u="none" strike="noStrike" kern="0" cap="none" spc="0" normalizeH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персонал; денежные средства на установку КФО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Geologica Roman Light" panose="020B060402020202020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9" name="Google Shape;422;p23">
            <a:extLst>
              <a:ext uri="{FF2B5EF4-FFF2-40B4-BE49-F238E27FC236}">
                <a16:creationId xmlns:a16="http://schemas.microsoft.com/office/drawing/2014/main" id="{04522451-CD75-11CD-4DF0-3FBDBA752FC5}"/>
              </a:ext>
            </a:extLst>
          </p:cNvPr>
          <p:cNvSpPr txBox="1"/>
          <p:nvPr/>
        </p:nvSpPr>
        <p:spPr bwMode="auto">
          <a:xfrm>
            <a:off x="10326343" y="4276523"/>
            <a:ext cx="1741832" cy="534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Стратегия</a:t>
            </a:r>
            <a:r>
              <a:rPr kumimoji="0" lang="ru-RU" sz="1000" b="1" i="0" u="sng" strike="noStrike" kern="0" cap="none" spc="0" normalizeH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 роста </a:t>
            </a:r>
            <a:r>
              <a:rPr kumimoji="0" lang="ru-RU" sz="1000" b="0" i="0" u="none" strike="noStrike" kern="0" cap="none" spc="0" normalizeH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Geologica Roman Light" panose="020B0604020202020204" charset="0"/>
                <a:cs typeface="Arial" panose="020B0604020202020204" pitchFamily="34" charset="0"/>
                <a:sym typeface="Arial"/>
              </a:rPr>
              <a:t>– расширение географии услуг на новые регионы и страны; 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Geologica Roman Light" panose="020B0604020202020204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96" name="Google Shape;471;p23">
            <a:extLst>
              <a:ext uri="{FF2B5EF4-FFF2-40B4-BE49-F238E27FC236}">
                <a16:creationId xmlns:a16="http://schemas.microsoft.com/office/drawing/2014/main" id="{6C4F23DA-7328-9A3B-2166-007EFF170372}"/>
              </a:ext>
            </a:extLst>
          </p:cNvPr>
          <p:cNvCxnSpPr>
            <a:cxnSpLocks/>
          </p:cNvCxnSpPr>
          <p:nvPr/>
        </p:nvCxnSpPr>
        <p:spPr bwMode="auto">
          <a:xfrm>
            <a:off x="7232252" y="4849336"/>
            <a:ext cx="0" cy="206993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none" w="med" len="sm"/>
          </a:ln>
        </p:spPr>
      </p:cxnSp>
      <p:cxnSp>
        <p:nvCxnSpPr>
          <p:cNvPr id="99" name="Google Shape;471;p23">
            <a:extLst>
              <a:ext uri="{FF2B5EF4-FFF2-40B4-BE49-F238E27FC236}">
                <a16:creationId xmlns:a16="http://schemas.microsoft.com/office/drawing/2014/main" id="{6C4F23DA-7328-9A3B-2166-007EFF170372}"/>
              </a:ext>
            </a:extLst>
          </p:cNvPr>
          <p:cNvCxnSpPr>
            <a:cxnSpLocks/>
          </p:cNvCxnSpPr>
          <p:nvPr/>
        </p:nvCxnSpPr>
        <p:spPr bwMode="auto">
          <a:xfrm>
            <a:off x="7227487" y="4700723"/>
            <a:ext cx="0" cy="206993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none" w="med" len="sm"/>
          </a:ln>
        </p:spPr>
      </p:cxn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0C355C4C-C1B6-4D46-B288-B052EF0595D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F0BD02F6-D67E-4A17-8FCE-E878DBE6D93B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Picture 2" descr="https://www.istu.edu/upload/iblock/b1f/logo_3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1481F120-7430-E75D-371B-BBFE82F90B9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167F486-F9F4-0A2E-8BB1-5F7E27AE7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274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7CDCC589-1EF3-3CE5-5036-C1F265ED0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grpSp>
        <p:nvGrpSpPr>
          <p:cNvPr id="60" name="Group 1162">
            <a:extLst>
              <a:ext uri="{FF2B5EF4-FFF2-40B4-BE49-F238E27FC236}">
                <a16:creationId xmlns:a16="http://schemas.microsoft.com/office/drawing/2014/main" id="{C698C677-A541-3FC8-06EF-6786797E0C21}"/>
              </a:ext>
            </a:extLst>
          </p:cNvPr>
          <p:cNvGrpSpPr/>
          <p:nvPr/>
        </p:nvGrpSpPr>
        <p:grpSpPr>
          <a:xfrm>
            <a:off x="8304564" y="4009398"/>
            <a:ext cx="1037493" cy="892683"/>
            <a:chOff x="579006" y="2205255"/>
            <a:chExt cx="522000" cy="522000"/>
          </a:xfrm>
        </p:grpSpPr>
        <p:sp>
          <p:nvSpPr>
            <p:cNvPr id="61" name="Oval 924">
              <a:extLst>
                <a:ext uri="{FF2B5EF4-FFF2-40B4-BE49-F238E27FC236}">
                  <a16:creationId xmlns:a16="http://schemas.microsoft.com/office/drawing/2014/main" id="{0DCB36DC-2244-3787-2304-F97D34A1C8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006" y="2205255"/>
              <a:ext cx="522000" cy="522000"/>
            </a:xfrm>
            <a:prstGeom prst="ellipse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2" name="Graphic 1051">
              <a:extLst>
                <a:ext uri="{FF2B5EF4-FFF2-40B4-BE49-F238E27FC236}">
                  <a16:creationId xmlns:a16="http://schemas.microsoft.com/office/drawing/2014/main" id="{3915FCC0-9BD5-FF12-FF2B-AAF33F6EA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4006" y="2250255"/>
              <a:ext cx="432000" cy="43200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49DC9-1387-106A-08C7-77AB5B3B4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566"/>
            <a:ext cx="10515600" cy="92109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рисков и стратегии их минимизации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B2FF2C-4941-F9C5-A075-116E48DF8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8214"/>
            <a:ext cx="4232564" cy="16549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риски при внедрении предлагаемого решения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Печь для сушки илового осадка находится в разработке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на поставку зарубежного оборудования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вследствие санкций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Поломка оборудования и комплектующих по причинам, независящим от Заказчика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018647-BADA-AADF-2863-7650F14874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5" name="Picture 2" descr="https://www.istu.edu/upload/iblock/b1f/logo_3.png">
            <a:extLst>
              <a:ext uri="{FF2B5EF4-FFF2-40B4-BE49-F238E27FC236}">
                <a16:creationId xmlns:a16="http://schemas.microsoft.com/office/drawing/2014/main" id="{F040DB4E-53CA-C841-93B0-35D39A512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ADBCEF-6547-C28A-21CC-0ACFCEB806F1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5FF982-F66D-0553-ED23-D182E9628B36}"/>
              </a:ext>
            </a:extLst>
          </p:cNvPr>
          <p:cNvSpPr txBox="1"/>
          <p:nvPr/>
        </p:nvSpPr>
        <p:spPr>
          <a:xfrm>
            <a:off x="5650181" y="1145190"/>
            <a:ext cx="51092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 минимизации рисков проекта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напрямую с производителем промышленных печей для проектирования наиболее подходящей модели.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официальными компаниями, оценка их деятельности на российском рынке.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Гарантийная замена вышедших из строя компонентов системы от производителя.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CB6C3B-90CC-2A83-A76D-B792E915BAFF}"/>
              </a:ext>
            </a:extLst>
          </p:cNvPr>
          <p:cNvSpPr txBox="1"/>
          <p:nvPr/>
        </p:nvSpPr>
        <p:spPr>
          <a:xfrm>
            <a:off x="838200" y="2893066"/>
            <a:ext cx="107002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взаимосвязей между процессом эксплуатации КФО и причинами, влияющими на производственную деятельность Компании</a:t>
            </a:r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EBB34EBF-EA2F-6183-8D91-94D60D204D51}"/>
              </a:ext>
            </a:extLst>
          </p:cNvPr>
          <p:cNvSpPr/>
          <p:nvPr/>
        </p:nvSpPr>
        <p:spPr>
          <a:xfrm>
            <a:off x="4986268" y="1974649"/>
            <a:ext cx="501161" cy="6678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018F1AE-1E8C-7B47-C0AF-6437CDE7EFA1}"/>
              </a:ext>
            </a:extLst>
          </p:cNvPr>
          <p:cNvSpPr/>
          <p:nvPr/>
        </p:nvSpPr>
        <p:spPr>
          <a:xfrm>
            <a:off x="1309709" y="3955933"/>
            <a:ext cx="1037492" cy="9144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4C9E7D-C901-62A2-78E5-48795F622C01}"/>
              </a:ext>
            </a:extLst>
          </p:cNvPr>
          <p:cNvSpPr txBox="1"/>
          <p:nvPr/>
        </p:nvSpPr>
        <p:spPr>
          <a:xfrm>
            <a:off x="918546" y="4891502"/>
            <a:ext cx="170350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КФО</a:t>
            </a:r>
          </a:p>
        </p:txBody>
      </p:sp>
      <p:cxnSp>
        <p:nvCxnSpPr>
          <p:cNvPr id="21" name="Google Shape;471;p23">
            <a:extLst>
              <a:ext uri="{FF2B5EF4-FFF2-40B4-BE49-F238E27FC236}">
                <a16:creationId xmlns:a16="http://schemas.microsoft.com/office/drawing/2014/main" id="{981A8A0A-AE3E-332D-2508-D392A442FD60}"/>
              </a:ext>
            </a:extLst>
          </p:cNvPr>
          <p:cNvCxnSpPr>
            <a:cxnSpLocks/>
          </p:cNvCxnSpPr>
          <p:nvPr/>
        </p:nvCxnSpPr>
        <p:spPr bwMode="auto">
          <a:xfrm>
            <a:off x="1770301" y="5105921"/>
            <a:ext cx="0" cy="206993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none" w="med" len="sm"/>
          </a:ln>
        </p:spPr>
      </p:cxnSp>
      <p:grpSp>
        <p:nvGrpSpPr>
          <p:cNvPr id="22" name="Group 819">
            <a:extLst>
              <a:ext uri="{FF2B5EF4-FFF2-40B4-BE49-F238E27FC236}">
                <a16:creationId xmlns:a16="http://schemas.microsoft.com/office/drawing/2014/main" id="{CCAF10F2-53BF-FB6C-4611-1D1E397187AF}"/>
              </a:ext>
            </a:extLst>
          </p:cNvPr>
          <p:cNvGrpSpPr/>
          <p:nvPr/>
        </p:nvGrpSpPr>
        <p:grpSpPr>
          <a:xfrm>
            <a:off x="1031151" y="5419749"/>
            <a:ext cx="522000" cy="522000"/>
            <a:chOff x="1296081" y="3025739"/>
            <a:chExt cx="522000" cy="522000"/>
          </a:xfrm>
        </p:grpSpPr>
        <p:pic>
          <p:nvPicPr>
            <p:cNvPr id="23" name="Graphic 1014">
              <a:extLst>
                <a:ext uri="{FF2B5EF4-FFF2-40B4-BE49-F238E27FC236}">
                  <a16:creationId xmlns:a16="http://schemas.microsoft.com/office/drawing/2014/main" id="{00A9EA7F-FBAD-960B-C1CD-73ED799DC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341081" y="3070739"/>
              <a:ext cx="432000" cy="432000"/>
            </a:xfrm>
            <a:prstGeom prst="rect">
              <a:avLst/>
            </a:prstGeom>
          </p:spPr>
        </p:pic>
        <p:sp>
          <p:nvSpPr>
            <p:cNvPr id="24" name="Oval 1018">
              <a:extLst>
                <a:ext uri="{FF2B5EF4-FFF2-40B4-BE49-F238E27FC236}">
                  <a16:creationId xmlns:a16="http://schemas.microsoft.com/office/drawing/2014/main" id="{F4D574CD-A569-4334-7BAD-C03343CABC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96081" y="3025739"/>
              <a:ext cx="522000" cy="522000"/>
            </a:xfrm>
            <a:prstGeom prst="ellipse">
              <a:avLst/>
            </a:prstGeom>
            <a:no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5" name="Group 11">
            <a:extLst>
              <a:ext uri="{FF2B5EF4-FFF2-40B4-BE49-F238E27FC236}">
                <a16:creationId xmlns:a16="http://schemas.microsoft.com/office/drawing/2014/main" id="{B4C646A3-9AE1-5A1D-D92E-9BB83B500F24}"/>
              </a:ext>
            </a:extLst>
          </p:cNvPr>
          <p:cNvGrpSpPr/>
          <p:nvPr/>
        </p:nvGrpSpPr>
        <p:grpSpPr>
          <a:xfrm>
            <a:off x="1967105" y="5424980"/>
            <a:ext cx="522000" cy="522000"/>
            <a:chOff x="1296081" y="4666707"/>
            <a:chExt cx="522000" cy="522000"/>
          </a:xfrm>
        </p:grpSpPr>
        <p:pic>
          <p:nvPicPr>
            <p:cNvPr id="26" name="Graphic 872">
              <a:extLst>
                <a:ext uri="{FF2B5EF4-FFF2-40B4-BE49-F238E27FC236}">
                  <a16:creationId xmlns:a16="http://schemas.microsoft.com/office/drawing/2014/main" id="{35AF59A6-4D7A-ECA3-C26C-26277F41A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341081" y="4711707"/>
              <a:ext cx="432000" cy="432000"/>
            </a:xfrm>
            <a:prstGeom prst="rect">
              <a:avLst/>
            </a:prstGeom>
          </p:spPr>
        </p:pic>
        <p:sp>
          <p:nvSpPr>
            <p:cNvPr id="27" name="Oval 933">
              <a:extLst>
                <a:ext uri="{FF2B5EF4-FFF2-40B4-BE49-F238E27FC236}">
                  <a16:creationId xmlns:a16="http://schemas.microsoft.com/office/drawing/2014/main" id="{918F0AD1-776B-31DE-82FD-7718A3FC86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96081" y="4666707"/>
              <a:ext cx="522000" cy="522000"/>
            </a:xfrm>
            <a:prstGeom prst="ellipse">
              <a:avLst/>
            </a:prstGeom>
            <a:no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8" name="Rectangle 125">
            <a:extLst>
              <a:ext uri="{FF2B5EF4-FFF2-40B4-BE49-F238E27FC236}">
                <a16:creationId xmlns:a16="http://schemas.microsoft.com/office/drawing/2014/main" id="{3CE82734-8288-52DC-62E5-A224BBA127BB}"/>
              </a:ext>
            </a:extLst>
          </p:cNvPr>
          <p:cNvSpPr/>
          <p:nvPr/>
        </p:nvSpPr>
        <p:spPr bwMode="auto">
          <a:xfrm>
            <a:off x="1292151" y="5320683"/>
            <a:ext cx="943941" cy="101823"/>
          </a:xfrm>
          <a:custGeom>
            <a:avLst/>
            <a:gdLst>
              <a:gd name="connsiteX0" fmla="*/ 0 w 762559"/>
              <a:gd name="connsiteY0" fmla="*/ 0 h 950403"/>
              <a:gd name="connsiteX1" fmla="*/ 762559 w 762559"/>
              <a:gd name="connsiteY1" fmla="*/ 0 h 950403"/>
              <a:gd name="connsiteX2" fmla="*/ 762559 w 762559"/>
              <a:gd name="connsiteY2" fmla="*/ 950403 h 950403"/>
              <a:gd name="connsiteX3" fmla="*/ 0 w 762559"/>
              <a:gd name="connsiteY3" fmla="*/ 950403 h 950403"/>
              <a:gd name="connsiteX4" fmla="*/ 0 w 762559"/>
              <a:gd name="connsiteY4" fmla="*/ 0 h 950403"/>
              <a:gd name="connsiteX0" fmla="*/ 0 w 762559"/>
              <a:gd name="connsiteY0" fmla="*/ 0 h 953901"/>
              <a:gd name="connsiteX1" fmla="*/ 762559 w 762559"/>
              <a:gd name="connsiteY1" fmla="*/ 0 h 953901"/>
              <a:gd name="connsiteX2" fmla="*/ 762559 w 762559"/>
              <a:gd name="connsiteY2" fmla="*/ 950403 h 953901"/>
              <a:gd name="connsiteX3" fmla="*/ 405881 w 762559"/>
              <a:gd name="connsiteY3" fmla="*/ 953901 h 953901"/>
              <a:gd name="connsiteX4" fmla="*/ 0 w 762559"/>
              <a:gd name="connsiteY4" fmla="*/ 950403 h 953901"/>
              <a:gd name="connsiteX5" fmla="*/ 0 w 762559"/>
              <a:gd name="connsiteY5" fmla="*/ 0 h 953901"/>
              <a:gd name="connsiteX0" fmla="*/ 405881 w 762559"/>
              <a:gd name="connsiteY0" fmla="*/ 953901 h 1045341"/>
              <a:gd name="connsiteX1" fmla="*/ 0 w 762559"/>
              <a:gd name="connsiteY1" fmla="*/ 950403 h 1045341"/>
              <a:gd name="connsiteX2" fmla="*/ 0 w 762559"/>
              <a:gd name="connsiteY2" fmla="*/ 0 h 1045341"/>
              <a:gd name="connsiteX3" fmla="*/ 762559 w 762559"/>
              <a:gd name="connsiteY3" fmla="*/ 0 h 1045341"/>
              <a:gd name="connsiteX4" fmla="*/ 762559 w 762559"/>
              <a:gd name="connsiteY4" fmla="*/ 950403 h 1045341"/>
              <a:gd name="connsiteX5" fmla="*/ 497321 w 762559"/>
              <a:gd name="connsiteY5" fmla="*/ 1045341 h 1045341"/>
              <a:gd name="connsiteX0" fmla="*/ 0 w 762559"/>
              <a:gd name="connsiteY0" fmla="*/ 950403 h 1045341"/>
              <a:gd name="connsiteX1" fmla="*/ 0 w 762559"/>
              <a:gd name="connsiteY1" fmla="*/ 0 h 1045341"/>
              <a:gd name="connsiteX2" fmla="*/ 762559 w 762559"/>
              <a:gd name="connsiteY2" fmla="*/ 0 h 1045341"/>
              <a:gd name="connsiteX3" fmla="*/ 762559 w 762559"/>
              <a:gd name="connsiteY3" fmla="*/ 950403 h 1045341"/>
              <a:gd name="connsiteX4" fmla="*/ 497321 w 762559"/>
              <a:gd name="connsiteY4" fmla="*/ 1045341 h 1045341"/>
              <a:gd name="connsiteX0" fmla="*/ 0 w 762559"/>
              <a:gd name="connsiteY0" fmla="*/ 950403 h 950403"/>
              <a:gd name="connsiteX1" fmla="*/ 0 w 762559"/>
              <a:gd name="connsiteY1" fmla="*/ 0 h 950403"/>
              <a:gd name="connsiteX2" fmla="*/ 762559 w 762559"/>
              <a:gd name="connsiteY2" fmla="*/ 0 h 950403"/>
              <a:gd name="connsiteX3" fmla="*/ 762559 w 762559"/>
              <a:gd name="connsiteY3" fmla="*/ 950403 h 950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559" h="950403">
                <a:moveTo>
                  <a:pt x="0" y="950403"/>
                </a:moveTo>
                <a:lnTo>
                  <a:pt x="0" y="0"/>
                </a:lnTo>
                <a:lnTo>
                  <a:pt x="762559" y="0"/>
                </a:lnTo>
                <a:lnTo>
                  <a:pt x="762559" y="950403"/>
                </a:lnTo>
              </a:path>
            </a:pathLst>
          </a:custGeom>
          <a:ln w="12700">
            <a:solidFill>
              <a:schemeClr val="accent6">
                <a:lumMod val="50000"/>
              </a:schemeClr>
            </a:solidFill>
            <a:headEnd type="none"/>
            <a:tailEnd type="none" w="med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logica Light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B3C741-6367-86BA-1600-83A8B9769B9C}"/>
              </a:ext>
            </a:extLst>
          </p:cNvPr>
          <p:cNvSpPr txBox="1"/>
          <p:nvPr/>
        </p:nvSpPr>
        <p:spPr>
          <a:xfrm>
            <a:off x="780201" y="5960139"/>
            <a:ext cx="10239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ctr">
              <a:spcBef>
                <a:spcPts val="0"/>
              </a:spcBef>
              <a:defRPr/>
            </a:pPr>
            <a:r>
              <a:rPr lang="ru-RU" sz="1000" dirty="0">
                <a:solidFill>
                  <a:srgbClr val="414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Естественный износ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C5CFC3-5CA9-4C8E-B261-C158AD0FCA6F}"/>
              </a:ext>
            </a:extLst>
          </p:cNvPr>
          <p:cNvSpPr txBox="1"/>
          <p:nvPr/>
        </p:nvSpPr>
        <p:spPr>
          <a:xfrm>
            <a:off x="1798234" y="5960139"/>
            <a:ext cx="859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ctr">
              <a:spcBef>
                <a:spcPts val="0"/>
              </a:spcBef>
              <a:defRPr/>
            </a:pPr>
            <a:r>
              <a:rPr lang="ru-RU" sz="1000" dirty="0">
                <a:solidFill>
                  <a:srgbClr val="414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воздействия</a:t>
            </a:r>
          </a:p>
        </p:txBody>
      </p:sp>
      <p:grpSp>
        <p:nvGrpSpPr>
          <p:cNvPr id="34" name="Group 119">
            <a:extLst>
              <a:ext uri="{FF2B5EF4-FFF2-40B4-BE49-F238E27FC236}">
                <a16:creationId xmlns:a16="http://schemas.microsoft.com/office/drawing/2014/main" id="{F3742603-6555-52A8-E317-E3C501B137CB}"/>
              </a:ext>
            </a:extLst>
          </p:cNvPr>
          <p:cNvGrpSpPr/>
          <p:nvPr/>
        </p:nvGrpSpPr>
        <p:grpSpPr>
          <a:xfrm>
            <a:off x="2358243" y="4333857"/>
            <a:ext cx="1813088" cy="121883"/>
            <a:chOff x="2346089" y="1930793"/>
            <a:chExt cx="1140429" cy="83111"/>
          </a:xfrm>
        </p:grpSpPr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id="{BF48820A-4D7B-8CEC-C733-5007CC50F0F9}"/>
                </a:ext>
              </a:extLst>
            </p:cNvPr>
            <p:cNvCxnSpPr/>
            <p:nvPr/>
          </p:nvCxnSpPr>
          <p:spPr>
            <a:xfrm>
              <a:off x="2346089" y="2013904"/>
              <a:ext cx="1140429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/>
              <a:tailEnd type="arrow" w="med" len="sm"/>
            </a:ln>
          </p:spPr>
        </p:cxnSp>
        <p:cxnSp>
          <p:nvCxnSpPr>
            <p:cNvPr id="36" name="Прямая со стрелкой 35">
              <a:extLst>
                <a:ext uri="{FF2B5EF4-FFF2-40B4-BE49-F238E27FC236}">
                  <a16:creationId xmlns:a16="http://schemas.microsoft.com/office/drawing/2014/main" id="{19C0E5DC-9B74-D240-8D4D-5C64E3D7F1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46089" y="1930793"/>
              <a:ext cx="1140429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/>
              <a:tailEnd type="arrow" w="med" len="sm"/>
            </a:ln>
          </p:spPr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E23174EA-6939-CAE7-CE30-CA50EECCC79F}"/>
              </a:ext>
            </a:extLst>
          </p:cNvPr>
          <p:cNvSpPr txBox="1"/>
          <p:nvPr/>
        </p:nvSpPr>
        <p:spPr>
          <a:xfrm>
            <a:off x="2555033" y="4070353"/>
            <a:ext cx="13560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Взаимное влияние</a:t>
            </a:r>
          </a:p>
        </p:txBody>
      </p:sp>
      <p:grpSp>
        <p:nvGrpSpPr>
          <p:cNvPr id="39" name="Group 1162">
            <a:extLst>
              <a:ext uri="{FF2B5EF4-FFF2-40B4-BE49-F238E27FC236}">
                <a16:creationId xmlns:a16="http://schemas.microsoft.com/office/drawing/2014/main" id="{18A88C93-F752-B179-9C96-B27A3177FF31}"/>
              </a:ext>
            </a:extLst>
          </p:cNvPr>
          <p:cNvGrpSpPr/>
          <p:nvPr/>
        </p:nvGrpSpPr>
        <p:grpSpPr>
          <a:xfrm>
            <a:off x="4199357" y="4009398"/>
            <a:ext cx="1037493" cy="892683"/>
            <a:chOff x="579006" y="2205255"/>
            <a:chExt cx="522000" cy="522000"/>
          </a:xfrm>
        </p:grpSpPr>
        <p:sp>
          <p:nvSpPr>
            <p:cNvPr id="40" name="Oval 924">
              <a:extLst>
                <a:ext uri="{FF2B5EF4-FFF2-40B4-BE49-F238E27FC236}">
                  <a16:creationId xmlns:a16="http://schemas.microsoft.com/office/drawing/2014/main" id="{D0ED7633-58ED-7CCC-96BA-91F961D59C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006" y="2205255"/>
              <a:ext cx="522000" cy="522000"/>
            </a:xfrm>
            <a:prstGeom prst="ellipse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41" name="Graphic 1051">
              <a:extLst>
                <a:ext uri="{FF2B5EF4-FFF2-40B4-BE49-F238E27FC236}">
                  <a16:creationId xmlns:a16="http://schemas.microsoft.com/office/drawing/2014/main" id="{6EFB365C-6203-8E40-2CE0-3F107107F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4006" y="2250255"/>
              <a:ext cx="432000" cy="432000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BF06C61-16CC-FC23-A818-B59EC3FF0D25}"/>
              </a:ext>
            </a:extLst>
          </p:cNvPr>
          <p:cNvSpPr txBox="1"/>
          <p:nvPr/>
        </p:nvSpPr>
        <p:spPr>
          <a:xfrm>
            <a:off x="3875235" y="4947007"/>
            <a:ext cx="16903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проблем связанных с КОС отпадают при использовании КФО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2C35EECB-3FB3-EA98-81F4-F9D64151789A}"/>
              </a:ext>
            </a:extLst>
          </p:cNvPr>
          <p:cNvCxnSpPr>
            <a:cxnSpLocks/>
          </p:cNvCxnSpPr>
          <p:nvPr/>
        </p:nvCxnSpPr>
        <p:spPr bwMode="auto">
          <a:xfrm>
            <a:off x="5244355" y="4436327"/>
            <a:ext cx="1002507" cy="0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arrow" w="med" len="sm"/>
          </a:ln>
        </p:spPr>
      </p:cxnSp>
      <p:grpSp>
        <p:nvGrpSpPr>
          <p:cNvPr id="45" name="Group 1162">
            <a:extLst>
              <a:ext uri="{FF2B5EF4-FFF2-40B4-BE49-F238E27FC236}">
                <a16:creationId xmlns:a16="http://schemas.microsoft.com/office/drawing/2014/main" id="{34CFD7A9-16A4-016C-D4D9-49DBEBFBA120}"/>
              </a:ext>
            </a:extLst>
          </p:cNvPr>
          <p:cNvGrpSpPr/>
          <p:nvPr/>
        </p:nvGrpSpPr>
        <p:grpSpPr>
          <a:xfrm>
            <a:off x="6260756" y="4009398"/>
            <a:ext cx="1037493" cy="892683"/>
            <a:chOff x="579006" y="2205255"/>
            <a:chExt cx="522000" cy="522000"/>
          </a:xfrm>
        </p:grpSpPr>
        <p:sp>
          <p:nvSpPr>
            <p:cNvPr id="46" name="Oval 924">
              <a:extLst>
                <a:ext uri="{FF2B5EF4-FFF2-40B4-BE49-F238E27FC236}">
                  <a16:creationId xmlns:a16="http://schemas.microsoft.com/office/drawing/2014/main" id="{63C17713-1F7C-70AE-0CB1-C25F6A1992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006" y="2205255"/>
              <a:ext cx="522000" cy="522000"/>
            </a:xfrm>
            <a:prstGeom prst="ellipse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47" name="Graphic 1051">
              <a:extLst>
                <a:ext uri="{FF2B5EF4-FFF2-40B4-BE49-F238E27FC236}">
                  <a16:creationId xmlns:a16="http://schemas.microsoft.com/office/drawing/2014/main" id="{3941C971-65AF-19F6-6318-80AEC9C66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4006" y="2250255"/>
              <a:ext cx="432000" cy="432000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E8F9E981-EA1E-56C4-1C24-F37ED2EB47E6}"/>
              </a:ext>
            </a:extLst>
          </p:cNvPr>
          <p:cNvSpPr txBox="1"/>
          <p:nvPr/>
        </p:nvSpPr>
        <p:spPr>
          <a:xfrm>
            <a:off x="5934341" y="4928361"/>
            <a:ext cx="16903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научить персонал новому оборудованию</a:t>
            </a:r>
          </a:p>
          <a:p>
            <a:pPr algn="ctr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" name="Group 1127">
            <a:extLst>
              <a:ext uri="{FF2B5EF4-FFF2-40B4-BE49-F238E27FC236}">
                <a16:creationId xmlns:a16="http://schemas.microsoft.com/office/drawing/2014/main" id="{75421930-9737-C10D-07C6-FDF361CF4DB9}"/>
              </a:ext>
            </a:extLst>
          </p:cNvPr>
          <p:cNvGrpSpPr/>
          <p:nvPr/>
        </p:nvGrpSpPr>
        <p:grpSpPr>
          <a:xfrm>
            <a:off x="6301485" y="4022255"/>
            <a:ext cx="948942" cy="832550"/>
            <a:chOff x="579006" y="5487193"/>
            <a:chExt cx="522000" cy="522000"/>
          </a:xfrm>
        </p:grpSpPr>
        <p:sp>
          <p:nvSpPr>
            <p:cNvPr id="51" name="Oval 10">
              <a:extLst>
                <a:ext uri="{FF2B5EF4-FFF2-40B4-BE49-F238E27FC236}">
                  <a16:creationId xmlns:a16="http://schemas.microsoft.com/office/drawing/2014/main" id="{8347681E-81E1-A175-8BE8-9857940A2B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006" y="5487193"/>
              <a:ext cx="522000" cy="522000"/>
            </a:xfrm>
            <a:prstGeom prst="ellipse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2" name="Graphic 1004">
              <a:extLst>
                <a:ext uri="{FF2B5EF4-FFF2-40B4-BE49-F238E27FC236}">
                  <a16:creationId xmlns:a16="http://schemas.microsoft.com/office/drawing/2014/main" id="{FFB84E16-093B-32EB-57E5-445A12540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24006" y="5532193"/>
              <a:ext cx="432000" cy="432000"/>
            </a:xfrm>
            <a:prstGeom prst="rect">
              <a:avLst/>
            </a:prstGeom>
          </p:spPr>
        </p:pic>
      </p:grpSp>
      <p:grpSp>
        <p:nvGrpSpPr>
          <p:cNvPr id="53" name="Group 85">
            <a:extLst>
              <a:ext uri="{FF2B5EF4-FFF2-40B4-BE49-F238E27FC236}">
                <a16:creationId xmlns:a16="http://schemas.microsoft.com/office/drawing/2014/main" id="{AD5648C4-749F-B33E-DD02-899A18230FBF}"/>
              </a:ext>
            </a:extLst>
          </p:cNvPr>
          <p:cNvGrpSpPr/>
          <p:nvPr/>
        </p:nvGrpSpPr>
        <p:grpSpPr>
          <a:xfrm>
            <a:off x="8444289" y="4054177"/>
            <a:ext cx="752554" cy="707885"/>
            <a:chOff x="2467822" y="3690600"/>
            <a:chExt cx="522000" cy="522000"/>
          </a:xfrm>
        </p:grpSpPr>
        <p:sp>
          <p:nvSpPr>
            <p:cNvPr id="54" name="Oval 86">
              <a:extLst>
                <a:ext uri="{FF2B5EF4-FFF2-40B4-BE49-F238E27FC236}">
                  <a16:creationId xmlns:a16="http://schemas.microsoft.com/office/drawing/2014/main" id="{06319A9F-18E1-FC7E-74B3-54552103F5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7822" y="3690600"/>
              <a:ext cx="522000" cy="522000"/>
            </a:xfrm>
            <a:prstGeom prst="ellipse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l-PL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logica Ligh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55" name="Graphic 87">
              <a:extLst>
                <a:ext uri="{FF2B5EF4-FFF2-40B4-BE49-F238E27FC236}">
                  <a16:creationId xmlns:a16="http://schemas.microsoft.com/office/drawing/2014/main" id="{05FADAA6-9275-12B2-749D-8CC4246FB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512822" y="3702348"/>
              <a:ext cx="432000" cy="432000"/>
            </a:xfrm>
            <a:prstGeom prst="rect">
              <a:avLst/>
            </a:prstGeom>
          </p:spPr>
        </p:pic>
      </p:grp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11D0781F-04E8-2914-4318-B8400792AE2F}"/>
              </a:ext>
            </a:extLst>
          </p:cNvPr>
          <p:cNvCxnSpPr>
            <a:cxnSpLocks/>
          </p:cNvCxnSpPr>
          <p:nvPr/>
        </p:nvCxnSpPr>
        <p:spPr bwMode="auto">
          <a:xfrm>
            <a:off x="7271999" y="4453567"/>
            <a:ext cx="1002507" cy="0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arrow" w="med" len="sm"/>
          </a:ln>
        </p:spPr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831FAF8B-D1DB-A301-4AB1-F08CC4F8D7E4}"/>
              </a:ext>
            </a:extLst>
          </p:cNvPr>
          <p:cNvSpPr txBox="1"/>
          <p:nvPr/>
        </p:nvSpPr>
        <p:spPr>
          <a:xfrm>
            <a:off x="8006128" y="4955140"/>
            <a:ext cx="16288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обеспечить наиболее подходящую печь</a:t>
            </a:r>
          </a:p>
        </p:txBody>
      </p:sp>
      <p:grpSp>
        <p:nvGrpSpPr>
          <p:cNvPr id="65" name="Group 1955">
            <a:extLst>
              <a:ext uri="{FF2B5EF4-FFF2-40B4-BE49-F238E27FC236}">
                <a16:creationId xmlns:a16="http://schemas.microsoft.com/office/drawing/2014/main" id="{308FBF69-146F-B212-70D4-F29791FAF4B8}"/>
              </a:ext>
            </a:extLst>
          </p:cNvPr>
          <p:cNvGrpSpPr/>
          <p:nvPr/>
        </p:nvGrpSpPr>
        <p:grpSpPr>
          <a:xfrm>
            <a:off x="10355466" y="4009398"/>
            <a:ext cx="1060831" cy="892683"/>
            <a:chOff x="6256414" y="1384771"/>
            <a:chExt cx="522000" cy="522000"/>
          </a:xfrm>
        </p:grpSpPr>
        <p:sp>
          <p:nvSpPr>
            <p:cNvPr id="66" name="Oval 1719">
              <a:extLst>
                <a:ext uri="{FF2B5EF4-FFF2-40B4-BE49-F238E27FC236}">
                  <a16:creationId xmlns:a16="http://schemas.microsoft.com/office/drawing/2014/main" id="{832B9609-2D92-C916-C5A4-2C985B88AB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6414" y="1384771"/>
              <a:ext cx="522000" cy="522000"/>
            </a:xfrm>
            <a:prstGeom prst="ellipse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7" name="Graphic 1850">
              <a:extLst>
                <a:ext uri="{FF2B5EF4-FFF2-40B4-BE49-F238E27FC236}">
                  <a16:creationId xmlns:a16="http://schemas.microsoft.com/office/drawing/2014/main" id="{C29D6EDD-7108-29CB-948C-71FB3477E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301414" y="1429771"/>
              <a:ext cx="432000" cy="432000"/>
            </a:xfrm>
            <a:prstGeom prst="rect">
              <a:avLst/>
            </a:prstGeom>
          </p:spPr>
        </p:pic>
      </p:grp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A3F086FB-2133-BECB-1093-ED3A04E01278}"/>
              </a:ext>
            </a:extLst>
          </p:cNvPr>
          <p:cNvCxnSpPr>
            <a:cxnSpLocks/>
          </p:cNvCxnSpPr>
          <p:nvPr/>
        </p:nvCxnSpPr>
        <p:spPr bwMode="auto">
          <a:xfrm>
            <a:off x="9333134" y="4453566"/>
            <a:ext cx="1002507" cy="0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arrow" w="med" len="sm"/>
          </a:ln>
        </p:spPr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F4008A88-70B0-A3D4-ED80-E46459AF4EF2}"/>
              </a:ext>
            </a:extLst>
          </p:cNvPr>
          <p:cNvSpPr txBox="1"/>
          <p:nvPr/>
        </p:nvSpPr>
        <p:spPr>
          <a:xfrm>
            <a:off x="9206140" y="4206632"/>
            <a:ext cx="12564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Следствие</a:t>
            </a:r>
            <a:endParaRPr kumimoji="0" lang="es-ES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CA24680-08A0-CCF2-2466-FFC98B3EA16D}"/>
              </a:ext>
            </a:extLst>
          </p:cNvPr>
          <p:cNvSpPr txBox="1"/>
          <p:nvPr/>
        </p:nvSpPr>
        <p:spPr>
          <a:xfrm>
            <a:off x="9935298" y="4912804"/>
            <a:ext cx="18993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Увеличение финансовых</a:t>
            </a:r>
            <a:r>
              <a:rPr kumimoji="0" lang="ru-RU" sz="1000" b="0" i="0" u="none" strike="noStrike" kern="0" cap="none" spc="0" normalizeH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издержек</a:t>
            </a: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74" name="Google Shape;471;p23">
            <a:extLst>
              <a:ext uri="{FF2B5EF4-FFF2-40B4-BE49-F238E27FC236}">
                <a16:creationId xmlns:a16="http://schemas.microsoft.com/office/drawing/2014/main" id="{94B8EE7F-41F2-6A18-2659-FE3A862FACB9}"/>
              </a:ext>
            </a:extLst>
          </p:cNvPr>
          <p:cNvCxnSpPr>
            <a:cxnSpLocks/>
          </p:cNvCxnSpPr>
          <p:nvPr/>
        </p:nvCxnSpPr>
        <p:spPr bwMode="auto">
          <a:xfrm>
            <a:off x="10893802" y="5274308"/>
            <a:ext cx="0" cy="284034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none"/>
            <a:tailEnd type="arrow" w="med" len="sm"/>
          </a:ln>
        </p:spPr>
      </p:cxnSp>
      <p:grpSp>
        <p:nvGrpSpPr>
          <p:cNvPr id="75" name="Group 46">
            <a:extLst>
              <a:ext uri="{FF2B5EF4-FFF2-40B4-BE49-F238E27FC236}">
                <a16:creationId xmlns:a16="http://schemas.microsoft.com/office/drawing/2014/main" id="{9DE2464A-A323-682D-114C-45484259B175}"/>
              </a:ext>
            </a:extLst>
          </p:cNvPr>
          <p:cNvGrpSpPr/>
          <p:nvPr/>
        </p:nvGrpSpPr>
        <p:grpSpPr>
          <a:xfrm>
            <a:off x="10624502" y="5558342"/>
            <a:ext cx="538600" cy="538600"/>
            <a:chOff x="6973489" y="2205255"/>
            <a:chExt cx="522000" cy="522000"/>
          </a:xfrm>
        </p:grpSpPr>
        <p:pic>
          <p:nvPicPr>
            <p:cNvPr id="76" name="Graphic 31">
              <a:extLst>
                <a:ext uri="{FF2B5EF4-FFF2-40B4-BE49-F238E27FC236}">
                  <a16:creationId xmlns:a16="http://schemas.microsoft.com/office/drawing/2014/main" id="{8109E7D8-024D-8A01-2633-1F00C5D5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037541" y="2250255"/>
              <a:ext cx="432000" cy="432000"/>
            </a:xfrm>
            <a:prstGeom prst="rect">
              <a:avLst/>
            </a:prstGeom>
          </p:spPr>
        </p:pic>
        <p:sp>
          <p:nvSpPr>
            <p:cNvPr id="77" name="Oval 1709">
              <a:extLst>
                <a:ext uri="{FF2B5EF4-FFF2-40B4-BE49-F238E27FC236}">
                  <a16:creationId xmlns:a16="http://schemas.microsoft.com/office/drawing/2014/main" id="{352085FD-8D94-C98C-4264-AB60E0AC44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73489" y="2205255"/>
              <a:ext cx="522000" cy="522000"/>
            </a:xfrm>
            <a:prstGeom prst="ellipse">
              <a:avLst/>
            </a:prstGeom>
            <a:noFill/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1DB3AEBE-E3EC-3359-2026-35105205ADB0}"/>
              </a:ext>
            </a:extLst>
          </p:cNvPr>
          <p:cNvSpPr txBox="1"/>
          <p:nvPr/>
        </p:nvSpPr>
        <p:spPr>
          <a:xfrm>
            <a:off x="9804379" y="6096942"/>
            <a:ext cx="2178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ctr">
              <a:spcBef>
                <a:spcPts val="0"/>
              </a:spcBef>
              <a:defRPr/>
            </a:pPr>
            <a:r>
              <a:rPr lang="ru-RU" sz="1000" dirty="0">
                <a:solidFill>
                  <a:srgbClr val="414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Упущенная выгода от ограничения подачи питания</a:t>
            </a:r>
          </a:p>
        </p:txBody>
      </p:sp>
      <p:grpSp>
        <p:nvGrpSpPr>
          <p:cNvPr id="63" name="Group 1162">
            <a:extLst>
              <a:ext uri="{FF2B5EF4-FFF2-40B4-BE49-F238E27FC236}">
                <a16:creationId xmlns:a16="http://schemas.microsoft.com/office/drawing/2014/main" id="{18A88C93-F752-B179-9C96-B27A3177FF31}"/>
              </a:ext>
            </a:extLst>
          </p:cNvPr>
          <p:cNvGrpSpPr/>
          <p:nvPr/>
        </p:nvGrpSpPr>
        <p:grpSpPr>
          <a:xfrm>
            <a:off x="1310837" y="3962122"/>
            <a:ext cx="1037493" cy="892683"/>
            <a:chOff x="579006" y="2205255"/>
            <a:chExt cx="522000" cy="522000"/>
          </a:xfrm>
        </p:grpSpPr>
        <p:sp>
          <p:nvSpPr>
            <p:cNvPr id="68" name="Oval 924">
              <a:extLst>
                <a:ext uri="{FF2B5EF4-FFF2-40B4-BE49-F238E27FC236}">
                  <a16:creationId xmlns:a16="http://schemas.microsoft.com/office/drawing/2014/main" id="{D0ED7633-58ED-7CCC-96BA-91F961D59C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006" y="2205255"/>
              <a:ext cx="522000" cy="522000"/>
            </a:xfrm>
            <a:prstGeom prst="ellipse">
              <a:avLst/>
            </a:prstGeom>
            <a:solidFill>
              <a:srgbClr val="36706E"/>
            </a:solidFill>
            <a:ln>
              <a:solidFill>
                <a:srgbClr val="3670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70" name="Graphic 1051">
              <a:extLst>
                <a:ext uri="{FF2B5EF4-FFF2-40B4-BE49-F238E27FC236}">
                  <a16:creationId xmlns:a16="http://schemas.microsoft.com/office/drawing/2014/main" id="{6EFB365C-6203-8E40-2CE0-3F107107F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4006" y="2250255"/>
              <a:ext cx="432000" cy="432000"/>
            </a:xfrm>
            <a:prstGeom prst="rect">
              <a:avLst/>
            </a:prstGeom>
          </p:spPr>
        </p:pic>
      </p:grpSp>
      <p:pic>
        <p:nvPicPr>
          <p:cNvPr id="20" name="Picture 2" descr="ТЕХНОЛОГИЯ КФО">
            <a:extLst>
              <a:ext uri="{FF2B5EF4-FFF2-40B4-BE49-F238E27FC236}">
                <a16:creationId xmlns:a16="http://schemas.microsoft.com/office/drawing/2014/main" id="{9167F5F4-CCD6-61BB-98C4-F81E60F7F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503" y="3997078"/>
            <a:ext cx="867574" cy="90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Стрелка: вправо 13">
            <a:extLst>
              <a:ext uri="{FF2B5EF4-FFF2-40B4-BE49-F238E27FC236}">
                <a16:creationId xmlns:a16="http://schemas.microsoft.com/office/drawing/2014/main" id="{EBB34EBF-EA2F-6183-8D91-94D60D204D51}"/>
              </a:ext>
            </a:extLst>
          </p:cNvPr>
          <p:cNvSpPr/>
          <p:nvPr/>
        </p:nvSpPr>
        <p:spPr>
          <a:xfrm>
            <a:off x="4986268" y="2305984"/>
            <a:ext cx="501161" cy="6678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Стрелка: вправо 13">
            <a:extLst>
              <a:ext uri="{FF2B5EF4-FFF2-40B4-BE49-F238E27FC236}">
                <a16:creationId xmlns:a16="http://schemas.microsoft.com/office/drawing/2014/main" id="{EBB34EBF-EA2F-6183-8D91-94D60D204D51}"/>
              </a:ext>
            </a:extLst>
          </p:cNvPr>
          <p:cNvSpPr/>
          <p:nvPr/>
        </p:nvSpPr>
        <p:spPr>
          <a:xfrm>
            <a:off x="4993774" y="1637193"/>
            <a:ext cx="501161" cy="6678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8A773D-B59A-B740-F980-3D9BB5EA1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579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2B2A3-6551-44C9-E612-288AD07B9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8" y="196949"/>
            <a:ext cx="7696200" cy="68927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Финансовые показатели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FDEE9633-1F58-0D16-4C58-BF1F35C1D0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3090048"/>
              </p:ext>
            </p:extLst>
          </p:nvPr>
        </p:nvGraphicFramePr>
        <p:xfrm>
          <a:off x="845128" y="890286"/>
          <a:ext cx="10515597" cy="556836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015179">
                  <a:extLst>
                    <a:ext uri="{9D8B030D-6E8A-4147-A177-3AD203B41FA5}">
                      <a16:colId xmlns:a16="http://schemas.microsoft.com/office/drawing/2014/main" val="1406743155"/>
                    </a:ext>
                  </a:extLst>
                </a:gridCol>
                <a:gridCol w="2162373">
                  <a:extLst>
                    <a:ext uri="{9D8B030D-6E8A-4147-A177-3AD203B41FA5}">
                      <a16:colId xmlns:a16="http://schemas.microsoft.com/office/drawing/2014/main" val="1298894578"/>
                    </a:ext>
                  </a:extLst>
                </a:gridCol>
                <a:gridCol w="2338045">
                  <a:extLst>
                    <a:ext uri="{9D8B030D-6E8A-4147-A177-3AD203B41FA5}">
                      <a16:colId xmlns:a16="http://schemas.microsoft.com/office/drawing/2014/main" val="2241642635"/>
                    </a:ext>
                  </a:extLst>
                </a:gridCol>
              </a:tblGrid>
              <a:tr h="378715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внедрение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внедрении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внедрения проекта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395805"/>
                  </a:ext>
                </a:extLst>
              </a:tr>
              <a:tr h="33939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18636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Штраф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негативное воздействие на систему канализации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35971"/>
                  </a:ext>
                </a:extLst>
              </a:tr>
              <a:tr h="371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установку нового оборудования КФО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174344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</a:t>
                      </a: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оборудования в объеме необходимой комплектации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888469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.2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Выполнение проектно-конструкторских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001526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.3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Услуги шеф-монтажа от организации-поставщика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112700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Затраты на производство сушилки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62524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3.1</a:t>
                      </a:r>
                      <a:r>
                        <a:rPr kumimoji="0" 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оборудования в объеме необходимой комплектации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70765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3.2 Выполнение проектно-конструкторских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908242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3.3 Услуги шеф-монтажа от организации-поставщика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34448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Амортизация предлагаемой системы (в год)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68777"/>
                  </a:ext>
                </a:extLst>
              </a:tr>
              <a:tr h="4946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Прочие расходы (тех. Обслуживания, гарантийная замена, проверка, калибровка и </a:t>
                      </a:r>
                      <a:r>
                        <a:rPr kumimoji="0" lang="ru-RU" sz="1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69006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412984"/>
                  </a:ext>
                </a:extLst>
              </a:tr>
              <a:tr h="4946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Общий экономический эффект (с внедрением проекта и без него) </a:t>
                      </a: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-49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861886"/>
                  </a:ext>
                </a:extLst>
              </a:tr>
            </a:tbl>
          </a:graphicData>
        </a:graphic>
      </p:graphicFrame>
      <p:pic>
        <p:nvPicPr>
          <p:cNvPr id="4" name="Picture 2" descr="https://www.istu.edu/upload/iblock/b1f/logo_3.png">
            <a:extLst>
              <a:ext uri="{FF2B5EF4-FFF2-40B4-BE49-F238E27FC236}">
                <a16:creationId xmlns:a16="http://schemas.microsoft.com/office/drawing/2014/main" id="{6EE710FF-3392-D692-D5C9-EFCFCD861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099DE1-449F-EED8-450A-F9F79192C1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13B615F-9DF8-FF6B-3879-6464100CC546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F10161-06DD-F49D-7803-B9E1721A3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94B2E8B-4E36-E711-3C9D-0DF1BB77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727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AA0AAE-997C-A12F-C6CB-FBFF6CF7F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F3E6A-A33A-9E31-FF6D-E39324D22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712" y="1172474"/>
            <a:ext cx="3245059" cy="499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потери за 8 лет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внедрение проекта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0F62A8-A433-5596-6C6E-E55408587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8802A04-F327-0317-EF5A-8006FFD21520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s://www.istu.edu/upload/iblock/b1f/logo_3.png">
            <a:extLst>
              <a:ext uri="{FF2B5EF4-FFF2-40B4-BE49-F238E27FC236}">
                <a16:creationId xmlns:a16="http://schemas.microsoft.com/office/drawing/2014/main" id="{AE83E6C7-6E7C-9379-FE5D-5FBDF17D3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EA14C60-8B5B-9639-1B67-8AF6C054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15</a:t>
            </a:fld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54C1292-4C1F-9A65-840B-EFA4FA6C5A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712052"/>
              </p:ext>
            </p:extLst>
          </p:nvPr>
        </p:nvGraphicFramePr>
        <p:xfrm>
          <a:off x="886782" y="1672174"/>
          <a:ext cx="4682921" cy="3201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7344D5B-044E-24CB-24B7-CCEC22951570}"/>
              </a:ext>
            </a:extLst>
          </p:cNvPr>
          <p:cNvSpPr txBox="1">
            <a:spLocks/>
          </p:cNvSpPr>
          <p:nvPr/>
        </p:nvSpPr>
        <p:spPr>
          <a:xfrm>
            <a:off x="2804160" y="287322"/>
            <a:ext cx="6583680" cy="499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 за 8 лет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E54383-3273-9FCB-EBCC-6A643C524DF8}"/>
              </a:ext>
            </a:extLst>
          </p:cNvPr>
          <p:cNvSpPr txBox="1"/>
          <p:nvPr/>
        </p:nvSpPr>
        <p:spPr>
          <a:xfrm>
            <a:off x="1605712" y="2110811"/>
            <a:ext cx="3432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внедрение проекта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E476F6-E1B8-FF07-D741-667ABC5A9864}"/>
              </a:ext>
            </a:extLst>
          </p:cNvPr>
          <p:cNvSpPr txBox="1"/>
          <p:nvPr/>
        </p:nvSpPr>
        <p:spPr>
          <a:xfrm>
            <a:off x="2651760" y="3740589"/>
            <a:ext cx="238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эксплуатацию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36CD1D-8325-DBEB-A08B-8F269C717847}"/>
              </a:ext>
            </a:extLst>
          </p:cNvPr>
          <p:cNvSpPr txBox="1"/>
          <p:nvPr/>
        </p:nvSpPr>
        <p:spPr>
          <a:xfrm>
            <a:off x="886785" y="4762196"/>
            <a:ext cx="48489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ловый осадок преобразованный в порошок после процесса очистки и сушки можно продавать, как вещество для удобрения почвы земли.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с продажи удобрения будет составлять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 до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млн. руб. в год.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D31FF0-BC9F-3E80-6746-7E093522A893}"/>
              </a:ext>
            </a:extLst>
          </p:cNvPr>
          <p:cNvSpPr txBox="1"/>
          <p:nvPr/>
        </p:nvSpPr>
        <p:spPr>
          <a:xfrm>
            <a:off x="7514043" y="1172474"/>
            <a:ext cx="3338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потери за 8 лет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внедрения проекта</a:t>
            </a:r>
            <a:endParaRPr lang="ru-RU" dirty="0"/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B54C1292-4C1F-9A65-840B-EFA4FA6C5A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2266537"/>
              </p:ext>
            </p:extLst>
          </p:nvPr>
        </p:nvGraphicFramePr>
        <p:xfrm>
          <a:off x="6688053" y="1787380"/>
          <a:ext cx="4682920" cy="3086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EE592FD8-955B-FF6B-7DA5-CB93ADA5E68E}"/>
              </a:ext>
            </a:extLst>
          </p:cNvPr>
          <p:cNvSpPr txBox="1"/>
          <p:nvPr/>
        </p:nvSpPr>
        <p:spPr>
          <a:xfrm>
            <a:off x="6688053" y="4875248"/>
            <a:ext cx="48489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необходимо учесть,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траф 49 млн. руб. в год, связанный с загрязнением канализационной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822604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E1BD27-9D18-730F-D0AB-B0D145023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783EEC-0C9E-081D-ABBD-C2F0E31F8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118"/>
            <a:ext cx="10515600" cy="968375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</a:t>
            </a:r>
            <a:endParaRPr lang="ru-RU" sz="3200" dirty="0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7484029E-49D3-B5C4-A6DC-800043111B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146125"/>
              </p:ext>
            </p:extLst>
          </p:nvPr>
        </p:nvGraphicFramePr>
        <p:xfrm>
          <a:off x="838200" y="1333500"/>
          <a:ext cx="10515600" cy="4876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4ACA50-E7A7-0A44-E327-5034B8EDF5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907ABD0-705E-01BE-ED00-E8581F912783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s://www.istu.edu/upload/iblock/b1f/logo_3.png">
            <a:extLst>
              <a:ext uri="{FF2B5EF4-FFF2-40B4-BE49-F238E27FC236}">
                <a16:creationId xmlns:a16="http://schemas.microsoft.com/office/drawing/2014/main" id="{0C7EEC8F-96C8-F9A0-73ED-00B618C79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4ED7C5-B7EB-F788-DB87-594674E343D3}"/>
              </a:ext>
            </a:extLst>
          </p:cNvPr>
          <p:cNvSpPr txBox="1"/>
          <p:nvPr/>
        </p:nvSpPr>
        <p:spPr>
          <a:xfrm>
            <a:off x="8669916" y="5632714"/>
            <a:ext cx="2683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реализацию проекта намного меньше, чем оплата штрафа.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A4DC138-21E3-896E-D6C4-5B5233AEB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049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866502-2323-ADC4-4D67-74877116C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423" y="299903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DCC589-1EF3-3CE5-5036-C1F265ED0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DA3EC0E-DA72-91A4-BEB3-3181A9682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423" y="1625466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предлагаемой очистки при помощи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ферментно-кавитационной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переработки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КФО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решит главную проблему связанную с неравномерным распределением илового осадка, а сушилка исправит нарушения с процессом обезвоживания, так как осадок, прошедший через КФО будет иметь сметанообразный вид, и после сушки получится сухой рассыпчатый порошок. Новое оборудование также исключит такие недостатки как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патогенные организмы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неприятные запахи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уменьшает количество тяжелых металлов.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 длительностью сушки илового осадка (1-2 месяца) решится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осушение происходит сразу же после выхода из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ферментно-кавитационной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переработки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КФО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попадании в печь. После термической обработки получается рассыпчатый порошок, который можно продавать, как удобрение, что принесёт от 2 до 4 млн. руб. в год.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Разработанное решение может быть масштабировано на любые объекты, требующие сушки илового осадка.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772B99-EF12-70E1-FC59-7B88A8938E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5" name="Picture 2" descr="https://www.istu.edu/upload/iblock/b1f/logo_3.png">
            <a:extLst>
              <a:ext uri="{FF2B5EF4-FFF2-40B4-BE49-F238E27FC236}">
                <a16:creationId xmlns:a16="http://schemas.microsoft.com/office/drawing/2014/main" id="{47B6B085-0579-DAD0-5A45-9772E80E4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09" y="196949"/>
            <a:ext cx="742428" cy="6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0F3E0EA-0830-7A60-1550-A693368AC540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39F7583-42D9-9BD4-A489-D31F259C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920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7B5FE5-E745-1F70-64E8-3EAE5BCF0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9"/>
            <a:ext cx="12192000" cy="6858657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D9174D50-FEC7-A5AB-0BA8-FD69153D21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70943" y="653499"/>
            <a:ext cx="1776404" cy="2368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2E9EDF-4D1E-6337-3E8C-18E1F940EEA7}"/>
              </a:ext>
            </a:extLst>
          </p:cNvPr>
          <p:cNvSpPr txBox="1"/>
          <p:nvPr/>
        </p:nvSpPr>
        <p:spPr>
          <a:xfrm>
            <a:off x="-413556" y="3043411"/>
            <a:ext cx="4345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Трекер кейса</a:t>
            </a:r>
            <a:br>
              <a:rPr lang="ru-RU" altLang="ru-RU" sz="1800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spc="-75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Тигунцев</a:t>
            </a:r>
            <a:r>
              <a:rPr lang="ru-RU" altLang="ru-RU" sz="1800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Степан Георгиевич</a:t>
            </a:r>
          </a:p>
        </p:txBody>
      </p:sp>
      <p:pic>
        <p:nvPicPr>
          <p:cNvPr id="14" name="Рисунок 13" descr="Изображение выглядит как Человеческое лицо, человек, стена, Лоб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EAC854-1051-D499-8DE5-150128DB617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348" y="3649628"/>
            <a:ext cx="1728882" cy="2305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47FBEB9-395F-8563-1F9E-AC2D0DBD728F}"/>
              </a:ext>
            </a:extLst>
          </p:cNvPr>
          <p:cNvSpPr txBox="1"/>
          <p:nvPr/>
        </p:nvSpPr>
        <p:spPr>
          <a:xfrm>
            <a:off x="2115518" y="6003072"/>
            <a:ext cx="2710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Калабухов Роман</a:t>
            </a:r>
            <a:endParaRPr lang="ru-RU" altLang="ru-RU" sz="1800" spc="-7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EB7689-CC98-4CDB-A315-417FEA6DAC88}"/>
              </a:ext>
            </a:extLst>
          </p:cNvPr>
          <p:cNvSpPr txBox="1"/>
          <p:nvPr/>
        </p:nvSpPr>
        <p:spPr>
          <a:xfrm>
            <a:off x="6349703" y="6017452"/>
            <a:ext cx="1618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Середкин Иван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1800" spc="-7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1E4610-D443-A5D8-C0E5-409361C7A9C1}"/>
              </a:ext>
            </a:extLst>
          </p:cNvPr>
          <p:cNvSpPr txBox="1"/>
          <p:nvPr/>
        </p:nvSpPr>
        <p:spPr>
          <a:xfrm>
            <a:off x="3678934" y="3043411"/>
            <a:ext cx="3329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Седунов Леонид</a:t>
            </a:r>
            <a:endParaRPr lang="ru-RU" altLang="ru-RU" sz="1800" spc="-7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 descr="Изображение выглядит как Человеческое лицо, человек, портрет, бров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FD747F7-30F3-A995-23DE-D1EF7FDF03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245" y="653500"/>
            <a:ext cx="1776404" cy="2368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E8DE941-DA61-E892-BC00-46230CB3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3F1E-050A-489A-9D1C-C0C0807CA621}" type="slidenum">
              <a:rPr lang="ru-RU" smtClean="0"/>
              <a:t>18</a:t>
            </a:fld>
            <a:endParaRPr lang="ru-RU"/>
          </a:p>
        </p:txBody>
      </p:sp>
      <p:pic>
        <p:nvPicPr>
          <p:cNvPr id="7" name="Рисунок 6" descr="Изображение выглядит как Человеческое лицо, человек, одежда, тка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F2F99E2-BF99-6647-8CE5-8442A93066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02" y="3618906"/>
            <a:ext cx="1640755" cy="2366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75609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1050</TotalTime>
  <Words>1554</Words>
  <Application>Microsoft Office PowerPoint</Application>
  <PresentationFormat>Широкоэкранный</PresentationFormat>
  <Paragraphs>230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Geologica Light</vt:lpstr>
      <vt:lpstr>Geologica Roman Light</vt:lpstr>
      <vt:lpstr>Times New Roman</vt:lpstr>
      <vt:lpstr>Wingdings</vt:lpstr>
      <vt:lpstr>Тема Office</vt:lpstr>
      <vt:lpstr>Кейс № 20 Обезвоживание илового осадка на очистных сооружениях   </vt:lpstr>
      <vt:lpstr> Проблема   </vt:lpstr>
      <vt:lpstr>Релевантность и соответствие задаче</vt:lpstr>
      <vt:lpstr>Технологическая схема переработки осадка </vt:lpstr>
      <vt:lpstr>Решение проблемы</vt:lpstr>
      <vt:lpstr>Переработка илового осадка в  ферментно-кавитационных реакторах КФО </vt:lpstr>
      <vt:lpstr>Варианты обезвоживания осадка </vt:lpstr>
      <vt:lpstr> Принцип сушки илового осадка</vt:lpstr>
      <vt:lpstr>Параметры установки КФО</vt:lpstr>
      <vt:lpstr>Вид исполнения установки КФО</vt:lpstr>
      <vt:lpstr>Дорожная карта </vt:lpstr>
      <vt:lpstr>Презентация PowerPoint</vt:lpstr>
      <vt:lpstr>Анализ рисков и стратегии их минимизации</vt:lpstr>
      <vt:lpstr>Финансовые показатели</vt:lpstr>
      <vt:lpstr>Финансовые потери за 8 лет при внедрение проекта</vt:lpstr>
      <vt:lpstr>Финансовые показатели</vt:lpstr>
      <vt:lpstr>Вывод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Кейс № 20 обезвоживание илового осадка на очистных сооружениях   </dc:title>
  <dc:creator>Botega paren</dc:creator>
  <cp:lastModifiedBy>Botega paren</cp:lastModifiedBy>
  <cp:revision>104</cp:revision>
  <dcterms:created xsi:type="dcterms:W3CDTF">2025-11-02T14:55:00Z</dcterms:created>
  <dcterms:modified xsi:type="dcterms:W3CDTF">2025-12-07T06:39:50Z</dcterms:modified>
</cp:coreProperties>
</file>