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8" r:id="rId2"/>
    <p:sldId id="256" r:id="rId3"/>
    <p:sldId id="259" r:id="rId4"/>
    <p:sldId id="264" r:id="rId5"/>
    <p:sldId id="275" r:id="rId6"/>
    <p:sldId id="263" r:id="rId7"/>
    <p:sldId id="269" r:id="rId8"/>
    <p:sldId id="272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EA9A0-CF84-4C1D-8999-28501F51782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20CD0-5D41-44EE-A834-9E407A5A8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9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7632848" cy="3672408"/>
          </a:xfrm>
        </p:spPr>
        <p:txBody>
          <a:bodyPr>
            <a:noAutofit/>
          </a:bodyPr>
          <a:lstStyle/>
          <a:p>
            <a:r>
              <a:rPr lang="ru-RU" sz="5700" dirty="0">
                <a:solidFill>
                  <a:schemeClr val="tx1"/>
                </a:solidFill>
              </a:rPr>
              <a:t>Системы электроснабжения на базе двигателя Стирлинга</a:t>
            </a:r>
            <a:endParaRPr lang="ru-RU" sz="5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6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8649" y="2332"/>
            <a:ext cx="8352928" cy="732286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kern="0" dirty="0"/>
              <a:t>Цель Работы: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90666" y="727762"/>
            <a:ext cx="7737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Создание экологичного </a:t>
            </a:r>
          </a:p>
          <a:p>
            <a:r>
              <a:rPr lang="ru-RU" sz="3200" dirty="0" smtClean="0"/>
              <a:t>источника </a:t>
            </a:r>
            <a:r>
              <a:rPr lang="ru-RU" sz="3200" dirty="0" err="1" smtClean="0"/>
              <a:t>электричес</a:t>
            </a:r>
            <a:r>
              <a:rPr lang="ru-RU" sz="3200" dirty="0" smtClean="0"/>
              <a:t>-</a:t>
            </a:r>
          </a:p>
          <a:p>
            <a:r>
              <a:rPr lang="ru-RU" sz="3200" dirty="0" smtClean="0"/>
              <a:t>кой энергии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60" y="3861048"/>
            <a:ext cx="28575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31" y="3839142"/>
            <a:ext cx="2956516" cy="19054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581" y="3841440"/>
            <a:ext cx="2215310" cy="1944216"/>
          </a:xfrm>
          <a:prstGeom prst="rect">
            <a:avLst/>
          </a:prstGeom>
        </p:spPr>
      </p:pic>
      <p:pic>
        <p:nvPicPr>
          <p:cNvPr id="1026" name="Picture 2" descr="Generac 7145 (10 КВт) Газовый генератор.">
            <a:extLst>
              <a:ext uri="{FF2B5EF4-FFF2-40B4-BE49-F238E27FC236}">
                <a16:creationId xmlns:a16="http://schemas.microsoft.com/office/drawing/2014/main" id="{C06D6952-027E-A9BB-A139-C4232C211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87" y="935112"/>
            <a:ext cx="4051857" cy="270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961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8894" y="-262345"/>
            <a:ext cx="3201144" cy="870425"/>
          </a:xfrm>
        </p:spPr>
        <p:txBody>
          <a:bodyPr>
            <a:normAutofit/>
          </a:bodyPr>
          <a:lstStyle/>
          <a:p>
            <a:r>
              <a:rPr lang="ru-RU" sz="3200" dirty="0"/>
              <a:t>Аналоги: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247255"/>
            <a:ext cx="2957799" cy="685800"/>
          </a:xfrm>
        </p:spPr>
        <p:txBody>
          <a:bodyPr>
            <a:normAutofit/>
          </a:bodyPr>
          <a:lstStyle/>
          <a:p>
            <a:r>
              <a:rPr lang="ru-RU" sz="2400" dirty="0"/>
              <a:t>Газовые генераторы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11" y="844086"/>
            <a:ext cx="3183654" cy="2592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711" y="382421"/>
            <a:ext cx="339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Бензиновые генераторы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53" y="844086"/>
            <a:ext cx="3168352" cy="26448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64302" y="382421"/>
            <a:ext cx="3251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Дизельные генераторы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89040"/>
            <a:ext cx="3744416" cy="223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0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696551"/>
              </p:ext>
            </p:extLst>
          </p:nvPr>
        </p:nvGraphicFramePr>
        <p:xfrm>
          <a:off x="683568" y="836710"/>
          <a:ext cx="7704856" cy="51125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76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37571">
                <a:tc>
                  <a:txBody>
                    <a:bodyPr/>
                    <a:lstStyle/>
                    <a:p>
                      <a:r>
                        <a:rPr lang="ru-RU" sz="1600" dirty="0"/>
                        <a:t>Двигатели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Работа на различных типах топлива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</a:t>
                      </a:r>
                      <a:r>
                        <a:rPr lang="ru-RU" sz="1600" baseline="0" dirty="0"/>
                        <a:t>т выхлопных газов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Экономичный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Легкий все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Бесшумный</a:t>
                      </a: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Двигатель</a:t>
                      </a:r>
                      <a:r>
                        <a:rPr lang="ru-RU" sz="1600" baseline="0" dirty="0">
                          <a:latin typeface="+mn-lt"/>
                        </a:rPr>
                        <a:t> Стирлинга на двухфазном рабочем теле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Дизельный генератор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Бензиновый генератор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6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Газовый</a:t>
                      </a:r>
                      <a:r>
                        <a:rPr lang="ru-RU" sz="1600" baseline="0" dirty="0">
                          <a:latin typeface="+mn-lt"/>
                        </a:rPr>
                        <a:t> генератор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23728" y="0"/>
            <a:ext cx="4992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Свойства </a:t>
            </a:r>
            <a:r>
              <a:rPr lang="ru-RU" sz="4000" dirty="0" smtClean="0"/>
              <a:t>генераторов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59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борка двигатель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7" y="-6337"/>
            <a:ext cx="10080104" cy="7560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188639"/>
            <a:ext cx="5320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Двигатель в сечении (работа)</a:t>
            </a:r>
          </a:p>
        </p:txBody>
      </p:sp>
    </p:spTree>
    <p:extLst>
      <p:ext uri="{BB962C8B-B14F-4D97-AF65-F5344CB8AC3E}">
        <p14:creationId xmlns:p14="http://schemas.microsoft.com/office/powerpoint/2010/main" val="223050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3871" y="0"/>
            <a:ext cx="9396536" cy="892696"/>
          </a:xfrm>
        </p:spPr>
        <p:txBody>
          <a:bodyPr/>
          <a:lstStyle/>
          <a:p>
            <a:r>
              <a:rPr lang="ru-RU" dirty="0"/>
              <a:t>Область применения разработки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7632848" cy="3600400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ru-RU" sz="3600" dirty="0"/>
              <a:t>Нефтяная промышленность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ru-RU" sz="3600" dirty="0"/>
              <a:t>Экспедиционные мероприятия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ru-RU" sz="3600" dirty="0"/>
              <a:t>Энергетическая промышленность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ru-RU" sz="3600" dirty="0"/>
              <a:t>Бытовые применения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ru-RU" sz="3600" dirty="0"/>
              <a:t>Сельско хозяйственная промышленность</a:t>
            </a:r>
          </a:p>
          <a:p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750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-171400"/>
            <a:ext cx="8947720" cy="828560"/>
          </a:xfrm>
        </p:spPr>
        <p:txBody>
          <a:bodyPr>
            <a:normAutofit/>
          </a:bodyPr>
          <a:lstStyle/>
          <a:p>
            <a:r>
              <a:rPr lang="ru-RU" sz="3200" dirty="0"/>
              <a:t>Бизнес-модель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D36B8-F4B2-C391-2DB1-91C11D63661F}"/>
              </a:ext>
            </a:extLst>
          </p:cNvPr>
          <p:cNvSpPr txBox="1"/>
          <p:nvPr/>
        </p:nvSpPr>
        <p:spPr>
          <a:xfrm>
            <a:off x="359532" y="674001"/>
            <a:ext cx="84249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Продукт позволяет обеспечить автономное производства электрической энергии использую различные виды топлива</a:t>
            </a:r>
          </a:p>
          <a:p>
            <a:r>
              <a:rPr lang="ru-RU" b="1" dirty="0"/>
              <a:t>B2B</a:t>
            </a:r>
            <a:r>
              <a:rPr lang="ru-RU" dirty="0"/>
              <a:t> (рынок для бизнеса, коммерческих организаций)</a:t>
            </a:r>
          </a:p>
          <a:p>
            <a:r>
              <a:rPr lang="ru-RU" dirty="0"/>
              <a:t>География потребителей – Российская Федерация</a:t>
            </a:r>
          </a:p>
          <a:p>
            <a:r>
              <a:rPr lang="ru-RU" dirty="0"/>
              <a:t>Основной областью применения установки является автономное производство электрической энергии в нефтедобывающей отрасли.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B4CD3-73F7-7581-7C41-D3246F9FA005}"/>
              </a:ext>
            </a:extLst>
          </p:cNvPr>
          <p:cNvSpPr txBox="1"/>
          <p:nvPr/>
        </p:nvSpPr>
        <p:spPr>
          <a:xfrm>
            <a:off x="359532" y="2939412"/>
            <a:ext cx="84249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результатам реализации проекта планируется продать интеллектуальную собственность, полученную в рамках проекта, ведущему производителю энергетического оборудования по лицензионному договору. Стоимость договора составит </a:t>
            </a:r>
            <a:r>
              <a:rPr lang="ru-RU" sz="1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 </a:t>
            </a:r>
            <a:r>
              <a:rPr lang="ru-R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также в рамках договора будут предусмотрены отчисления в размере 0,5% от выручки, полученной с использованием РИД.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87DB43-FBA6-4E13-6230-571F90CCFCED}"/>
              </a:ext>
            </a:extLst>
          </p:cNvPr>
          <p:cNvSpPr txBox="1"/>
          <p:nvPr/>
        </p:nvSpPr>
        <p:spPr>
          <a:xfrm>
            <a:off x="359532" y="4941168"/>
            <a:ext cx="8236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Ожидаемое значение индекса рентабельности инвестиции (</a:t>
            </a:r>
            <a:r>
              <a:rPr lang="ru-RU" dirty="0" err="1"/>
              <a:t>Profitability</a:t>
            </a:r>
            <a:r>
              <a:rPr lang="ru-RU" dirty="0"/>
              <a:t> </a:t>
            </a:r>
            <a:r>
              <a:rPr lang="ru-RU" dirty="0" err="1"/>
              <a:t>index</a:t>
            </a:r>
            <a:r>
              <a:rPr lang="ru-RU" dirty="0"/>
              <a:t>, PI) на уровне </a:t>
            </a:r>
            <a:r>
              <a:rPr lang="ru-RU" b="1" dirty="0" smtClean="0"/>
              <a:t>160%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smtClean="0"/>
              <a:t>PI=800/500*100</a:t>
            </a:r>
            <a:r>
              <a:rPr lang="ru-RU" dirty="0"/>
              <a:t>%=</a:t>
            </a:r>
            <a:r>
              <a:rPr lang="ru-RU" dirty="0" smtClean="0"/>
              <a:t>160).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850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0"/>
            <a:ext cx="5544616" cy="864096"/>
          </a:xfrm>
        </p:spPr>
        <p:txBody>
          <a:bodyPr>
            <a:normAutofit/>
          </a:bodyPr>
          <a:lstStyle/>
          <a:p>
            <a:r>
              <a:rPr lang="ru-RU" dirty="0"/>
              <a:t>Результаты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313524-4642-A9D3-12EF-F04F4E09E63E}"/>
              </a:ext>
            </a:extLst>
          </p:cNvPr>
          <p:cNvSpPr txBox="1"/>
          <p:nvPr/>
        </p:nvSpPr>
        <p:spPr>
          <a:xfrm>
            <a:off x="647564" y="868861"/>
            <a:ext cx="824491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Будет создан эффективный привод автономной электрогенерирующей установки, которая может использовать для своей работы низкосортные типы местного топлива.</a:t>
            </a:r>
          </a:p>
          <a:p>
            <a:endParaRPr lang="ru-RU" sz="2800" dirty="0"/>
          </a:p>
          <a:p>
            <a:r>
              <a:rPr lang="ru-RU" sz="2800" dirty="0"/>
              <a:t>Это позволит повысить качество энергоснабжения населения удаленных районов страны.</a:t>
            </a:r>
          </a:p>
          <a:p>
            <a:endParaRPr lang="ru-RU" sz="2800" dirty="0"/>
          </a:p>
          <a:p>
            <a:r>
              <a:rPr lang="ru-RU" sz="2800" dirty="0"/>
              <a:t>И позволит создать современный высокотехнологичный продукт, в котором </a:t>
            </a:r>
            <a:r>
              <a:rPr lang="ru-RU" sz="2800"/>
              <a:t>нуждаются </a:t>
            </a:r>
            <a:r>
              <a:rPr lang="ru-RU" sz="2800" smtClean="0"/>
              <a:t>люди.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2834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836712"/>
            <a:ext cx="7269088" cy="18288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36410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2454</TotalTime>
  <Words>247</Words>
  <Application>Microsoft Office PowerPoint</Application>
  <PresentationFormat>Экран (4:3)</PresentationFormat>
  <Paragraphs>61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Times New Roman</vt:lpstr>
      <vt:lpstr>Tw Cen MT</vt:lpstr>
      <vt:lpstr>Wingdings</vt:lpstr>
      <vt:lpstr>Wingdings 2</vt:lpstr>
      <vt:lpstr>Обычная</vt:lpstr>
      <vt:lpstr>Системы электроснабжения на базе двигателя Стирлинга</vt:lpstr>
      <vt:lpstr>Цель Работы:</vt:lpstr>
      <vt:lpstr>Аналоги:</vt:lpstr>
      <vt:lpstr>Презентация PowerPoint</vt:lpstr>
      <vt:lpstr>Презентация PowerPoint</vt:lpstr>
      <vt:lpstr>Область применения разработки</vt:lpstr>
      <vt:lpstr>Бизнес-модель проекта</vt:lpstr>
      <vt:lpstr>Результаты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Двигатель Стирлинга.</dc:title>
  <dc:creator>Чынгызхан</dc:creator>
  <cp:lastModifiedBy>Медяков Андрей Андреевич</cp:lastModifiedBy>
  <cp:revision>78</cp:revision>
  <dcterms:created xsi:type="dcterms:W3CDTF">2015-03-15T07:33:41Z</dcterms:created>
  <dcterms:modified xsi:type="dcterms:W3CDTF">2023-10-24T07:26:07Z</dcterms:modified>
</cp:coreProperties>
</file>