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2" r:id="rId4"/>
    <p:sldId id="283" r:id="rId5"/>
    <p:sldId id="284" r:id="rId6"/>
    <p:sldId id="285" r:id="rId7"/>
    <p:sldId id="286" r:id="rId8"/>
    <p:sldId id="290" r:id="rId9"/>
    <p:sldId id="289" r:id="rId10"/>
    <p:sldId id="287" r:id="rId11"/>
    <p:sldId id="288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31" autoAdjust="0"/>
    <p:restoredTop sz="94694"/>
  </p:normalViewPr>
  <p:slideViewPr>
    <p:cSldViewPr snapToGrid="0" snapToObjects="1" showGuides="1">
      <p:cViewPr varScale="1">
        <p:scale>
          <a:sx n="116" d="100"/>
          <a:sy n="116" d="100"/>
        </p:scale>
        <p:origin x="67" y="18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49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sv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695228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6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100" dirty="0"/>
              <a:t>КОМПЛЕКТ ИННОВАЦИОННЫХ ЛАБОРАТОРНЫХ УСТАНОВОК ДЛЯ ФИЗИКИ В ИНЖЕНЕРНЫХ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100" dirty="0"/>
              <a:t>КЛАССАХ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900" dirty="0">
                <a:solidFill>
                  <a:schemeClr val="tx1"/>
                </a:solidFill>
              </a:rPr>
              <a:t>https://pt.2035.university/project/komplekt-innovacionnyh-laboratornyh-ustanovok-dla-fiziki-v-inzenernyh-klassah?_ga=2.268868529.111428562.1698901934-1093395798.1698309704</a:t>
            </a:r>
            <a:endParaRPr sz="2900" dirty="0">
              <a:solidFill>
                <a:srgbClr val="1B1B1B"/>
              </a:solidFill>
              <a:latin typeface="Gilroy-Light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800" dirty="0"/>
              <a:t>Хорошев Вадим Андреевич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800" dirty="0" err="1"/>
              <a:t>Адамян</a:t>
            </a:r>
            <a:r>
              <a:rPr lang="ru-RU" sz="3800" dirty="0"/>
              <a:t> Николай </a:t>
            </a:r>
            <a:r>
              <a:rPr lang="ru-RU" sz="3800" dirty="0" err="1"/>
              <a:t>Ашотович</a:t>
            </a:r>
            <a:r>
              <a:rPr lang="ru-RU" sz="3800" dirty="0"/>
              <a:t> </a:t>
            </a:r>
            <a:endParaRPr sz="38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548049" y="1099713"/>
            <a:ext cx="10193841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Одной из трудно осваиваемых предметов в школе является физика. Успешное освоение физики невозможно без проведения наглядного и понятного школьнику эксперимента. Поскольку изучение предмета физики способствует приобщению ученика к инженерной деятельности, то демонстрация на уроках простых экспериментов становится очень важным элементом инженерного образования. На сегодняшний день существует проблема нехватки лабораторного оборудования при изучении инженерных дисциплин в школах и в образовательных центрах, в частности предмета физики. 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pic>
        <p:nvPicPr>
          <p:cNvPr id="1026" name="Picture 2" descr="https://guaranteelearning.com/static/images/physic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04" y="3577350"/>
            <a:ext cx="4240578" cy="2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1759" y="3577350"/>
            <a:ext cx="4042932" cy="278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336582" y="977793"/>
            <a:ext cx="11855417" cy="2492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рамках проекта предлагается создание набора, состоящего из необходимых компонентов и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механизмов, для возможности реализации наглядного представления физических процессов.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Создание установок для изучения инженерных дисциплин при помощи конструктора.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sym typeface="Calibri"/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908" y="3658998"/>
            <a:ext cx="3208584" cy="23599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418" y="3609059"/>
            <a:ext cx="4042996" cy="245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6583" y="1114084"/>
            <a:ext cx="1107032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Товар, который представляет из себя установки на основе конструктора, позволяющий проведение наглядных физических экспериментов в школе. Перечень физических экспериментов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(Определение центра тяжести плоской фигуры, Демонстрация второго закона Ньютона, Опрокидывание твердого тела, Электрические явления, Рычаг)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которые можно будет демонстрировать школьникам на уроках физики при помощи данных установок, позволит им в дальнейшем успешно осваивать базовые инженерные дисциплины в технических вузах.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Потенциальные клиенты: Школа, колледжи, техникумы, образовательные организации,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доп.образовательные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организации.</a:t>
            </a: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434" y="4267957"/>
            <a:ext cx="3208584" cy="224443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2943" y="4253405"/>
            <a:ext cx="3651930" cy="224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6583" y="111408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15" name="Group 2">
            <a:extLst>
              <a:ext uri="{FF2B5EF4-FFF2-40B4-BE49-F238E27FC236}">
                <a16:creationId xmlns:a16="http://schemas.microsoft.com/office/drawing/2014/main" id="{CAEAFC13-89E3-42E3-AF48-B56E29A0E2ED}"/>
              </a:ext>
            </a:extLst>
          </p:cNvPr>
          <p:cNvGrpSpPr/>
          <p:nvPr/>
        </p:nvGrpSpPr>
        <p:grpSpPr>
          <a:xfrm>
            <a:off x="613923" y="1277862"/>
            <a:ext cx="10930847" cy="3711910"/>
            <a:chOff x="835749" y="1811631"/>
            <a:chExt cx="7697418" cy="2613899"/>
          </a:xfrm>
        </p:grpSpPr>
        <p:grpSp>
          <p:nvGrpSpPr>
            <p:cNvPr id="16" name="Group 32">
              <a:extLst>
                <a:ext uri="{FF2B5EF4-FFF2-40B4-BE49-F238E27FC236}">
                  <a16:creationId xmlns:a16="http://schemas.microsoft.com/office/drawing/2014/main" id="{BD1C752A-ABF3-4CCB-9F07-D74D34CF0D0F}"/>
                </a:ext>
              </a:extLst>
            </p:cNvPr>
            <p:cNvGrpSpPr/>
            <p:nvPr/>
          </p:nvGrpSpPr>
          <p:grpSpPr>
            <a:xfrm>
              <a:off x="835749" y="1811631"/>
              <a:ext cx="7137046" cy="2580480"/>
              <a:chOff x="812599" y="2008401"/>
              <a:chExt cx="7137046" cy="2580480"/>
            </a:xfrm>
          </p:grpSpPr>
          <p:sp>
            <p:nvSpPr>
              <p:cNvPr id="29" name="Google Shape;84;p17">
                <a:extLst>
                  <a:ext uri="{FF2B5EF4-FFF2-40B4-BE49-F238E27FC236}">
                    <a16:creationId xmlns:a16="http://schemas.microsoft.com/office/drawing/2014/main" id="{BD5D5677-0684-4F87-9E98-128B98C80663}"/>
                  </a:ext>
                </a:extLst>
              </p:cNvPr>
              <p:cNvSpPr/>
              <p:nvPr/>
            </p:nvSpPr>
            <p:spPr>
              <a:xfrm>
                <a:off x="812599" y="2008401"/>
                <a:ext cx="2580480" cy="2580480"/>
              </a:xfrm>
              <a:prstGeom prst="ellipse">
                <a:avLst/>
              </a:prstGeom>
              <a:solidFill>
                <a:srgbClr val="C9DAF8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Google Shape;87;p17">
                <a:extLst>
                  <a:ext uri="{FF2B5EF4-FFF2-40B4-BE49-F238E27FC236}">
                    <a16:creationId xmlns:a16="http://schemas.microsoft.com/office/drawing/2014/main" id="{D0D5BDA9-802E-4D0F-BE69-A2EC045062FF}"/>
                  </a:ext>
                </a:extLst>
              </p:cNvPr>
              <p:cNvSpPr txBox="1"/>
              <p:nvPr/>
            </p:nvSpPr>
            <p:spPr>
              <a:xfrm>
                <a:off x="4271156" y="2024262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800" dirty="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TAM</a:t>
                </a:r>
                <a:endParaRPr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1" name="Google Shape;92;p17">
                <a:extLst>
                  <a:ext uri="{FF2B5EF4-FFF2-40B4-BE49-F238E27FC236}">
                    <a16:creationId xmlns:a16="http://schemas.microsoft.com/office/drawing/2014/main" id="{E5FD00E2-A831-4D80-A147-F511DAD5370F}"/>
                  </a:ext>
                </a:extLst>
              </p:cNvPr>
              <p:cNvCxnSpPr/>
              <p:nvPr/>
            </p:nvCxnSpPr>
            <p:spPr>
              <a:xfrm>
                <a:off x="2131530" y="2308363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2" name="Rectangle 66">
                <a:extLst>
                  <a:ext uri="{FF2B5EF4-FFF2-40B4-BE49-F238E27FC236}">
                    <a16:creationId xmlns:a16="http://schemas.microsoft.com/office/drawing/2014/main" id="{119D5308-8B1E-48CF-B6E4-454171CA4D50}"/>
                  </a:ext>
                </a:extLst>
              </p:cNvPr>
              <p:cNvSpPr/>
              <p:nvPr/>
            </p:nvSpPr>
            <p:spPr>
              <a:xfrm>
                <a:off x="5039314" y="2117914"/>
                <a:ext cx="2910331" cy="8452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Total Available Market</a:t>
                </a:r>
              </a:p>
              <a:p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В Красноярском крае 447 школ</a:t>
                </a:r>
              </a:p>
              <a:p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Итого доля составляет: 15.645 </a:t>
                </a:r>
                <a:r>
                  <a:rPr lang="ru-RU" dirty="0" err="1">
                    <a:latin typeface="Segoe UI" panose="020B0502040204020203" pitchFamily="34" charset="0"/>
                    <a:cs typeface="Segoe UI" panose="020B0502040204020203" pitchFamily="34" charset="0"/>
                  </a:rPr>
                  <a:t>мл.руб</a:t>
                </a:r>
                <a:endParaRPr lang="ru-RU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endParaRPr lang="en-US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7" name="Group 67">
              <a:extLst>
                <a:ext uri="{FF2B5EF4-FFF2-40B4-BE49-F238E27FC236}">
                  <a16:creationId xmlns:a16="http://schemas.microsoft.com/office/drawing/2014/main" id="{4238192C-07AA-40CB-AB6E-4D6A76D2A4A2}"/>
                </a:ext>
              </a:extLst>
            </p:cNvPr>
            <p:cNvGrpSpPr/>
            <p:nvPr/>
          </p:nvGrpSpPr>
          <p:grpSpPr>
            <a:xfrm>
              <a:off x="1123837" y="2387807"/>
              <a:ext cx="7409330" cy="2004493"/>
              <a:chOff x="1100687" y="2584577"/>
              <a:chExt cx="7409330" cy="2004493"/>
            </a:xfrm>
          </p:grpSpPr>
          <p:sp>
            <p:nvSpPr>
              <p:cNvPr id="24" name="Google Shape;85;p17">
                <a:extLst>
                  <a:ext uri="{FF2B5EF4-FFF2-40B4-BE49-F238E27FC236}">
                    <a16:creationId xmlns:a16="http://schemas.microsoft.com/office/drawing/2014/main" id="{9540B13B-8C41-4EEB-BF72-2133D01EC996}"/>
                  </a:ext>
                </a:extLst>
              </p:cNvPr>
              <p:cNvSpPr/>
              <p:nvPr/>
            </p:nvSpPr>
            <p:spPr>
              <a:xfrm>
                <a:off x="1100687" y="2584577"/>
                <a:ext cx="2004493" cy="2004493"/>
              </a:xfrm>
              <a:prstGeom prst="ellipse">
                <a:avLst/>
              </a:prstGeom>
              <a:solidFill>
                <a:srgbClr val="A4C2F4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5" name="Google Shape;88;p17">
                <a:extLst>
                  <a:ext uri="{FF2B5EF4-FFF2-40B4-BE49-F238E27FC236}">
                    <a16:creationId xmlns:a16="http://schemas.microsoft.com/office/drawing/2014/main" id="{B233EB62-9FFF-43CE-9193-CB75EBE0BEA8}"/>
                  </a:ext>
                </a:extLst>
              </p:cNvPr>
              <p:cNvSpPr txBox="1"/>
              <p:nvPr/>
            </p:nvSpPr>
            <p:spPr>
              <a:xfrm>
                <a:off x="4271156" y="2667609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80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SAM</a:t>
                </a: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6" name="Google Shape;91;p17">
                <a:extLst>
                  <a:ext uri="{FF2B5EF4-FFF2-40B4-BE49-F238E27FC236}">
                    <a16:creationId xmlns:a16="http://schemas.microsoft.com/office/drawing/2014/main" id="{A01D709B-0B4D-47A3-9A8A-470A5F547C57}"/>
                  </a:ext>
                </a:extLst>
              </p:cNvPr>
              <p:cNvCxnSpPr/>
              <p:nvPr/>
            </p:nvCxnSpPr>
            <p:spPr>
              <a:xfrm>
                <a:off x="2131530" y="2945285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7" name="Rectangle 71">
                <a:extLst>
                  <a:ext uri="{FF2B5EF4-FFF2-40B4-BE49-F238E27FC236}">
                    <a16:creationId xmlns:a16="http://schemas.microsoft.com/office/drawing/2014/main" id="{FF4997B1-44E3-4036-A9DE-A10A4993AD6F}"/>
                  </a:ext>
                </a:extLst>
              </p:cNvPr>
              <p:cNvSpPr/>
              <p:nvPr/>
            </p:nvSpPr>
            <p:spPr>
              <a:xfrm>
                <a:off x="5036309" y="3084689"/>
                <a:ext cx="3473708" cy="6502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Среди этих школ услугами других компаний пользуются 30% школ</a:t>
                </a:r>
              </a:p>
              <a:p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Итого доля составляет 10.9 </a:t>
                </a:r>
                <a:r>
                  <a:rPr lang="ru-RU" dirty="0" err="1">
                    <a:latin typeface="Segoe UI" panose="020B0502040204020203" pitchFamily="34" charset="0"/>
                    <a:cs typeface="Segoe UI" panose="020B0502040204020203" pitchFamily="34" charset="0"/>
                  </a:rPr>
                  <a:t>мл.руб</a:t>
                </a:r>
                <a:endParaRPr lang="en-US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Rectangle 72">
                <a:extLst>
                  <a:ext uri="{FF2B5EF4-FFF2-40B4-BE49-F238E27FC236}">
                    <a16:creationId xmlns:a16="http://schemas.microsoft.com/office/drawing/2014/main" id="{8B0DECA2-8FE3-4D94-A2CD-AAAFBA45B018}"/>
                  </a:ext>
                </a:extLst>
              </p:cNvPr>
              <p:cNvSpPr/>
              <p:nvPr/>
            </p:nvSpPr>
            <p:spPr>
              <a:xfrm>
                <a:off x="5049675" y="2798208"/>
                <a:ext cx="26821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Serviceable Available Market </a:t>
                </a:r>
              </a:p>
            </p:txBody>
          </p:sp>
        </p:grpSp>
        <p:grpSp>
          <p:nvGrpSpPr>
            <p:cNvPr id="18" name="Group 73">
              <a:extLst>
                <a:ext uri="{FF2B5EF4-FFF2-40B4-BE49-F238E27FC236}">
                  <a16:creationId xmlns:a16="http://schemas.microsoft.com/office/drawing/2014/main" id="{F72F2B97-D9EB-4C0F-9CC0-1FAECA79E2EC}"/>
                </a:ext>
              </a:extLst>
            </p:cNvPr>
            <p:cNvGrpSpPr/>
            <p:nvPr/>
          </p:nvGrpSpPr>
          <p:grpSpPr>
            <a:xfrm>
              <a:off x="1429591" y="2999315"/>
              <a:ext cx="6948698" cy="1426215"/>
              <a:chOff x="1406441" y="3196085"/>
              <a:chExt cx="6948698" cy="1426215"/>
            </a:xfrm>
          </p:grpSpPr>
          <p:sp>
            <p:nvSpPr>
              <p:cNvPr id="19" name="Google Shape;86;p17">
                <a:extLst>
                  <a:ext uri="{FF2B5EF4-FFF2-40B4-BE49-F238E27FC236}">
                    <a16:creationId xmlns:a16="http://schemas.microsoft.com/office/drawing/2014/main" id="{ED3E7E96-3944-40CB-84FA-0CA1C1AB7896}"/>
                  </a:ext>
                </a:extLst>
              </p:cNvPr>
              <p:cNvSpPr/>
              <p:nvPr/>
            </p:nvSpPr>
            <p:spPr>
              <a:xfrm>
                <a:off x="1406441" y="3196085"/>
                <a:ext cx="1392881" cy="1392881"/>
              </a:xfrm>
              <a:prstGeom prst="ellipse">
                <a:avLst/>
              </a:prstGeom>
              <a:solidFill>
                <a:srgbClr val="6D9EEB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" name="Google Shape;89;p17">
                <a:extLst>
                  <a:ext uri="{FF2B5EF4-FFF2-40B4-BE49-F238E27FC236}">
                    <a16:creationId xmlns:a16="http://schemas.microsoft.com/office/drawing/2014/main" id="{3E870774-4B80-4A5F-9E7A-D97CB349CAF5}"/>
                  </a:ext>
                </a:extLst>
              </p:cNvPr>
              <p:cNvSpPr txBox="1"/>
              <p:nvPr/>
            </p:nvSpPr>
            <p:spPr>
              <a:xfrm>
                <a:off x="4271156" y="3577930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80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SOM</a:t>
                </a: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1" name="Google Shape;90;p17">
                <a:extLst>
                  <a:ext uri="{FF2B5EF4-FFF2-40B4-BE49-F238E27FC236}">
                    <a16:creationId xmlns:a16="http://schemas.microsoft.com/office/drawing/2014/main" id="{F6B1FE9B-6C84-45F1-A4B4-809C088B5347}"/>
                  </a:ext>
                </a:extLst>
              </p:cNvPr>
              <p:cNvCxnSpPr/>
              <p:nvPr/>
            </p:nvCxnSpPr>
            <p:spPr>
              <a:xfrm>
                <a:off x="2093974" y="3789399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2" name="Rectangle 77">
                <a:extLst>
                  <a:ext uri="{FF2B5EF4-FFF2-40B4-BE49-F238E27FC236}">
                    <a16:creationId xmlns:a16="http://schemas.microsoft.com/office/drawing/2014/main" id="{08A1BEBF-A131-4F48-A428-891677FD28BB}"/>
                  </a:ext>
                </a:extLst>
              </p:cNvPr>
              <p:cNvSpPr/>
              <p:nvPr/>
            </p:nvSpPr>
            <p:spPr>
              <a:xfrm>
                <a:off x="5014728" y="3972098"/>
                <a:ext cx="3340411" cy="6502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Реальная доля нашей компании со всеми </a:t>
                </a:r>
              </a:p>
              <a:p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возможными факторами будет составлять </a:t>
                </a:r>
              </a:p>
              <a:p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6.8 </a:t>
                </a:r>
                <a:r>
                  <a:rPr lang="ru-RU" dirty="0" err="1">
                    <a:latin typeface="Segoe UI" panose="020B0502040204020203" pitchFamily="34" charset="0"/>
                    <a:cs typeface="Segoe UI" panose="020B0502040204020203" pitchFamily="34" charset="0"/>
                  </a:rPr>
                  <a:t>мл.руб</a:t>
                </a:r>
                <a:endParaRPr lang="en-US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Rectangle 78">
                <a:extLst>
                  <a:ext uri="{FF2B5EF4-FFF2-40B4-BE49-F238E27FC236}">
                    <a16:creationId xmlns:a16="http://schemas.microsoft.com/office/drawing/2014/main" id="{2A9371F1-FC5E-4176-B825-AEE442F46631}"/>
                  </a:ext>
                </a:extLst>
              </p:cNvPr>
              <p:cNvSpPr/>
              <p:nvPr/>
            </p:nvSpPr>
            <p:spPr>
              <a:xfrm>
                <a:off x="5014728" y="3707004"/>
                <a:ext cx="283282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Serviceable Obtainable Market </a:t>
                </a:r>
                <a:endParaRPr lang="en-US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196410"/>
              </p:ext>
            </p:extLst>
          </p:nvPr>
        </p:nvGraphicFramePr>
        <p:xfrm>
          <a:off x="273377" y="1207140"/>
          <a:ext cx="11733895" cy="420639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04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5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5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2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6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3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«Наша</a:t>
                      </a:r>
                      <a:r>
                        <a:rPr lang="ru-RU" sz="1400" b="1" baseline="0" dirty="0">
                          <a:solidFill>
                            <a:srgbClr val="00B050"/>
                          </a:solidFill>
                        </a:rPr>
                        <a:t> компания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»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«Точка</a:t>
                      </a:r>
                      <a:r>
                        <a:rPr lang="ru-RU" sz="1400" b="1" baseline="0" dirty="0"/>
                        <a:t> роста</a:t>
                      </a:r>
                      <a:r>
                        <a:rPr lang="ru-RU" sz="1400" b="1" dirty="0"/>
                        <a:t>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(прямой)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«Технопарк»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(косвенный)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</a:t>
                      </a:r>
                      <a:r>
                        <a:rPr lang="ru-RU" sz="1400" b="1" dirty="0" err="1"/>
                        <a:t>Кванториум</a:t>
                      </a:r>
                      <a:r>
                        <a:rPr lang="ru-RU" sz="1400" b="1" dirty="0"/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0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Комплексность 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9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Технологичность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0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Универсальность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Стоимость (ср.)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40.000 р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50.000</a:t>
                      </a:r>
                      <a:r>
                        <a:rPr lang="en-US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73.000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65.000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3377" y="5578682"/>
            <a:ext cx="15644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</a:p>
        </p:txBody>
      </p:sp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6583" y="1114084"/>
            <a:ext cx="6096000" cy="723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40" y="960582"/>
            <a:ext cx="10619549" cy="522778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63781" y="2216727"/>
            <a:ext cx="1745673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/>
              <a:t>Партнеры с Китая, по производству деталей и компонентов для нашего набора</a:t>
            </a: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05784" y="4701387"/>
            <a:ext cx="453923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Важные затраты для рекламы и производству, самое</a:t>
            </a:r>
            <a:r>
              <a:rPr kumimoji="0" lang="ru-RU" sz="12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дорогое это производство деталей, а самые дорогие действия это продажа продукта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57236" y="2142836"/>
            <a:ext cx="179185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Производство 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Решение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проблем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57235" y="3435927"/>
            <a:ext cx="179185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Физические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Человеческие и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финансовые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36248" y="1837359"/>
            <a:ext cx="98680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Цена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Доступность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Новизна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53917" y="2160524"/>
            <a:ext cx="1943798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Персональная поддержка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Совместная разработка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23053" y="4775200"/>
            <a:ext cx="185563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Плата за использование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Реклама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Продажа активов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5517" y="3467447"/>
            <a:ext cx="171937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По почте или по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Нашему</a:t>
            </a:r>
            <a:r>
              <a:rPr kumimoji="0" lang="ru-RU" sz="12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2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маркетплейсу</a:t>
            </a:r>
            <a:endParaRPr kumimoji="0" lang="ru-RU" sz="12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20727" y="2160524"/>
            <a:ext cx="180113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Нищевой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рынок</a:t>
            </a:r>
          </a:p>
        </p:txBody>
      </p:sp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6583" y="1114084"/>
            <a:ext cx="6096000" cy="42165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Сырье за 100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шт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50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тыс.руб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Упаковка за 100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шт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20 тыс.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руб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Производственный процесс – 30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тыс.руб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Аренда помещения – 0 </a:t>
            </a:r>
            <a:r>
              <a:rPr lang="ru-RU" b="1" dirty="0" err="1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тыс.руб</a:t>
            </a:r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(Первоначальное помещение будет собственный гараж).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Зарплаты - 150 </a:t>
            </a:r>
            <a:r>
              <a:rPr lang="ru-RU" b="1" dirty="0" err="1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тыс.рублей</a:t>
            </a:r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(Для 5-ти сотрудников).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8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Реклама – 25 </a:t>
            </a:r>
            <a:r>
              <a:rPr lang="ru-RU" b="1" dirty="0" err="1">
                <a:solidFill>
                  <a:srgbClr val="8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тыс.рублей</a:t>
            </a:r>
            <a:endParaRPr lang="ru-RU" b="1" dirty="0">
              <a:solidFill>
                <a:srgbClr val="8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8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Итого: 275 </a:t>
            </a:r>
            <a:r>
              <a:rPr lang="ru-RU" b="1" dirty="0" err="1">
                <a:solidFill>
                  <a:srgbClr val="8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тыс.рублей</a:t>
            </a:r>
            <a:r>
              <a:rPr lang="ru-RU" b="1" dirty="0">
                <a:solidFill>
                  <a:srgbClr val="8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все расходы</a:t>
            </a: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Задел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6582" y="1114084"/>
            <a:ext cx="79022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данном этапе реализации проекта уже существует потенциальный клиент, заинтересованный в приобретении данного продукта в лице </a:t>
            </a:r>
            <a:r>
              <a:rPr lang="ru-RU" b="1" dirty="0" err="1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Емельяновской</a:t>
            </a:r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школы.</a:t>
            </a: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 так же, уже есть прототип, который проходит испытания для дальнейшего нахождения ошибок и их исправления.</a:t>
            </a: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3898665"/>
            <a:ext cx="4042996" cy="24598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31" y="3863824"/>
            <a:ext cx="5399199" cy="245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69335" y="97202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План развития проекта на год:</a:t>
            </a: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84" y="1640710"/>
            <a:ext cx="3212870" cy="201185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76713" y="3857365"/>
            <a:ext cx="26254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1)Привлечение покупателей среди школ Красноярского края и России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693" y="1640710"/>
            <a:ext cx="3231160" cy="201185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478853" y="3857365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2) Широкое производство </a:t>
            </a:r>
          </a:p>
          <a:p>
            <a:r>
              <a:rPr lang="ru-RU" dirty="0"/>
              <a:t>деталей и компонентов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1600" y="1640710"/>
            <a:ext cx="3151563" cy="20118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65335" y="3951919"/>
            <a:ext cx="308834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3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) Выход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на более широкий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aseline="0" dirty="0"/>
              <a:t>Рынок, для дальнейшего</a:t>
            </a: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Развития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компании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6583" y="1114084"/>
            <a:ext cx="6096000" cy="723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20" y="1002302"/>
            <a:ext cx="1714500" cy="1714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740" y="3177309"/>
            <a:ext cx="297132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Чабан Елена Анатольевна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Наставник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проекта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9" y="1002302"/>
            <a:ext cx="1714500" cy="1714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51563" y="3177309"/>
            <a:ext cx="345222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Полещук Вячеслав Евгеньевич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Руководитель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проекта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8277" y="1002302"/>
            <a:ext cx="1714500" cy="1714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943274" y="3177309"/>
            <a:ext cx="337367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Куницына Ксения Максимовна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8320" y="4120135"/>
            <a:ext cx="1714500" cy="17145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31070" y="6271491"/>
            <a:ext cx="307391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Хорошев Вадим Андреевич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3786" y="4100635"/>
            <a:ext cx="1640331" cy="171450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04627" y="6271491"/>
            <a:ext cx="303864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Адамян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Николай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Ашотович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3489</TotalTime>
  <Words>590</Words>
  <Application>Microsoft Office PowerPoint</Application>
  <PresentationFormat>Широкоэкранный</PresentationFormat>
  <Paragraphs>143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Segoe UI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Nikolay Nikolay</cp:lastModifiedBy>
  <cp:revision>49</cp:revision>
  <dcterms:modified xsi:type="dcterms:W3CDTF">2023-11-28T18:04:12Z</dcterms:modified>
</cp:coreProperties>
</file>