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6"/>
  </p:notesMasterIdLst>
  <p:sldIdLst>
    <p:sldId id="266" r:id="rId2"/>
    <p:sldId id="278" r:id="rId3"/>
    <p:sldId id="267" r:id="rId4"/>
    <p:sldId id="283" r:id="rId5"/>
    <p:sldId id="282" r:id="rId6"/>
    <p:sldId id="289" r:id="rId7"/>
    <p:sldId id="284" r:id="rId8"/>
    <p:sldId id="269" r:id="rId9"/>
    <p:sldId id="274" r:id="rId10"/>
    <p:sldId id="270" r:id="rId11"/>
    <p:sldId id="263" r:id="rId12"/>
    <p:sldId id="260" r:id="rId13"/>
    <p:sldId id="279" r:id="rId14"/>
    <p:sldId id="290" r:id="rId15"/>
    <p:sldId id="286" r:id="rId16"/>
    <p:sldId id="281" r:id="rId17"/>
    <p:sldId id="293" r:id="rId18"/>
    <p:sldId id="294" r:id="rId19"/>
    <p:sldId id="292" r:id="rId20"/>
    <p:sldId id="287" r:id="rId21"/>
    <p:sldId id="288" r:id="rId22"/>
    <p:sldId id="295" r:id="rId23"/>
    <p:sldId id="291" r:id="rId24"/>
    <p:sldId id="297" r:id="rId25"/>
  </p:sldIdLst>
  <p:sldSz cx="14630400" cy="8229600"/>
  <p:notesSz cx="8229600" cy="14630400"/>
  <p:embeddedFontLst>
    <p:embeddedFont>
      <p:font typeface="Tomorrow Semi Bold" charset="0"/>
      <p:regular r:id="rId27"/>
    </p:embeddedFont>
    <p:embeddedFont>
      <p:font typeface="Calibri" pitchFamily="34" charset="0"/>
      <p:regular r:id="rId28"/>
      <p:bold r:id="rId29"/>
      <p:italic r:id="rId30"/>
      <p:boldItalic r:id="rId31"/>
    </p:embeddedFont>
    <p:embeddedFont>
      <p:font typeface="Calibri Light" pitchFamily="34" charset="0"/>
      <p:regular r:id="rId32"/>
      <p:italic r:id="rId33"/>
    </p:embeddedFont>
    <p:embeddedFont>
      <p:font typeface="Tomorrow" charset="0"/>
      <p:regular r:id="rId3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63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8554" autoAdjust="0"/>
    <p:restoredTop sz="94610"/>
  </p:normalViewPr>
  <p:slideViewPr>
    <p:cSldViewPr snapToGrid="0" snapToObjects="1">
      <p:cViewPr>
        <p:scale>
          <a:sx n="73" d="100"/>
          <a:sy n="73" d="100"/>
        </p:scale>
        <p:origin x="130" y="-58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7;&#1072;&#1075;&#1088;&#1091;&#1079;&#1082;&#1080;\&#1057;&#1084;&#1077;&#1090;&#1072;%20&#1085;&#1072;%20&#1090;&#1088;&#1086;&#1077;&#1095;&#1082;&#1091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9810831282145436E-2"/>
          <c:y val="3.8498123185885184E-2"/>
          <c:w val="0.91440173593389851"/>
          <c:h val="0.94339670738098469"/>
        </c:manualLayout>
      </c:layout>
      <c:barChart>
        <c:barDir val="col"/>
        <c:grouping val="stacked"/>
        <c:varyColors val="1"/>
        <c:ser>
          <c:idx val="0"/>
          <c:order val="0"/>
          <c:tx>
            <c:strRef>
              <c:f>'Фин. модель'!$B$31</c:f>
              <c:strCache>
                <c:ptCount val="1"/>
                <c:pt idx="0">
                  <c:v>Валовая прибыль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6161"/>
              </a:solidFill>
              <a:ln>
                <a:solidFill>
                  <a:schemeClr val="bg2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4EE-4690-BBFA-C13BF3E407C2}"/>
              </c:ext>
            </c:extLst>
          </c:dPt>
          <c:dPt>
            <c:idx val="1"/>
            <c:invertIfNegative val="0"/>
            <c:bubble3D val="0"/>
            <c:spPr>
              <a:solidFill>
                <a:srgbClr val="FF6161"/>
              </a:solidFill>
              <a:ln>
                <a:solidFill>
                  <a:schemeClr val="bg2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4EE-4690-BBFA-C13BF3E407C2}"/>
              </c:ext>
            </c:extLst>
          </c:dPt>
          <c:dPt>
            <c:idx val="2"/>
            <c:invertIfNegative val="0"/>
            <c:bubble3D val="0"/>
            <c:spPr>
              <a:solidFill>
                <a:srgbClr val="FF6161"/>
              </a:solidFill>
              <a:ln>
                <a:solidFill>
                  <a:schemeClr val="bg2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4EE-4690-BBFA-C13BF3E407C2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4EE-4690-BBFA-C13BF3E407C2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D4EE-4690-BBFA-C13BF3E407C2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D4EE-4690-BBFA-C13BF3E407C2}"/>
              </c:ext>
            </c:extLst>
          </c:dPt>
          <c:dPt>
            <c:idx val="6"/>
            <c:invertIfNegative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D4EE-4690-BBFA-C13BF3E407C2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D4EE-4690-BBFA-C13BF3E407C2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D4EE-4690-BBFA-C13BF3E407C2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D4EE-4690-BBFA-C13BF3E407C2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D4EE-4690-BBFA-C13BF3E407C2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D4EE-4690-BBFA-C13BF3E407C2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D4EE-4690-BBFA-C13BF3E407C2}"/>
              </c:ext>
            </c:extLst>
          </c:dPt>
          <c:cat>
            <c:strRef>
              <c:f>'Фин. модель'!$C$32:$O$33</c:f>
              <c:strCache>
                <c:ptCount val="13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  <c:pt idx="12">
                  <c:v>Январь</c:v>
                </c:pt>
              </c:strCache>
            </c:strRef>
          </c:cat>
          <c:val>
            <c:numRef>
              <c:f>'Фин. модель'!$C$31:$O$31</c:f>
              <c:numCache>
                <c:formatCode>#,##0.00\ "₽"</c:formatCode>
                <c:ptCount val="13"/>
                <c:pt idx="0">
                  <c:v>-389499.25</c:v>
                </c:pt>
                <c:pt idx="1">
                  <c:v>-129484.75</c:v>
                </c:pt>
                <c:pt idx="2">
                  <c:v>-49794.25</c:v>
                </c:pt>
                <c:pt idx="3">
                  <c:v>44422.25</c:v>
                </c:pt>
                <c:pt idx="4">
                  <c:v>153164.75</c:v>
                </c:pt>
                <c:pt idx="5">
                  <c:v>276433.25</c:v>
                </c:pt>
                <c:pt idx="6">
                  <c:v>414227.75</c:v>
                </c:pt>
                <c:pt idx="7">
                  <c:v>566548.25</c:v>
                </c:pt>
                <c:pt idx="8">
                  <c:v>733394.75</c:v>
                </c:pt>
                <c:pt idx="9">
                  <c:v>914767.25</c:v>
                </c:pt>
                <c:pt idx="10">
                  <c:v>1110665.75</c:v>
                </c:pt>
                <c:pt idx="11">
                  <c:v>1321090.25</c:v>
                </c:pt>
                <c:pt idx="12">
                  <c:v>1546040.75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A-D4EE-4690-BBFA-C13BF3E407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84140416"/>
        <c:axId val="84141952"/>
      </c:barChart>
      <c:lineChart>
        <c:grouping val="standard"/>
        <c:varyColors val="1"/>
        <c:ser>
          <c:idx val="1"/>
          <c:order val="1"/>
          <c:tx>
            <c:v>Окупаемость</c:v>
          </c:tx>
          <c:spPr>
            <a:ln>
              <a:solidFill>
                <a:schemeClr val="bg2">
                  <a:lumMod val="50000"/>
                </a:schemeClr>
              </a:solidFill>
            </a:ln>
          </c:spPr>
          <c:marker>
            <c:symbol val="none"/>
          </c:marker>
          <c:val>
            <c:numRef>
              <c:f>'Фин. модель'!$C$30:$O$30</c:f>
              <c:numCache>
                <c:formatCode>#,##0.00\ "₽"</c:formatCode>
                <c:ptCount val="13"/>
                <c:pt idx="0">
                  <c:v>-389499.25</c:v>
                </c:pt>
                <c:pt idx="1">
                  <c:v>-518984</c:v>
                </c:pt>
                <c:pt idx="2">
                  <c:v>-568778.25</c:v>
                </c:pt>
                <c:pt idx="3">
                  <c:v>-524356</c:v>
                </c:pt>
                <c:pt idx="4">
                  <c:v>-371191.25</c:v>
                </c:pt>
                <c:pt idx="5">
                  <c:v>-94758</c:v>
                </c:pt>
                <c:pt idx="6">
                  <c:v>319469.75</c:v>
                </c:pt>
                <c:pt idx="7">
                  <c:v>886018</c:v>
                </c:pt>
                <c:pt idx="8">
                  <c:v>1619412.75</c:v>
                </c:pt>
                <c:pt idx="9">
                  <c:v>2534180</c:v>
                </c:pt>
                <c:pt idx="10">
                  <c:v>3644845.75</c:v>
                </c:pt>
                <c:pt idx="11">
                  <c:v>4965936</c:v>
                </c:pt>
                <c:pt idx="12">
                  <c:v>6511976.75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B-D4EE-4690-BBFA-C13BF3E407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4140416"/>
        <c:axId val="84141952"/>
      </c:lineChart>
      <c:catAx>
        <c:axId val="841404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84141952"/>
        <c:crosses val="autoZero"/>
        <c:auto val="1"/>
        <c:lblAlgn val="ctr"/>
        <c:lblOffset val="100"/>
        <c:noMultiLvlLbl val="0"/>
      </c:catAx>
      <c:valAx>
        <c:axId val="84141952"/>
        <c:scaling>
          <c:orientation val="minMax"/>
          <c:max val="1800000"/>
        </c:scaling>
        <c:delete val="0"/>
        <c:axPos val="l"/>
        <c:majorGridlines/>
        <c:numFmt formatCode="#,##0.00\ &quot;₽&quot;" sourceLinked="1"/>
        <c:majorTickMark val="out"/>
        <c:minorTickMark val="none"/>
        <c:tickLblPos val="nextTo"/>
        <c:crossAx val="84140416"/>
        <c:crosses val="autoZero"/>
        <c:crossBetween val="between"/>
      </c:valAx>
      <c:spPr>
        <a:ln w="28575"/>
      </c:spPr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6788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233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726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28800" y="1346836"/>
            <a:ext cx="10972800" cy="2865120"/>
          </a:xfrm>
          <a:prstGeom prst="rect">
            <a:avLst/>
          </a:prstGeom>
        </p:spPr>
        <p:txBody>
          <a:bodyPr lIns="109728" tIns="54864" rIns="109728" bIns="54864" anchor="b"/>
          <a:lstStyle>
            <a:lvl1pPr algn="ctr">
              <a:defRPr sz="7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14"/>
          </a:xfrm>
          <a:prstGeom prst="rect">
            <a:avLst/>
          </a:prstGeom>
        </p:spPr>
        <p:txBody>
          <a:bodyPr lIns="109728" tIns="54864" rIns="109728" bIns="54864"/>
          <a:lstStyle>
            <a:lvl1pPr marL="0" indent="0" algn="ctr">
              <a:buNone/>
              <a:defRPr sz="290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200"/>
            </a:lvl3pPr>
            <a:lvl4pPr marL="1645920" indent="0" algn="ctr">
              <a:buNone/>
              <a:defRPr sz="1900"/>
            </a:lvl4pPr>
            <a:lvl5pPr marL="2194560" indent="0" algn="ctr">
              <a:buNone/>
              <a:defRPr sz="1900"/>
            </a:lvl5pPr>
            <a:lvl6pPr marL="2743200" indent="0" algn="ctr">
              <a:buNone/>
              <a:defRPr sz="1900"/>
            </a:lvl6pPr>
            <a:lvl7pPr marL="3291840" indent="0" algn="ctr">
              <a:buNone/>
              <a:defRPr sz="1900"/>
            </a:lvl7pPr>
            <a:lvl8pPr marL="3840480" indent="0" algn="ctr">
              <a:buNone/>
              <a:defRPr sz="1900"/>
            </a:lvl8pPr>
            <a:lvl9pPr marL="4389120" indent="0" algn="ctr">
              <a:buNone/>
              <a:defRPr sz="19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</p:spPr>
        <p:txBody>
          <a:bodyPr lIns="109728" tIns="54864" rIns="109728" bIns="54864"/>
          <a:lstStyle/>
          <a:p>
            <a:fld id="{78F45619-88F8-4BB5-8988-0D95BAFA31C0}" type="datetime1">
              <a:rPr lang="ru-RU" smtClean="0"/>
              <a:pPr/>
              <a:t>04.11.2024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</p:spPr>
        <p:txBody>
          <a:bodyPr lIns="109728" tIns="54864" rIns="109728" bIns="54864"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</p:spPr>
        <p:txBody>
          <a:bodyPr lIns="109728" tIns="54864" rIns="109728" bIns="54864"/>
          <a:lstStyle/>
          <a:p>
            <a:fld id="{C366152C-CB7B-4B75-9661-CB282D41E4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91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.jp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7.png"/><Relationship Id="rId4" Type="http://schemas.openxmlformats.org/officeDocument/2006/relationships/image" Target="../media/image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4630400" cy="82296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0315576" y="5582580"/>
            <a:ext cx="43148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cs typeface="Times New Roman" panose="02020603050405020304" pitchFamily="18" charset="0"/>
              </a:rPr>
              <a:t>Выполнили: </a:t>
            </a:r>
          </a:p>
          <a:p>
            <a:r>
              <a:rPr lang="ru-RU" sz="2400" dirty="0">
                <a:cs typeface="Times New Roman" panose="02020603050405020304" pitchFamily="18" charset="0"/>
              </a:rPr>
              <a:t>Валеева </a:t>
            </a:r>
            <a:r>
              <a:rPr lang="ru-RU" sz="2400" dirty="0" err="1">
                <a:cs typeface="Times New Roman" panose="02020603050405020304" pitchFamily="18" charset="0"/>
              </a:rPr>
              <a:t>Аделина</a:t>
            </a:r>
            <a:r>
              <a:rPr lang="ru-RU" sz="2400" dirty="0">
                <a:cs typeface="Times New Roman" panose="02020603050405020304" pitchFamily="18" charset="0"/>
              </a:rPr>
              <a:t> (БИУ-21-01) </a:t>
            </a:r>
          </a:p>
          <a:p>
            <a:r>
              <a:rPr lang="ru-RU" sz="2400" dirty="0">
                <a:cs typeface="Times New Roman" panose="02020603050405020304" pitchFamily="18" charset="0"/>
              </a:rPr>
              <a:t>Гарифуллин Арслан (БИУ-21-01) </a:t>
            </a:r>
          </a:p>
          <a:p>
            <a:r>
              <a:rPr lang="ru-RU" sz="2400" dirty="0" err="1">
                <a:cs typeface="Times New Roman" panose="02020603050405020304" pitchFamily="18" charset="0"/>
              </a:rPr>
              <a:t>Мурзагулов</a:t>
            </a:r>
            <a:r>
              <a:rPr lang="ru-RU" sz="2400" dirty="0"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cs typeface="Times New Roman" panose="02020603050405020304" pitchFamily="18" charset="0"/>
              </a:rPr>
              <a:t>Ильгиз</a:t>
            </a:r>
            <a:r>
              <a:rPr lang="ru-RU" sz="2400" dirty="0">
                <a:cs typeface="Times New Roman" panose="02020603050405020304" pitchFamily="18" charset="0"/>
              </a:rPr>
              <a:t> (БИУ-21-01) </a:t>
            </a:r>
          </a:p>
          <a:p>
            <a:r>
              <a:rPr lang="ru-RU" sz="2400" dirty="0" err="1">
                <a:cs typeface="Times New Roman" panose="02020603050405020304" pitchFamily="18" charset="0"/>
              </a:rPr>
              <a:t>Шамукаев</a:t>
            </a:r>
            <a:r>
              <a:rPr lang="ru-RU" sz="2400" dirty="0">
                <a:cs typeface="Times New Roman" panose="02020603050405020304" pitchFamily="18" charset="0"/>
              </a:rPr>
              <a:t> Олег (БИУ-21-01)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394303" y="3257996"/>
            <a:ext cx="58417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cs typeface="Times New Roman" panose="02020603050405020304" pitchFamily="18" charset="0"/>
              </a:rPr>
              <a:t>Переводчик с синтаксическим разбором</a:t>
            </a: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610100"/>
            <a:ext cx="6772274" cy="3620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7975" y="76200"/>
            <a:ext cx="4162424" cy="218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57599" y="76200"/>
            <a:ext cx="73152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/>
              <a:t>Министерство науки и высшего образования Российской Федерации</a:t>
            </a:r>
          </a:p>
          <a:p>
            <a:pPr algn="ctr"/>
            <a:r>
              <a:rPr lang="ru-RU" sz="2000" b="1" dirty="0"/>
              <a:t>ФГБОУ ВО «Уфимский государственный нефтяной </a:t>
            </a:r>
          </a:p>
          <a:p>
            <a:pPr algn="ctr"/>
            <a:r>
              <a:rPr lang="ru-RU" sz="2000" b="1" dirty="0"/>
              <a:t>технический университет» </a:t>
            </a:r>
          </a:p>
          <a:p>
            <a:pPr algn="ctr"/>
            <a:r>
              <a:rPr lang="ru-RU" sz="2000" b="1" dirty="0"/>
              <a:t> Уфимская высшая школа экономики и управления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153500" y="2413441"/>
            <a:ext cx="632339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cs typeface="Times New Roman" panose="02020603050405020304" pitchFamily="18" charset="0"/>
              </a:rPr>
              <a:t>ТРЕК «КОММЕРЧЕСКИЙ ПРОЕКТ»</a:t>
            </a:r>
            <a:endParaRPr lang="en-US" sz="2400" b="1" dirty="0"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cs typeface="Times New Roman" panose="02020603050405020304" pitchFamily="18" charset="0"/>
              </a:rPr>
              <a:t>ТЕХНОЛОГИЧЕСКОЕ ПРЕДПРИНИМАТЕЛЬСТВО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740413" y="7712080"/>
            <a:ext cx="11495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Уфа 2024  </a:t>
            </a:r>
            <a:endParaRPr lang="ru-RU" dirty="0"/>
          </a:p>
        </p:txBody>
      </p:sp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41EDC6DC-5AF9-FF6A-BE12-BE84A8C147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13" y="-135596"/>
            <a:ext cx="3906185" cy="24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993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6E9CE56A-AF0F-2726-B732-59DA9C1ABC3D}"/>
              </a:ext>
            </a:extLst>
          </p:cNvPr>
          <p:cNvSpPr txBox="1">
            <a:spLocks/>
          </p:cNvSpPr>
          <p:nvPr/>
        </p:nvSpPr>
        <p:spPr>
          <a:xfrm>
            <a:off x="3371850" y="298685"/>
            <a:ext cx="7886700" cy="71096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latin typeface="+mn-lt"/>
                <a:cs typeface="Times New Roman" panose="02020603050405020304" pitchFamily="18" charset="0"/>
              </a:rPr>
              <a:t>Выбор ниши бизнеса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3048195"/>
              </p:ext>
            </p:extLst>
          </p:nvPr>
        </p:nvGraphicFramePr>
        <p:xfrm>
          <a:off x="1581154" y="1215159"/>
          <a:ext cx="11725273" cy="6587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5039">
                  <a:extLst>
                    <a:ext uri="{9D8B030D-6E8A-4147-A177-3AD203B41FA5}">
                      <a16:colId xmlns="" xmlns:a16="http://schemas.microsoft.com/office/drawing/2014/main" val="373154963"/>
                    </a:ext>
                  </a:extLst>
                </a:gridCol>
                <a:gridCol w="1675039">
                  <a:extLst>
                    <a:ext uri="{9D8B030D-6E8A-4147-A177-3AD203B41FA5}">
                      <a16:colId xmlns="" xmlns:a16="http://schemas.microsoft.com/office/drawing/2014/main" val="463014927"/>
                    </a:ext>
                  </a:extLst>
                </a:gridCol>
                <a:gridCol w="1675039">
                  <a:extLst>
                    <a:ext uri="{9D8B030D-6E8A-4147-A177-3AD203B41FA5}">
                      <a16:colId xmlns="" xmlns:a16="http://schemas.microsoft.com/office/drawing/2014/main" val="2657553791"/>
                    </a:ext>
                  </a:extLst>
                </a:gridCol>
                <a:gridCol w="1675039">
                  <a:extLst>
                    <a:ext uri="{9D8B030D-6E8A-4147-A177-3AD203B41FA5}">
                      <a16:colId xmlns="" xmlns:a16="http://schemas.microsoft.com/office/drawing/2014/main" val="970103091"/>
                    </a:ext>
                  </a:extLst>
                </a:gridCol>
                <a:gridCol w="1675039">
                  <a:extLst>
                    <a:ext uri="{9D8B030D-6E8A-4147-A177-3AD203B41FA5}">
                      <a16:colId xmlns="" xmlns:a16="http://schemas.microsoft.com/office/drawing/2014/main" val="1970999607"/>
                    </a:ext>
                  </a:extLst>
                </a:gridCol>
                <a:gridCol w="1675039">
                  <a:extLst>
                    <a:ext uri="{9D8B030D-6E8A-4147-A177-3AD203B41FA5}">
                      <a16:colId xmlns="" xmlns:a16="http://schemas.microsoft.com/office/drawing/2014/main" val="1283223192"/>
                    </a:ext>
                  </a:extLst>
                </a:gridCol>
                <a:gridCol w="1675039">
                  <a:extLst>
                    <a:ext uri="{9D8B030D-6E8A-4147-A177-3AD203B41FA5}">
                      <a16:colId xmlns="" xmlns:a16="http://schemas.microsoft.com/office/drawing/2014/main" val="2979232018"/>
                    </a:ext>
                  </a:extLst>
                </a:gridCol>
              </a:tblGrid>
              <a:tr h="400356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№</a:t>
                      </a:r>
                    </a:p>
                  </a:txBody>
                  <a:tcPr marL="13154" marR="13154" marT="8769" marB="8769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Виды бизнеса</a:t>
                      </a:r>
                    </a:p>
                  </a:txBody>
                  <a:tcPr marL="13154" marR="13154" marT="8769" marB="8769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Ниша бизнеса</a:t>
                      </a:r>
                    </a:p>
                  </a:txBody>
                  <a:tcPr marL="13154" marR="13154" marT="8769" marB="8769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Количество компаний</a:t>
                      </a:r>
                    </a:p>
                  </a:txBody>
                  <a:tcPr marL="13154" marR="13154" marT="8769" marB="8769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Спрос </a:t>
                      </a:r>
                    </a:p>
                  </a:txBody>
                  <a:tcPr marL="13154" marR="13154" marT="8769" marB="8769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Ориентация на ... лица</a:t>
                      </a:r>
                    </a:p>
                  </a:txBody>
                  <a:tcPr marL="13154" marR="13154" marT="8769" marB="8769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Ценовое разделение</a:t>
                      </a:r>
                    </a:p>
                  </a:txBody>
                  <a:tcPr marL="13154" marR="13154" marT="8769" marB="8769" anchor="ctr"/>
                </a:tc>
                <a:extLst>
                  <a:ext uri="{0D108BD9-81ED-4DB2-BD59-A6C34878D82A}">
                    <a16:rowId xmlns="" xmlns:a16="http://schemas.microsoft.com/office/drawing/2014/main" val="3477663011"/>
                  </a:ext>
                </a:extLst>
              </a:tr>
              <a:tr h="120765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1</a:t>
                      </a:r>
                    </a:p>
                  </a:txBody>
                  <a:tcPr marL="13154" marR="13154" marT="8769" marB="8769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Транспортные услуги</a:t>
                      </a:r>
                    </a:p>
                    <a:p>
                      <a:pPr algn="ctr"/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Грузоперевозки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Такси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Курьерская</a:t>
                      </a:r>
                      <a:r>
                        <a:rPr lang="ru-RU" sz="16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служба</a:t>
                      </a:r>
                      <a:endParaRPr lang="ru-RU" sz="1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0" fontAlgn="b"/>
                      <a:endParaRPr lang="ru-RU" sz="1600" b="0" kern="12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+mj-cs"/>
                      </a:endParaRPr>
                    </a:p>
                  </a:txBody>
                  <a:tcPr marL="13154" marR="13154" marT="8769" marB="8769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Много</a:t>
                      </a:r>
                    </a:p>
                    <a:p>
                      <a:pPr algn="ctr"/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Высокий </a:t>
                      </a:r>
                    </a:p>
                    <a:p>
                      <a:pPr algn="ctr"/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юридические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физические </a:t>
                      </a:r>
                    </a:p>
                    <a:p>
                      <a:pPr algn="ctr"/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600" kern="12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+mj-cs"/>
                      </a:endParaRPr>
                    </a:p>
                    <a:p>
                      <a:pPr algn="ctr" rtl="0" fontAlgn="b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500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₽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/</a:t>
                      </a:r>
                      <a:r>
                        <a:rPr lang="ru-RU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час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  <a:r>
                        <a:rPr lang="ru-RU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₽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ru-RU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км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200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₽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ед.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0" fontAlgn="b"/>
                      <a:endParaRPr lang="ru-RU" sz="1600" kern="12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+mj-cs"/>
                      </a:endParaRPr>
                    </a:p>
                  </a:txBody>
                  <a:tcPr marL="13154" marR="13154" marT="8769" marB="8769" anchor="ctr"/>
                </a:tc>
                <a:extLst>
                  <a:ext uri="{0D108BD9-81ED-4DB2-BD59-A6C34878D82A}">
                    <a16:rowId xmlns="" xmlns:a16="http://schemas.microsoft.com/office/drawing/2014/main" val="75374001"/>
                  </a:ext>
                </a:extLst>
              </a:tr>
              <a:tr h="60527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  <a:p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Сфера обучения</a:t>
                      </a:r>
                    </a:p>
                    <a:p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Автошкола</a:t>
                      </a:r>
                    </a:p>
                  </a:txBody>
                  <a:tcPr marL="13154" marR="13154" marT="8769" marB="8769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  <a:p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Выше среднего</a:t>
                      </a:r>
                    </a:p>
                    <a:p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физические </a:t>
                      </a:r>
                    </a:p>
                    <a:p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₽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час</a:t>
                      </a:r>
                    </a:p>
                    <a:p>
                      <a:pPr algn="ctr" rtl="0" fontAlgn="b"/>
                      <a:endParaRPr lang="ru-RU" sz="1600" kern="12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+mj-cs"/>
                      </a:endParaRPr>
                    </a:p>
                  </a:txBody>
                  <a:tcPr marL="13154" marR="13154" marT="8769" marB="8769" anchor="ctr"/>
                </a:tc>
                <a:extLst>
                  <a:ext uri="{0D108BD9-81ED-4DB2-BD59-A6C34878D82A}">
                    <a16:rowId xmlns="" xmlns:a16="http://schemas.microsoft.com/office/drawing/2014/main" val="624503872"/>
                  </a:ext>
                </a:extLst>
              </a:tr>
              <a:tr h="7808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Центр дополнительного</a:t>
                      </a:r>
                      <a:r>
                        <a:rPr lang="ru-RU" sz="16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образования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154" marR="13154" marT="8769" marB="8769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  <a:p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Выше среднего</a:t>
                      </a:r>
                    </a:p>
                    <a:p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юридические/физические</a:t>
                      </a:r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250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₽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час</a:t>
                      </a:r>
                    </a:p>
                    <a:p>
                      <a:pPr algn="ctr" rtl="0" fontAlgn="b"/>
                      <a:endParaRPr lang="ru-RU" sz="1600" kern="12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+mj-cs"/>
                      </a:endParaRPr>
                    </a:p>
                  </a:txBody>
                  <a:tcPr marL="13154" marR="13154" marT="8769" marB="8769" anchor="ctr"/>
                </a:tc>
                <a:extLst>
                  <a:ext uri="{0D108BD9-81ED-4DB2-BD59-A6C34878D82A}">
                    <a16:rowId xmlns="" xmlns:a16="http://schemas.microsoft.com/office/drawing/2014/main" val="127402785"/>
                  </a:ext>
                </a:extLst>
              </a:tr>
              <a:tr h="400356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  <a:p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Сфера оказания онлайн услуг </a:t>
                      </a:r>
                    </a:p>
                    <a:p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Услуги переводчика</a:t>
                      </a:r>
                    </a:p>
                  </a:txBody>
                  <a:tcPr marL="13154" marR="13154" marT="8769" marB="8769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+mj-cs"/>
                      </a:endParaRPr>
                    </a:p>
                  </a:txBody>
                  <a:tcPr marL="13154" marR="13154" marT="8769" marB="8769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Выше среднего</a:t>
                      </a:r>
                    </a:p>
                  </a:txBody>
                  <a:tcPr marL="13154" marR="13154" marT="8769" marB="8769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юридические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физические </a:t>
                      </a:r>
                    </a:p>
                  </a:txBody>
                  <a:tcPr marL="13154" marR="13154" marT="8769" marB="8769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500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₽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/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час</a:t>
                      </a:r>
                    </a:p>
                  </a:txBody>
                  <a:tcPr marL="13154" marR="13154" marT="8769" marB="8769" anchor="ctr"/>
                </a:tc>
                <a:extLst>
                  <a:ext uri="{0D108BD9-81ED-4DB2-BD59-A6C34878D82A}">
                    <a16:rowId xmlns="" xmlns:a16="http://schemas.microsoft.com/office/drawing/2014/main" val="606769234"/>
                  </a:ext>
                </a:extLst>
              </a:tr>
              <a:tr h="4003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Дизайн студия</a:t>
                      </a:r>
                    </a:p>
                  </a:txBody>
                  <a:tcPr marL="13154" marR="13154" marT="8769" marB="8769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244</a:t>
                      </a:r>
                    </a:p>
                  </a:txBody>
                  <a:tcPr marL="13154" marR="13154" marT="8769" marB="8769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Выше среднего </a:t>
                      </a:r>
                    </a:p>
                  </a:txBody>
                  <a:tcPr marL="13154" marR="13154" marT="8769" marB="8769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юридические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физические </a:t>
                      </a:r>
                    </a:p>
                  </a:txBody>
                  <a:tcPr marL="13154" marR="13154" marT="8769" marB="8769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500 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₽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/м²</a:t>
                      </a:r>
                      <a:endParaRPr lang="ru-RU" sz="1600" b="0" kern="12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+mj-cs"/>
                      </a:endParaRPr>
                    </a:p>
                  </a:txBody>
                  <a:tcPr marL="13154" marR="13154" marT="8769" marB="8769" anchor="ctr"/>
                </a:tc>
                <a:extLst>
                  <a:ext uri="{0D108BD9-81ED-4DB2-BD59-A6C34878D82A}">
                    <a16:rowId xmlns="" xmlns:a16="http://schemas.microsoft.com/office/drawing/2014/main" val="3577156700"/>
                  </a:ext>
                </a:extLst>
              </a:tr>
              <a:tr h="4003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Создание и продвижение сайтов</a:t>
                      </a:r>
                    </a:p>
                  </a:txBody>
                  <a:tcPr marL="13154" marR="13154" marT="8769" marB="8769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120</a:t>
                      </a:r>
                    </a:p>
                  </a:txBody>
                  <a:tcPr marL="13154" marR="13154" marT="8769" marB="8769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Высокий</a:t>
                      </a:r>
                    </a:p>
                  </a:txBody>
                  <a:tcPr marL="13154" marR="13154" marT="8769" marB="8769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физические </a:t>
                      </a:r>
                    </a:p>
                  </a:txBody>
                  <a:tcPr marL="13154" marR="13154" marT="8769" marB="8769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900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₽/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час</a:t>
                      </a:r>
                    </a:p>
                  </a:txBody>
                  <a:tcPr marL="13154" marR="13154" marT="8769" marB="8769" anchor="ctr"/>
                </a:tc>
                <a:extLst>
                  <a:ext uri="{0D108BD9-81ED-4DB2-BD59-A6C34878D82A}">
                    <a16:rowId xmlns="" xmlns:a16="http://schemas.microsoft.com/office/drawing/2014/main" val="2986488146"/>
                  </a:ext>
                </a:extLst>
              </a:tr>
              <a:tr h="42080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Торговля </a:t>
                      </a:r>
                    </a:p>
                  </a:txBody>
                  <a:tcPr marL="13154" marR="13154" marT="8769" marB="8769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kern="1200" dirty="0" err="1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Шоурум</a:t>
                      </a:r>
                      <a:endParaRPr lang="ru-RU" sz="1600" b="0" kern="12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+mj-cs"/>
                      </a:endParaRPr>
                    </a:p>
                  </a:txBody>
                  <a:tcPr marL="13154" marR="13154" marT="8769" marB="8769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10</a:t>
                      </a:r>
                    </a:p>
                  </a:txBody>
                  <a:tcPr marL="13154" marR="13154" marT="8769" marB="8769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средний</a:t>
                      </a:r>
                    </a:p>
                  </a:txBody>
                  <a:tcPr marL="13154" marR="13154" marT="8769" marB="8769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физические </a:t>
                      </a:r>
                    </a:p>
                  </a:txBody>
                  <a:tcPr marL="13154" marR="13154" marT="8769" marB="8769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5 000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₽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+mj-cs"/>
                      </a:endParaRPr>
                    </a:p>
                  </a:txBody>
                  <a:tcPr marL="13154" marR="13154" marT="8769" marB="8769" anchor="ctr"/>
                </a:tc>
                <a:extLst>
                  <a:ext uri="{0D108BD9-81ED-4DB2-BD59-A6C34878D82A}">
                    <a16:rowId xmlns="" xmlns:a16="http://schemas.microsoft.com/office/drawing/2014/main" val="3771259295"/>
                  </a:ext>
                </a:extLst>
              </a:tr>
              <a:tr h="33722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  <a:p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Внутренний туризм и базы отдыха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туризм</a:t>
                      </a:r>
                    </a:p>
                  </a:txBody>
                  <a:tcPr marL="13154" marR="13154" marT="8769" marB="8769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много</a:t>
                      </a:r>
                    </a:p>
                  </a:txBody>
                  <a:tcPr marL="13154" marR="13154" marT="8769" marB="8769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высокий </a:t>
                      </a:r>
                    </a:p>
                  </a:txBody>
                  <a:tcPr marL="13154" marR="13154" marT="8769" marB="8769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физические </a:t>
                      </a:r>
                    </a:p>
                  </a:txBody>
                  <a:tcPr marL="13154" marR="13154" marT="8769" marB="8769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3 000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₽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+mj-cs"/>
                      </a:endParaRPr>
                    </a:p>
                  </a:txBody>
                  <a:tcPr marL="13154" marR="13154" marT="8769" marB="8769" anchor="ctr"/>
                </a:tc>
                <a:extLst>
                  <a:ext uri="{0D108BD9-81ED-4DB2-BD59-A6C34878D82A}">
                    <a16:rowId xmlns="" xmlns:a16="http://schemas.microsoft.com/office/drawing/2014/main" val="2512863362"/>
                  </a:ext>
                </a:extLst>
              </a:tr>
              <a:tr h="3372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базы отдыха </a:t>
                      </a:r>
                    </a:p>
                  </a:txBody>
                  <a:tcPr marL="13154" marR="13154" marT="8769" marB="8769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1 500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₽/</a:t>
                      </a:r>
                      <a:r>
                        <a:rPr lang="ru-RU" sz="1600" kern="1200" dirty="0" err="1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сут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.</a:t>
                      </a:r>
                    </a:p>
                  </a:txBody>
                  <a:tcPr marL="13154" marR="13154" marT="8769" marB="8769" anchor="ctr"/>
                </a:tc>
                <a:extLst>
                  <a:ext uri="{0D108BD9-81ED-4DB2-BD59-A6C34878D82A}">
                    <a16:rowId xmlns="" xmlns:a16="http://schemas.microsoft.com/office/drawing/2014/main" val="42470705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4880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51"/>
            <a:ext cx="14630400" cy="82296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053586" y="236761"/>
            <a:ext cx="60096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cs typeface="Times New Roman" panose="02020603050405020304" pitchFamily="18" charset="0"/>
              </a:rPr>
              <a:t>Актуальность проекта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B9AB229-0706-4ADF-9361-E9FDD3815D84}"/>
              </a:ext>
            </a:extLst>
          </p:cNvPr>
          <p:cNvSpPr txBox="1"/>
          <p:nvPr/>
        </p:nvSpPr>
        <p:spPr>
          <a:xfrm>
            <a:off x="6152111" y="1755033"/>
            <a:ext cx="8125086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0000"/>
                </a:solidFill>
                <a:cs typeface="Times New Roman" panose="02020603050405020304" pitchFamily="18" charset="0"/>
              </a:rPr>
              <a:t>Рынок НТИ</a:t>
            </a:r>
          </a:p>
          <a:p>
            <a:r>
              <a:rPr lang="ru-RU" sz="2400" b="1" dirty="0">
                <a:solidFill>
                  <a:srgbClr val="000000"/>
                </a:solidFill>
                <a:cs typeface="Times New Roman" panose="02020603050405020304" pitchFamily="18" charset="0"/>
              </a:rPr>
              <a:t>	</a:t>
            </a:r>
            <a:r>
              <a:rPr lang="ru-RU" sz="2400" dirty="0" err="1">
                <a:cs typeface="Times New Roman" panose="02020603050405020304" pitchFamily="18" charset="0"/>
              </a:rPr>
              <a:t>EduNe</a:t>
            </a:r>
            <a:r>
              <a:rPr lang="en-US" sz="2400" dirty="0">
                <a:cs typeface="Times New Roman" panose="02020603050405020304" pitchFamily="18" charset="0"/>
              </a:rPr>
              <a:t>t</a:t>
            </a:r>
            <a:r>
              <a:rPr lang="ru-RU" sz="2400" dirty="0">
                <a:cs typeface="Times New Roman" panose="02020603050405020304" pitchFamily="18" charset="0"/>
              </a:rPr>
              <a:t>.</a:t>
            </a:r>
          </a:p>
          <a:p>
            <a:endParaRPr lang="ru-RU" sz="2400" dirty="0"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>
                <a:cs typeface="Times New Roman" panose="02020603050405020304" pitchFamily="18" charset="0"/>
              </a:rPr>
              <a:t>Проблемы</a:t>
            </a:r>
          </a:p>
          <a:p>
            <a:r>
              <a:rPr lang="ru-RU" sz="2400" b="0" i="0" dirty="0">
                <a:solidFill>
                  <a:srgbClr val="000000"/>
                </a:solidFill>
                <a:effectLst/>
                <a:latin typeface="-apple-system"/>
              </a:rPr>
              <a:t>	</a:t>
            </a:r>
            <a:r>
              <a:rPr lang="ru-RU" sz="2400" b="0" i="0" dirty="0">
                <a:solidFill>
                  <a:srgbClr val="000000"/>
                </a:solidFill>
                <a:effectLst/>
              </a:rPr>
              <a:t>Необходимость использования переводчиков и учебников по грамматике одновременно.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	</a:t>
            </a:r>
            <a:r>
              <a:rPr lang="ru-RU" sz="2400" b="0" i="0" dirty="0">
                <a:solidFill>
                  <a:srgbClr val="000000"/>
                </a:solidFill>
                <a:effectLst/>
              </a:rPr>
              <a:t>Поиск необходимой грамматической конструкции в учебнике занимает много времени.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	</a:t>
            </a:r>
            <a:r>
              <a:rPr lang="ru-RU" sz="2400" b="0" i="0" dirty="0">
                <a:solidFill>
                  <a:srgbClr val="000000"/>
                </a:solidFill>
                <a:effectLst/>
              </a:rPr>
              <a:t>Непонимание структуры языка.</a:t>
            </a:r>
            <a:endParaRPr lang="ru-RU" sz="2400" b="1" i="0" dirty="0">
              <a:solidFill>
                <a:srgbClr val="000000"/>
              </a:solidFill>
              <a:effectLst/>
              <a:cs typeface="Times New Roman" panose="02020603050405020304" pitchFamily="18" charset="0"/>
            </a:endParaRPr>
          </a:p>
          <a:p>
            <a:endParaRPr lang="ru-RU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i="0" u="none" strike="noStrike" baseline="0" dirty="0">
                <a:solidFill>
                  <a:srgbClr val="000000"/>
                </a:solidFill>
                <a:cs typeface="Times New Roman" panose="02020603050405020304" pitchFamily="18" charset="0"/>
              </a:rPr>
              <a:t>Аналоги</a:t>
            </a:r>
            <a:endParaRPr lang="ru-RU" sz="24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r>
              <a:rPr lang="ru-RU" sz="2400" b="0" i="0" u="none" strike="noStrike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	Яндекс переводчик, Google переводчик и </a:t>
            </a:r>
            <a:r>
              <a:rPr lang="ru-RU" sz="2400" b="0" i="0" u="none" strike="noStrike" dirty="0" err="1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Reverso</a:t>
            </a:r>
            <a:r>
              <a:rPr lang="ru-RU" sz="2400" b="0" i="0" u="none" strike="noStrike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 </a:t>
            </a:r>
            <a:r>
              <a:rPr lang="ru-RU" sz="2400" b="0" i="0" u="none" strike="noStrike" dirty="0" err="1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Context</a:t>
            </a:r>
            <a:r>
              <a:rPr lang="ru-RU" sz="2400" b="0" i="0" u="none" strike="noStrike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.</a:t>
            </a:r>
            <a:endParaRPr lang="ru-RU" sz="2400" b="0" i="0" u="none" strike="noStrike" dirty="0">
              <a:solidFill>
                <a:srgbClr val="000000"/>
              </a:solidFill>
              <a:effectLst/>
              <a:cs typeface="Times New Roman" panose="02020603050405020304" pitchFamily="18" charset="0"/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864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100" y="1087322"/>
            <a:ext cx="9982200" cy="3503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943100" y="211707"/>
            <a:ext cx="998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kern="0" noProof="0" dirty="0">
                <a:solidFill>
                  <a:sysClr val="windowText" lastClr="000000"/>
                </a:solidFill>
              </a:rPr>
              <a:t>Динамика</a:t>
            </a: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по запросам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246159" y="1199251"/>
            <a:ext cx="1376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Переводчик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100" y="4591050"/>
            <a:ext cx="9982200" cy="323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060377" y="4615065"/>
            <a:ext cx="2509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Перевод фильмов</a:t>
            </a:r>
          </a:p>
        </p:txBody>
      </p:sp>
    </p:spTree>
    <p:extLst>
      <p:ext uri="{BB962C8B-B14F-4D97-AF65-F5344CB8AC3E}">
        <p14:creationId xmlns:p14="http://schemas.microsoft.com/office/powerpoint/2010/main" val="1168607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513727" y="839718"/>
            <a:ext cx="228460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j-ea"/>
                <a:cs typeface="+mj-cs"/>
              </a:rPr>
              <a:t>Гипотезы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1000126" y="1773927"/>
            <a:ext cx="6029324" cy="519761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47675">
              <a:buNone/>
            </a:pPr>
            <a:r>
              <a:rPr lang="ru-RU" sz="2800" dirty="0"/>
              <a:t>Студенты и ученики, изучающие иностранные языки, заинтересованы в глубоком понимании грамматики и синтаксиса.</a:t>
            </a:r>
          </a:p>
          <a:p>
            <a:pPr marL="0" indent="447675">
              <a:buNone/>
            </a:pPr>
            <a:r>
              <a:rPr lang="ru-RU" sz="2800" dirty="0"/>
              <a:t>Специалисты стремятся изучить иностранный язык для повышения своей квалификации, чтобы повысить конкурентоспособность на рынке труда.</a:t>
            </a:r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0100" y="0"/>
            <a:ext cx="62103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358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915D79FF-6161-2C5D-4F99-862661D1CE19}"/>
              </a:ext>
            </a:extLst>
          </p:cNvPr>
          <p:cNvSpPr txBox="1">
            <a:spLocks/>
          </p:cNvSpPr>
          <p:nvPr/>
        </p:nvSpPr>
        <p:spPr>
          <a:xfrm>
            <a:off x="3371850" y="260352"/>
            <a:ext cx="7886700" cy="81597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latin typeface="+mn-lt"/>
                <a:cs typeface="Times New Roman" panose="02020603050405020304" pitchFamily="18" charset="0"/>
              </a:rPr>
              <a:t>Результаты опроса</a:t>
            </a:r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566" t="16403" r="9561" b="7475"/>
          <a:stretch/>
        </p:blipFill>
        <p:spPr>
          <a:xfrm>
            <a:off x="1327897" y="1149731"/>
            <a:ext cx="5878744" cy="27459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4729" y="4970944"/>
            <a:ext cx="6671912" cy="31835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11508" y="1499389"/>
            <a:ext cx="486156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/>
            <a:r>
              <a:rPr lang="ru-RU" sz="2400" dirty="0"/>
              <a:t>Опрос показал, что основной целевой аудиторией проекта являются две группы людей:</a:t>
            </a:r>
          </a:p>
          <a:p>
            <a:pPr indent="447675"/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1. Люди 15-25 лет, изучающие языки для себя или в школах или университетах.</a:t>
            </a:r>
          </a:p>
          <a:p>
            <a:pPr indent="447675"/>
            <a:endParaRPr lang="ru-RU" sz="2400" dirty="0"/>
          </a:p>
          <a:p>
            <a:r>
              <a:rPr lang="ru-RU" sz="2400" dirty="0"/>
              <a:t>2. Люди старше 35 лет, заинтересованные в языках с целью продвижения по карьерной лестнице.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28600" y="780399"/>
            <a:ext cx="4391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Укажите ваш возраст?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8599" y="4570243"/>
            <a:ext cx="43910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Считаете ли вы приложение с углубленным переводом предложений актуальным?</a:t>
            </a:r>
          </a:p>
        </p:txBody>
      </p:sp>
    </p:spTree>
    <p:extLst>
      <p:ext uri="{BB962C8B-B14F-4D97-AF65-F5344CB8AC3E}">
        <p14:creationId xmlns:p14="http://schemas.microsoft.com/office/powerpoint/2010/main" val="3987727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5210174" y="365129"/>
            <a:ext cx="4210050" cy="72072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latin typeface="+mn-lt"/>
              </a:rPr>
              <a:t>Целевая аудитория 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2954263"/>
              </p:ext>
            </p:extLst>
          </p:nvPr>
        </p:nvGraphicFramePr>
        <p:xfrm>
          <a:off x="1914528" y="1417647"/>
          <a:ext cx="10868025" cy="63716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2575">
                  <a:extLst>
                    <a:ext uri="{9D8B030D-6E8A-4147-A177-3AD203B41FA5}">
                      <a16:colId xmlns="" xmlns:a16="http://schemas.microsoft.com/office/drawing/2014/main" val="3002071669"/>
                    </a:ext>
                  </a:extLst>
                </a:gridCol>
                <a:gridCol w="1552575">
                  <a:extLst>
                    <a:ext uri="{9D8B030D-6E8A-4147-A177-3AD203B41FA5}">
                      <a16:colId xmlns="" xmlns:a16="http://schemas.microsoft.com/office/drawing/2014/main" val="3164200155"/>
                    </a:ext>
                  </a:extLst>
                </a:gridCol>
                <a:gridCol w="1552575">
                  <a:extLst>
                    <a:ext uri="{9D8B030D-6E8A-4147-A177-3AD203B41FA5}">
                      <a16:colId xmlns="" xmlns:a16="http://schemas.microsoft.com/office/drawing/2014/main" val="1685323699"/>
                    </a:ext>
                  </a:extLst>
                </a:gridCol>
                <a:gridCol w="1552575">
                  <a:extLst>
                    <a:ext uri="{9D8B030D-6E8A-4147-A177-3AD203B41FA5}">
                      <a16:colId xmlns="" xmlns:a16="http://schemas.microsoft.com/office/drawing/2014/main" val="175396103"/>
                    </a:ext>
                  </a:extLst>
                </a:gridCol>
                <a:gridCol w="1552575">
                  <a:extLst>
                    <a:ext uri="{9D8B030D-6E8A-4147-A177-3AD203B41FA5}">
                      <a16:colId xmlns="" xmlns:a16="http://schemas.microsoft.com/office/drawing/2014/main" val="4097182414"/>
                    </a:ext>
                  </a:extLst>
                </a:gridCol>
                <a:gridCol w="1552575">
                  <a:extLst>
                    <a:ext uri="{9D8B030D-6E8A-4147-A177-3AD203B41FA5}">
                      <a16:colId xmlns="" xmlns:a16="http://schemas.microsoft.com/office/drawing/2014/main" val="1134505914"/>
                    </a:ext>
                  </a:extLst>
                </a:gridCol>
                <a:gridCol w="1552575">
                  <a:extLst>
                    <a:ext uri="{9D8B030D-6E8A-4147-A177-3AD203B41FA5}">
                      <a16:colId xmlns="" xmlns:a16="http://schemas.microsoft.com/office/drawing/2014/main" val="237492413"/>
                    </a:ext>
                  </a:extLst>
                </a:gridCol>
              </a:tblGrid>
              <a:tr h="58997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№</a:t>
                      </a:r>
                    </a:p>
                  </a:txBody>
                  <a:tcPr marL="3925" marR="3925" marT="2616" marB="2616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Критерии </a:t>
                      </a:r>
                    </a:p>
                  </a:txBody>
                  <a:tcPr marL="3925" marR="3925" marT="2616" marB="2616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Проблемы ЦА</a:t>
                      </a:r>
                    </a:p>
                  </a:txBody>
                  <a:tcPr marL="3925" marR="3925" marT="2616" marB="2616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Свойства </a:t>
                      </a:r>
                    </a:p>
                  </a:txBody>
                  <a:tcPr marL="3925" marR="3925" marT="2616" marB="2616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Выгоды</a:t>
                      </a:r>
                    </a:p>
                  </a:txBody>
                  <a:tcPr marL="3925" marR="3925" marT="2616" marB="2616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Конкуренты </a:t>
                      </a:r>
                    </a:p>
                  </a:txBody>
                  <a:tcPr marL="3925" marR="3925" marT="2616" marB="2616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Статус</a:t>
                      </a:r>
                    </a:p>
                  </a:txBody>
                  <a:tcPr marL="3925" marR="3925" marT="2616" marB="2616" anchor="ctr"/>
                </a:tc>
                <a:extLst>
                  <a:ext uri="{0D108BD9-81ED-4DB2-BD59-A6C34878D82A}">
                    <a16:rowId xmlns="" xmlns:a16="http://schemas.microsoft.com/office/drawing/2014/main" val="2259649334"/>
                  </a:ext>
                </a:extLst>
              </a:tr>
              <a:tr h="1535793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1</a:t>
                      </a:r>
                    </a:p>
                  </a:txBody>
                  <a:tcPr marL="3925" marR="3925" marT="2616" marB="2616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Цена</a:t>
                      </a:r>
                    </a:p>
                  </a:txBody>
                  <a:tcPr marL="3925" marR="3925" marT="2616" marB="2616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Услуги</a:t>
                      </a:r>
                      <a:r>
                        <a:rPr lang="ru-RU" sz="1800" kern="1200" baseline="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 переводчиков стоят дороже, а бесплатные онлайн не предоставляют необходимый функционал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+mj-cs"/>
                      </a:endParaRPr>
                    </a:p>
                  </a:txBody>
                  <a:tcPr marL="3925" marR="3925" marT="2616" marB="2616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Платным</a:t>
                      </a:r>
                      <a:r>
                        <a:rPr lang="ru-RU" sz="1800" kern="1200" baseline="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 является лишь просмотр фильма с переводом субтитров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+mj-cs"/>
                      </a:endParaRPr>
                    </a:p>
                  </a:txBody>
                  <a:tcPr marL="3925" marR="3925" marT="2616" marB="2616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Функции</a:t>
                      </a:r>
                      <a:r>
                        <a:rPr lang="ru-RU" sz="1800" kern="1200" baseline="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 переводчика являются бесплатными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+mj-cs"/>
                      </a:endParaRPr>
                    </a:p>
                  </a:txBody>
                  <a:tcPr marL="3925" marR="3925" marT="2616" marB="2616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Предложения с более низкой ценой</a:t>
                      </a:r>
                    </a:p>
                  </a:txBody>
                  <a:tcPr marL="3925" marR="3925" marT="2616" marB="2616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Очень важно</a:t>
                      </a:r>
                    </a:p>
                  </a:txBody>
                  <a:tcPr marL="3925" marR="3925" marT="2616" marB="2616" anchor="ctr"/>
                </a:tc>
                <a:extLst>
                  <a:ext uri="{0D108BD9-81ED-4DB2-BD59-A6C34878D82A}">
                    <a16:rowId xmlns="" xmlns:a16="http://schemas.microsoft.com/office/drawing/2014/main" val="2273109840"/>
                  </a:ext>
                </a:extLst>
              </a:tr>
              <a:tr h="77205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2</a:t>
                      </a:r>
                    </a:p>
                  </a:txBody>
                  <a:tcPr marL="3925" marR="3925" marT="2616" marB="2616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Удобство</a:t>
                      </a:r>
                    </a:p>
                  </a:txBody>
                  <a:tcPr marL="3925" marR="3925" marT="2616" marB="2616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Непонятная</a:t>
                      </a:r>
                      <a:r>
                        <a:rPr lang="ru-RU" sz="1800" kern="1200" baseline="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 новому пользователю система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+mj-cs"/>
                      </a:endParaRPr>
                    </a:p>
                  </a:txBody>
                  <a:tcPr marL="3925" marR="3925" marT="2616" marB="2616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User friendly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» интерфейс</a:t>
                      </a:r>
                    </a:p>
                  </a:txBody>
                  <a:tcPr marL="3925" marR="3925" marT="2616" marB="2616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Лояльное</a:t>
                      </a:r>
                      <a:r>
                        <a:rPr lang="ru-RU" sz="1800" kern="1200" baseline="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 отношения пользователя к продукту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+mj-cs"/>
                      </a:endParaRPr>
                    </a:p>
                  </a:txBody>
                  <a:tcPr marL="3925" marR="3925" marT="2616" marB="2616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-</a:t>
                      </a:r>
                    </a:p>
                  </a:txBody>
                  <a:tcPr marL="3925" marR="3925" marT="2616" marB="2616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Важно + - </a:t>
                      </a:r>
                    </a:p>
                  </a:txBody>
                  <a:tcPr marL="3925" marR="3925" marT="2616" marB="2616" anchor="ctr"/>
                </a:tc>
                <a:extLst>
                  <a:ext uri="{0D108BD9-81ED-4DB2-BD59-A6C34878D82A}">
                    <a16:rowId xmlns="" xmlns:a16="http://schemas.microsoft.com/office/drawing/2014/main" val="1440593312"/>
                  </a:ext>
                </a:extLst>
              </a:tr>
              <a:tr h="58997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3</a:t>
                      </a:r>
                    </a:p>
                  </a:txBody>
                  <a:tcPr marL="3925" marR="3925" marT="2616" marB="2616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Доступность</a:t>
                      </a:r>
                    </a:p>
                  </a:txBody>
                  <a:tcPr marL="3925" marR="3925" marT="2616" marB="2616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Нет</a:t>
                      </a:r>
                      <a:r>
                        <a:rPr lang="ru-RU" sz="1800" kern="1200" baseline="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 возможности использовать онлайн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+mj-cs"/>
                      </a:endParaRPr>
                    </a:p>
                  </a:txBody>
                  <a:tcPr marL="3925" marR="3925" marT="2616" marB="2616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Позволяет</a:t>
                      </a:r>
                      <a:r>
                        <a:rPr lang="ru-RU" sz="1800" kern="1200" baseline="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 заменить обучение с книгой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+mj-cs"/>
                      </a:endParaRPr>
                    </a:p>
                  </a:txBody>
                  <a:tcPr marL="3925" marR="3925" marT="2616" marB="2616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Всегда</a:t>
                      </a:r>
                      <a:r>
                        <a:rPr lang="ru-RU" sz="1800" kern="1200" baseline="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 под рукой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+mj-cs"/>
                      </a:endParaRPr>
                    </a:p>
                  </a:txBody>
                  <a:tcPr marL="3925" marR="3925" marT="2616" marB="2616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-</a:t>
                      </a:r>
                    </a:p>
                  </a:txBody>
                  <a:tcPr marL="3925" marR="3925" marT="2616" marB="2616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Важно</a:t>
                      </a:r>
                    </a:p>
                  </a:txBody>
                  <a:tcPr marL="3925" marR="3925" marT="2616" marB="2616" anchor="ctr"/>
                </a:tc>
                <a:extLst>
                  <a:ext uri="{0D108BD9-81ED-4DB2-BD59-A6C34878D82A}">
                    <a16:rowId xmlns="" xmlns:a16="http://schemas.microsoft.com/office/drawing/2014/main" val="3672403527"/>
                  </a:ext>
                </a:extLst>
              </a:tr>
              <a:tr h="62223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4</a:t>
                      </a:r>
                    </a:p>
                  </a:txBody>
                  <a:tcPr marL="3925" marR="3925" marT="2616" marB="2616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Функционал</a:t>
                      </a:r>
                    </a:p>
                  </a:txBody>
                  <a:tcPr marL="3925" marR="3925" marT="2616" marB="2616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Мало</a:t>
                      </a:r>
                      <a:r>
                        <a:rPr lang="ru-RU" sz="1800" kern="1200" baseline="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 функций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+mj-cs"/>
                      </a:endParaRPr>
                    </a:p>
                  </a:txBody>
                  <a:tcPr marL="3925" marR="3925" marT="2616" marB="2616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Позволяет смотреть фильмы с переводом субтитров </a:t>
                      </a:r>
                    </a:p>
                  </a:txBody>
                  <a:tcPr marL="3925" marR="3925" marT="2616" marB="2616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Можно</a:t>
                      </a:r>
                      <a:r>
                        <a:rPr lang="ru-RU" sz="1800" kern="1200" baseline="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 обучаться занимаясь любимым делом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+mj-cs"/>
                      </a:endParaRPr>
                    </a:p>
                  </a:txBody>
                  <a:tcPr marL="3925" marR="3925" marT="2616" marB="2616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Нет</a:t>
                      </a:r>
                      <a:r>
                        <a:rPr lang="ru-RU" sz="1800" kern="1200" baseline="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 такой функции</a:t>
                      </a:r>
                      <a:r>
                        <a:rPr lang="en-US" sz="1800" kern="1200" baseline="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/</a:t>
                      </a:r>
                      <a:r>
                        <a:rPr lang="ru-RU" sz="1800" kern="1200" baseline="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нет полного разбора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+mj-cs"/>
                      </a:endParaRPr>
                    </a:p>
                  </a:txBody>
                  <a:tcPr marL="3925" marR="3925" marT="2616" marB="2616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j-cs"/>
                        </a:rPr>
                        <a:t>Очень важно</a:t>
                      </a:r>
                    </a:p>
                  </a:txBody>
                  <a:tcPr marL="3925" marR="3925" marT="2616" marB="2616" anchor="ctr"/>
                </a:tc>
                <a:extLst>
                  <a:ext uri="{0D108BD9-81ED-4DB2-BD59-A6C34878D82A}">
                    <a16:rowId xmlns="" xmlns:a16="http://schemas.microsoft.com/office/drawing/2014/main" val="10483638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6146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4630400" cy="82296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305571" y="155446"/>
            <a:ext cx="119425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cs typeface="Times New Roman" panose="02020603050405020304" pitchFamily="18" charset="0"/>
              </a:rPr>
              <a:t>Предлагаемый продукт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95346" y="1011000"/>
            <a:ext cx="1105086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300" dirty="0">
                <a:cs typeface="Times New Roman" panose="02020603050405020304" pitchFamily="18" charset="0"/>
              </a:rPr>
              <a:t>Наше приложение представляет возможность разобрать синтаксическую структуру предложения и воспользоваться переводчиком субтитров на видео, в отличие от других приложений для перевода.</a:t>
            </a:r>
          </a:p>
          <a:p>
            <a:pPr indent="447675" algn="just"/>
            <a:r>
              <a:rPr lang="ru-RU" sz="2300" dirty="0">
                <a:cs typeface="Times New Roman" panose="02020603050405020304" pitchFamily="18" charset="0"/>
              </a:rPr>
              <a:t>Это может быть полезно в процессе изучения языков, без необходимости использования учебников и других источников.</a:t>
            </a:r>
            <a:endParaRPr lang="ru-RU" sz="2300" dirty="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8238" y="3226991"/>
            <a:ext cx="7877261" cy="457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067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93"/>
            <a:ext cx="14630400" cy="82296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91496" y="217884"/>
            <a:ext cx="88474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cs typeface="Times New Roman" panose="02020603050405020304" pitchFamily="18" charset="0"/>
              </a:rPr>
              <a:t>Аналоги / конкуренты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" y="4829880"/>
            <a:ext cx="3867153" cy="1517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9850" y="4894029"/>
            <a:ext cx="4400550" cy="1671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437794" y="6375641"/>
            <a:ext cx="855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Yandex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1838670" y="6560307"/>
            <a:ext cx="1706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err="1"/>
              <a:t>Reverso</a:t>
            </a:r>
            <a:r>
              <a:rPr lang="en-US" dirty="0"/>
              <a:t> Context</a:t>
            </a:r>
            <a:endParaRPr lang="ru-RU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281" y="5991225"/>
            <a:ext cx="5062544" cy="1704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420332" y="5544947"/>
            <a:ext cx="851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Google</a:t>
            </a:r>
            <a:endParaRPr lang="ru-RU"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4713157"/>
              </p:ext>
            </p:extLst>
          </p:nvPr>
        </p:nvGraphicFramePr>
        <p:xfrm>
          <a:off x="2509024" y="941162"/>
          <a:ext cx="9307395" cy="3755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1479">
                  <a:extLst>
                    <a:ext uri="{9D8B030D-6E8A-4147-A177-3AD203B41FA5}">
                      <a16:colId xmlns="" xmlns:a16="http://schemas.microsoft.com/office/drawing/2014/main" val="3670727681"/>
                    </a:ext>
                  </a:extLst>
                </a:gridCol>
                <a:gridCol w="1861479">
                  <a:extLst>
                    <a:ext uri="{9D8B030D-6E8A-4147-A177-3AD203B41FA5}">
                      <a16:colId xmlns="" xmlns:a16="http://schemas.microsoft.com/office/drawing/2014/main" val="3258801044"/>
                    </a:ext>
                  </a:extLst>
                </a:gridCol>
                <a:gridCol w="1861479">
                  <a:extLst>
                    <a:ext uri="{9D8B030D-6E8A-4147-A177-3AD203B41FA5}">
                      <a16:colId xmlns="" xmlns:a16="http://schemas.microsoft.com/office/drawing/2014/main" val="1330928088"/>
                    </a:ext>
                  </a:extLst>
                </a:gridCol>
                <a:gridCol w="1861479">
                  <a:extLst>
                    <a:ext uri="{9D8B030D-6E8A-4147-A177-3AD203B41FA5}">
                      <a16:colId xmlns="" xmlns:a16="http://schemas.microsoft.com/office/drawing/2014/main" val="2102227211"/>
                    </a:ext>
                  </a:extLst>
                </a:gridCol>
                <a:gridCol w="1861479">
                  <a:extLst>
                    <a:ext uri="{9D8B030D-6E8A-4147-A177-3AD203B41FA5}">
                      <a16:colId xmlns="" xmlns:a16="http://schemas.microsoft.com/office/drawing/2014/main" val="3343044629"/>
                    </a:ext>
                  </a:extLst>
                </a:gridCol>
              </a:tblGrid>
              <a:tr h="675489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Параметр</a:t>
                      </a:r>
                    </a:p>
                  </a:txBody>
                  <a:tcPr marL="103278" marR="103278" marT="51639" marB="51639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Наше приложение</a:t>
                      </a:r>
                    </a:p>
                  </a:txBody>
                  <a:tcPr marL="103278" marR="103278" marT="51639" marB="51639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Yandex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03278" marR="103278" marT="51639" marB="51639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Google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03278" marR="103278" marT="51639" marB="51639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Reverso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Context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03278" marR="103278" marT="51639" marB="51639" anchor="ctr"/>
                </a:tc>
                <a:extLst>
                  <a:ext uri="{0D108BD9-81ED-4DB2-BD59-A6C34878D82A}">
                    <a16:rowId xmlns="" xmlns:a16="http://schemas.microsoft.com/office/drawing/2014/main" val="4251911342"/>
                  </a:ext>
                </a:extLst>
              </a:tr>
              <a:tr h="413700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Перевод текста</a:t>
                      </a:r>
                    </a:p>
                  </a:txBody>
                  <a:tcPr marL="103278" marR="103278" marT="51639" marB="51639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+</a:t>
                      </a:r>
                    </a:p>
                  </a:txBody>
                  <a:tcPr marL="103278" marR="103278" marT="51639" marB="5163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+</a:t>
                      </a:r>
                    </a:p>
                  </a:txBody>
                  <a:tcPr marL="103278" marR="103278" marT="51639" marB="5163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+</a:t>
                      </a:r>
                    </a:p>
                  </a:txBody>
                  <a:tcPr marL="103278" marR="103278" marT="51639" marB="5163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+</a:t>
                      </a:r>
                    </a:p>
                  </a:txBody>
                  <a:tcPr marL="103278" marR="103278" marT="51639" marB="5163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41201070"/>
                  </a:ext>
                </a:extLst>
              </a:tr>
              <a:tr h="971226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Аналитический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разбор предложения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3278" marR="103278" marT="51639" marB="51639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+</a:t>
                      </a:r>
                    </a:p>
                  </a:txBody>
                  <a:tcPr marL="103278" marR="103278" marT="51639" marB="5163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+</a:t>
                      </a:r>
                    </a:p>
                  </a:txBody>
                  <a:tcPr marL="103278" marR="103278" marT="51639" marB="5163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103278" marR="103278" marT="51639" marB="51639" anchor="ctr">
                    <a:solidFill>
                      <a:srgbClr val="FD63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103278" marR="103278" marT="51639" marB="51639" anchor="ctr">
                    <a:solidFill>
                      <a:srgbClr val="FD636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22439872"/>
                  </a:ext>
                </a:extLst>
              </a:tr>
              <a:tr h="675489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Перевод субтитров</a:t>
                      </a:r>
                    </a:p>
                  </a:txBody>
                  <a:tcPr marL="103278" marR="103278" marT="51639" marB="51639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+</a:t>
                      </a:r>
                    </a:p>
                  </a:txBody>
                  <a:tcPr marL="103278" marR="103278" marT="51639" marB="5163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103278" marR="103278" marT="51639" marB="51639" anchor="ctr">
                    <a:solidFill>
                      <a:srgbClr val="FD63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103278" marR="103278" marT="51639" marB="51639" anchor="ctr">
                    <a:solidFill>
                      <a:srgbClr val="FD63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+</a:t>
                      </a:r>
                    </a:p>
                  </a:txBody>
                  <a:tcPr marL="103278" marR="103278" marT="51639" marB="5163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77523658"/>
                  </a:ext>
                </a:extLst>
              </a:tr>
              <a:tr h="964302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Подробный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разбор субтитров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3278" marR="103278" marT="51639" marB="51639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+</a:t>
                      </a:r>
                    </a:p>
                  </a:txBody>
                  <a:tcPr marL="103278" marR="103278" marT="51639" marB="5163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103278" marR="103278" marT="51639" marB="51639" anchor="ctr">
                    <a:solidFill>
                      <a:srgbClr val="FD63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103278" marR="103278" marT="51639" marB="51639" anchor="ctr">
                    <a:solidFill>
                      <a:srgbClr val="FD63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103278" marR="103278" marT="51639" marB="51639" anchor="ctr">
                    <a:solidFill>
                      <a:srgbClr val="FD636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832405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7329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75744" y="497854"/>
            <a:ext cx="75925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cs typeface="Times New Roman" panose="02020603050405020304" pitchFamily="18" charset="0"/>
              </a:rPr>
              <a:t>Ценностное предложение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C1BFD69-BF66-46BE-9672-349A13508872}"/>
              </a:ext>
            </a:extLst>
          </p:cNvPr>
          <p:cNvSpPr txBox="1"/>
          <p:nvPr/>
        </p:nvSpPr>
        <p:spPr>
          <a:xfrm>
            <a:off x="1324206" y="1296417"/>
            <a:ext cx="649558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cs typeface="Times New Roman" panose="02020603050405020304" pitchFamily="18" charset="0"/>
              </a:rPr>
              <a:t>Наш продукт помогает изучать другие языки</a:t>
            </a:r>
            <a:r>
              <a:rPr lang="en-US" sz="2400" dirty="0">
                <a:cs typeface="Times New Roman" panose="02020603050405020304" pitchFamily="18" charset="0"/>
              </a:rPr>
              <a:t> </a:t>
            </a:r>
            <a:r>
              <a:rPr lang="ru-RU" sz="2400" dirty="0">
                <a:cs typeface="Times New Roman" panose="02020603050405020304" pitchFamily="18" charset="0"/>
              </a:rPr>
              <a:t>проще и доступнее благодаря синтаксическому разбору. </a:t>
            </a:r>
            <a:endParaRPr lang="en-US" sz="2400" dirty="0">
              <a:cs typeface="Times New Roman" panose="02020603050405020304" pitchFamily="18" charset="0"/>
            </a:endParaRP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686923" y="312406"/>
            <a:ext cx="44005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>
                <a:solidFill>
                  <a:schemeClr val="bg1"/>
                </a:solidFill>
              </a:rPr>
              <a:t>«Переводи с точностью, понимай контекст»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09904" y="5057918"/>
            <a:ext cx="67241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2400" b="0" i="0" dirty="0">
                <a:solidFill>
                  <a:srgbClr val="000000"/>
                </a:solidFill>
                <a:effectLst/>
              </a:rPr>
              <a:t>- Смотрите фильмы с </a:t>
            </a:r>
            <a:r>
              <a:rPr lang="ru-RU" sz="2400" dirty="0">
                <a:solidFill>
                  <a:srgbClr val="000000"/>
                </a:solidFill>
              </a:rPr>
              <a:t>переводом и синтаксическим разбором предложений.</a:t>
            </a:r>
          </a:p>
          <a:p>
            <a:pPr fontAlgn="base"/>
            <a:endParaRPr lang="ru-RU" sz="2400" b="0" i="0" dirty="0">
              <a:solidFill>
                <a:srgbClr val="000000"/>
              </a:solidFill>
              <a:effectLst/>
            </a:endParaRPr>
          </a:p>
          <a:p>
            <a:pPr fontAlgn="base"/>
            <a:r>
              <a:rPr lang="ru-RU" sz="2400" b="0" i="0" dirty="0">
                <a:solidFill>
                  <a:srgbClr val="000000"/>
                </a:solidFill>
                <a:effectLst/>
              </a:rPr>
              <a:t>- Перевод и </a:t>
            </a:r>
            <a:r>
              <a:rPr lang="ru-RU" sz="2400" dirty="0">
                <a:solidFill>
                  <a:srgbClr val="000000"/>
                </a:solidFill>
              </a:rPr>
              <a:t>синтаксис иностранных языков в </a:t>
            </a:r>
            <a:r>
              <a:rPr lang="ru-RU" sz="2400" b="0" i="0" dirty="0">
                <a:solidFill>
                  <a:srgbClr val="000000"/>
                </a:solidFill>
                <a:effectLst/>
              </a:rPr>
              <a:t>одном месте.</a:t>
            </a:r>
            <a:endParaRPr lang="ru-RU" sz="2160" dirty="0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E2097427-9FFC-5631-DF5D-6E6AD6B91720}"/>
              </a:ext>
            </a:extLst>
          </p:cNvPr>
          <p:cNvSpPr txBox="1"/>
          <p:nvPr/>
        </p:nvSpPr>
        <p:spPr>
          <a:xfrm>
            <a:off x="869792" y="4305522"/>
            <a:ext cx="74044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cs typeface="Times New Roman" panose="02020603050405020304" pitchFamily="18" charset="0"/>
              </a:rPr>
              <a:t>Уникальное торговое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1833053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00"/>
            <a:ext cx="9429750" cy="8229600"/>
          </a:xfrm>
          <a:prstGeom prst="rect">
            <a:avLst/>
          </a:prstGeom>
        </p:spPr>
      </p:pic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0" y="0"/>
            <a:ext cx="5200650" cy="822995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1499" y="441127"/>
            <a:ext cx="8021003" cy="1002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900"/>
              </a:lnSpc>
              <a:buNone/>
            </a:pPr>
            <a:r>
              <a:rPr lang="en-US" sz="3600" b="1" dirty="0">
                <a:ea typeface="Tomorrow Semi Bold" pitchFamily="34" charset="-122"/>
                <a:cs typeface="Tomorrow Semi Bold" pitchFamily="34" charset="-120"/>
              </a:rPr>
              <a:t>Практические примеры применения переводчика</a:t>
            </a:r>
            <a:endParaRPr lang="en-US" sz="3600" b="1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499" y="1684496"/>
            <a:ext cx="401122" cy="40112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61499" y="2245995"/>
            <a:ext cx="2005608" cy="2507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2000" dirty="0">
                <a:ea typeface="Tomorrow Semi Bold" pitchFamily="34" charset="-122"/>
                <a:cs typeface="Tomorrow Semi Bold" pitchFamily="34" charset="-120"/>
              </a:rPr>
              <a:t>Бизнес</a:t>
            </a:r>
            <a:endParaRPr lang="en-US" sz="2000" dirty="0"/>
          </a:p>
        </p:txBody>
      </p:sp>
      <p:sp>
        <p:nvSpPr>
          <p:cNvPr id="6" name="Text 2"/>
          <p:cNvSpPr/>
          <p:nvPr/>
        </p:nvSpPr>
        <p:spPr>
          <a:xfrm>
            <a:off x="561499" y="2592943"/>
            <a:ext cx="8725376" cy="256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2000" dirty="0">
                <a:ea typeface="Tomorrow" pitchFamily="34" charset="-122"/>
                <a:cs typeface="Tomorrow" pitchFamily="34" charset="-120"/>
              </a:rPr>
              <a:t>Перевод документов, переписки и встреч для международного сотрудничества</a:t>
            </a:r>
            <a:r>
              <a:rPr lang="en-US" sz="12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.</a:t>
            </a:r>
            <a:endParaRPr lang="en-US" sz="12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499" y="3330893"/>
            <a:ext cx="401122" cy="40112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61499" y="3892391"/>
            <a:ext cx="2005608" cy="2507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2000" dirty="0">
                <a:ea typeface="Tomorrow Semi Bold" pitchFamily="34" charset="-122"/>
                <a:cs typeface="Tomorrow Semi Bold" pitchFamily="34" charset="-120"/>
              </a:rPr>
              <a:t>Образование</a:t>
            </a:r>
            <a:endParaRPr lang="en-US" sz="2000" dirty="0"/>
          </a:p>
        </p:txBody>
      </p:sp>
      <p:sp>
        <p:nvSpPr>
          <p:cNvPr id="9" name="Text 4"/>
          <p:cNvSpPr/>
          <p:nvPr/>
        </p:nvSpPr>
        <p:spPr>
          <a:xfrm>
            <a:off x="561499" y="4239339"/>
            <a:ext cx="7287101" cy="256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2000" dirty="0">
                <a:ea typeface="Tomorrow" pitchFamily="34" charset="-122"/>
                <a:cs typeface="Tomorrow" pitchFamily="34" charset="-120"/>
              </a:rPr>
              <a:t>Понимание учебных материалов на иностранных языках, переводы лекций.</a:t>
            </a:r>
            <a:endParaRPr lang="en-US" sz="20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499" y="4977289"/>
            <a:ext cx="401122" cy="40112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61499" y="5538788"/>
            <a:ext cx="2005608" cy="2507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2000" dirty="0">
                <a:ea typeface="Tomorrow Semi Bold" pitchFamily="34" charset="-122"/>
                <a:cs typeface="Tomorrow Semi Bold" pitchFamily="34" charset="-120"/>
              </a:rPr>
              <a:t>Путешествия</a:t>
            </a:r>
            <a:endParaRPr lang="en-US" sz="2000" dirty="0"/>
          </a:p>
        </p:txBody>
      </p:sp>
      <p:sp>
        <p:nvSpPr>
          <p:cNvPr id="12" name="Text 6"/>
          <p:cNvSpPr/>
          <p:nvPr/>
        </p:nvSpPr>
        <p:spPr>
          <a:xfrm>
            <a:off x="561499" y="5885736"/>
            <a:ext cx="8021003" cy="256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2000" dirty="0">
                <a:ea typeface="Tomorrow" pitchFamily="34" charset="-122"/>
                <a:cs typeface="Tomorrow" pitchFamily="34" charset="-120"/>
              </a:rPr>
              <a:t>Перевод инструкций, меню, объявлений для эффективной коммуникации.</a:t>
            </a:r>
            <a:endParaRPr lang="en-US" sz="20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499" y="6623685"/>
            <a:ext cx="401122" cy="401122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561499" y="7185184"/>
            <a:ext cx="2005608" cy="2507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2000" dirty="0">
                <a:ea typeface="Tomorrow Semi Bold" pitchFamily="34" charset="-122"/>
                <a:cs typeface="Tomorrow Semi Bold" pitchFamily="34" charset="-120"/>
              </a:rPr>
              <a:t>Медицина</a:t>
            </a:r>
            <a:endParaRPr lang="en-US" sz="2000" dirty="0"/>
          </a:p>
        </p:txBody>
      </p:sp>
      <p:sp>
        <p:nvSpPr>
          <p:cNvPr id="15" name="Text 8"/>
          <p:cNvSpPr/>
          <p:nvPr/>
        </p:nvSpPr>
        <p:spPr>
          <a:xfrm>
            <a:off x="561499" y="7532132"/>
            <a:ext cx="8334851" cy="256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2000" dirty="0">
                <a:ea typeface="Tomorrow" pitchFamily="34" charset="-122"/>
                <a:cs typeface="Tomorrow" pitchFamily="34" charset="-120"/>
              </a:rPr>
              <a:t>Перевод медицинских записей, инструкций и коммуникация с пациентами</a:t>
            </a:r>
            <a:r>
              <a:rPr lang="en-US" sz="12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.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" y="2623899"/>
            <a:ext cx="14630400" cy="5605701"/>
          </a:xfrm>
          <a:prstGeom prst="rect">
            <a:avLst/>
          </a:prstGeom>
        </p:spPr>
      </p:pic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262389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4616" y="3201114"/>
            <a:ext cx="13161169" cy="1312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3600" b="1" dirty="0" err="1">
                <a:solidFill>
                  <a:srgbClr val="1D1D1B"/>
                </a:solidFill>
                <a:ea typeface="Tomorrow Semi Bold" pitchFamily="34" charset="-122"/>
                <a:cs typeface="Tomorrow Semi Bold" pitchFamily="34" charset="-120"/>
              </a:rPr>
              <a:t>Онлайн</a:t>
            </a:r>
            <a:r>
              <a:rPr lang="ru-RU" sz="3600" b="1" dirty="0">
                <a:solidFill>
                  <a:srgbClr val="1D1D1B"/>
                </a:solidFill>
                <a:ea typeface="Tomorrow Semi Bold" pitchFamily="34" charset="-122"/>
                <a:cs typeface="Tomorrow Semi Bold" pitchFamily="34" charset="-120"/>
              </a:rPr>
              <a:t>-</a:t>
            </a:r>
            <a:r>
              <a:rPr lang="en-US" sz="3600" b="1" dirty="0" err="1">
                <a:solidFill>
                  <a:srgbClr val="1D1D1B"/>
                </a:solidFill>
                <a:ea typeface="Tomorrow Semi Bold" pitchFamily="34" charset="-122"/>
                <a:cs typeface="Tomorrow Semi Bold" pitchFamily="34" charset="-120"/>
              </a:rPr>
              <a:t>перевод</a:t>
            </a:r>
            <a:r>
              <a:rPr lang="en-US" sz="3600" b="1" dirty="0">
                <a:solidFill>
                  <a:srgbClr val="1D1D1B"/>
                </a:solidFill>
                <a:ea typeface="Tomorrow Semi Bold" pitchFamily="34" charset="-122"/>
                <a:cs typeface="Tomorrow Semi Bold" pitchFamily="34" charset="-120"/>
              </a:rPr>
              <a:t> </a:t>
            </a:r>
            <a:r>
              <a:rPr lang="en-US" sz="3600" b="1" dirty="0" err="1">
                <a:solidFill>
                  <a:srgbClr val="1D1D1B"/>
                </a:solidFill>
                <a:ea typeface="Tomorrow Semi Bold" pitchFamily="34" charset="-122"/>
                <a:cs typeface="Tomorrow Semi Bold" pitchFamily="34" charset="-120"/>
              </a:rPr>
              <a:t>видео</a:t>
            </a:r>
            <a:r>
              <a:rPr lang="ru-RU" sz="3600" b="1" dirty="0">
                <a:solidFill>
                  <a:srgbClr val="1D1D1B"/>
                </a:solidFill>
                <a:ea typeface="Tomorrow Semi Bold" pitchFamily="34" charset="-122"/>
                <a:cs typeface="Tomorrow Semi Bold" pitchFamily="34" charset="-120"/>
              </a:rPr>
              <a:t> с разбором субтитров</a:t>
            </a:r>
            <a:endParaRPr lang="en-US" sz="3600" b="1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616" y="4827984"/>
            <a:ext cx="4386977" cy="83962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44523" y="5982414"/>
            <a:ext cx="1798677" cy="328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400" b="1" dirty="0" err="1">
                <a:ea typeface="Tomorrow Semi Bold" pitchFamily="34" charset="-122"/>
                <a:cs typeface="Tomorrow Semi Bold" pitchFamily="34" charset="-120"/>
              </a:rPr>
              <a:t>Загрузка</a:t>
            </a:r>
            <a:r>
              <a:rPr lang="en-US" sz="2400" b="1" dirty="0">
                <a:ea typeface="Tomorrow Semi Bold" pitchFamily="34" charset="-122"/>
                <a:cs typeface="Tomorrow Semi Bold" pitchFamily="34" charset="-120"/>
              </a:rPr>
              <a:t> </a:t>
            </a:r>
            <a:r>
              <a:rPr lang="ru-RU" sz="2400" b="1" dirty="0">
                <a:ea typeface="Tomorrow Semi Bold" pitchFamily="34" charset="-122"/>
                <a:cs typeface="Tomorrow Semi Bold" pitchFamily="34" charset="-120"/>
              </a:rPr>
              <a:t>ф</a:t>
            </a:r>
            <a:r>
              <a:rPr lang="en-US" sz="2400" b="1" dirty="0" err="1">
                <a:ea typeface="Tomorrow Semi Bold" pitchFamily="34" charset="-122"/>
                <a:cs typeface="Tomorrow Semi Bold" pitchFamily="34" charset="-120"/>
              </a:rPr>
              <a:t>айла</a:t>
            </a:r>
            <a:endParaRPr lang="en-US" sz="2400" b="1" dirty="0"/>
          </a:p>
        </p:txBody>
      </p:sp>
      <p:sp>
        <p:nvSpPr>
          <p:cNvPr id="6" name="Text 2"/>
          <p:cNvSpPr/>
          <p:nvPr/>
        </p:nvSpPr>
        <p:spPr>
          <a:xfrm>
            <a:off x="944523" y="6436281"/>
            <a:ext cx="3442455" cy="671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dirty="0">
                <a:ea typeface="Tomorrow" pitchFamily="34" charset="-122"/>
                <a:cs typeface="Tomorrow" pitchFamily="34" charset="-120"/>
              </a:rPr>
              <a:t>Пользователь загружает видео </a:t>
            </a:r>
            <a:r>
              <a:rPr lang="en-US" dirty="0" err="1">
                <a:ea typeface="Tomorrow" pitchFamily="34" charset="-122"/>
                <a:cs typeface="Tomorrow" pitchFamily="34" charset="-120"/>
              </a:rPr>
              <a:t>или</a:t>
            </a:r>
            <a:r>
              <a:rPr lang="en-US" dirty="0">
                <a:ea typeface="Tomorrow" pitchFamily="34" charset="-122"/>
                <a:cs typeface="Tomorrow" pitchFamily="34" charset="-120"/>
              </a:rPr>
              <a:t> </a:t>
            </a:r>
            <a:r>
              <a:rPr lang="en-US" dirty="0" err="1">
                <a:ea typeface="Tomorrow" pitchFamily="34" charset="-122"/>
                <a:cs typeface="Tomorrow" pitchFamily="34" charset="-120"/>
              </a:rPr>
              <a:t>аудиофайл</a:t>
            </a:r>
            <a:r>
              <a:rPr lang="en-US" dirty="0">
                <a:ea typeface="Tomorrow" pitchFamily="34" charset="-122"/>
                <a:cs typeface="Tomorrow" pitchFamily="34" charset="-120"/>
              </a:rPr>
              <a:t> в приложение.</a:t>
            </a:r>
            <a:endParaRPr lang="en-US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1593" y="4827984"/>
            <a:ext cx="4387096" cy="83962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331500" y="5982414"/>
            <a:ext cx="1497925" cy="328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400" b="1" dirty="0">
                <a:ea typeface="Tomorrow Semi Bold" pitchFamily="34" charset="-122"/>
                <a:cs typeface="Tomorrow Semi Bold" pitchFamily="34" charset="-120"/>
              </a:rPr>
              <a:t>Конвертация</a:t>
            </a:r>
            <a:endParaRPr lang="en-US" b="1" dirty="0"/>
          </a:p>
        </p:txBody>
      </p:sp>
      <p:sp>
        <p:nvSpPr>
          <p:cNvPr id="9" name="Text 4"/>
          <p:cNvSpPr/>
          <p:nvPr/>
        </p:nvSpPr>
        <p:spPr>
          <a:xfrm>
            <a:off x="5331500" y="6436281"/>
            <a:ext cx="3967282" cy="10072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dirty="0">
                <a:ea typeface="Tomorrow" pitchFamily="34" charset="-122"/>
                <a:cs typeface="Tomorrow" pitchFamily="34" charset="-120"/>
              </a:rPr>
              <a:t>Приложение </a:t>
            </a:r>
            <a:r>
              <a:rPr lang="en-US" dirty="0" err="1">
                <a:ea typeface="Tomorrow" pitchFamily="34" charset="-122"/>
                <a:cs typeface="Tomorrow" pitchFamily="34" charset="-120"/>
              </a:rPr>
              <a:t>автоматически</a:t>
            </a:r>
            <a:r>
              <a:rPr lang="en-US" dirty="0">
                <a:ea typeface="Tomorrow" pitchFamily="34" charset="-122"/>
                <a:cs typeface="Tomorrow" pitchFamily="34" charset="-120"/>
              </a:rPr>
              <a:t> </a:t>
            </a:r>
            <a:r>
              <a:rPr lang="ru-RU" dirty="0">
                <a:ea typeface="Tomorrow" pitchFamily="34" charset="-122"/>
                <a:cs typeface="Tomorrow" pitchFamily="34" charset="-120"/>
              </a:rPr>
              <a:t>обрабатывает субтитры видео.</a:t>
            </a:r>
            <a:endParaRPr lang="en-US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08688" y="4827984"/>
            <a:ext cx="4387096" cy="83962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718596" y="5982414"/>
            <a:ext cx="2623899" cy="328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400" b="1" dirty="0">
                <a:ea typeface="Tomorrow Semi Bold" pitchFamily="34" charset="-122"/>
                <a:cs typeface="Tomorrow Semi Bold" pitchFamily="34" charset="-120"/>
              </a:rPr>
              <a:t>Перевод</a:t>
            </a:r>
            <a:endParaRPr lang="en-US" b="1" dirty="0"/>
          </a:p>
        </p:txBody>
      </p:sp>
      <p:sp>
        <p:nvSpPr>
          <p:cNvPr id="12" name="Text 6"/>
          <p:cNvSpPr/>
          <p:nvPr/>
        </p:nvSpPr>
        <p:spPr>
          <a:xfrm>
            <a:off x="9718596" y="6436280"/>
            <a:ext cx="3967282" cy="10072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dirty="0" err="1">
                <a:ea typeface="Tomorrow" pitchFamily="34" charset="-122"/>
                <a:cs typeface="Tomorrow" pitchFamily="34" charset="-120"/>
              </a:rPr>
              <a:t>Инструмент</a:t>
            </a:r>
            <a:r>
              <a:rPr lang="en-US" dirty="0">
                <a:ea typeface="Tomorrow" pitchFamily="34" charset="-122"/>
                <a:cs typeface="Tomorrow" pitchFamily="34" charset="-120"/>
              </a:rPr>
              <a:t> </a:t>
            </a:r>
            <a:r>
              <a:rPr lang="en-US" dirty="0" err="1">
                <a:ea typeface="Tomorrow" pitchFamily="34" charset="-122"/>
                <a:cs typeface="Tomorrow" pitchFamily="34" charset="-120"/>
              </a:rPr>
              <a:t>выдает</a:t>
            </a:r>
            <a:r>
              <a:rPr lang="en-US" dirty="0">
                <a:ea typeface="Tomorrow" pitchFamily="34" charset="-122"/>
                <a:cs typeface="Tomorrow" pitchFamily="34" charset="-120"/>
              </a:rPr>
              <a:t> перевод в </a:t>
            </a:r>
            <a:r>
              <a:rPr lang="en-US" dirty="0" err="1">
                <a:ea typeface="Tomorrow" pitchFamily="34" charset="-122"/>
                <a:cs typeface="Tomorrow" pitchFamily="34" charset="-120"/>
              </a:rPr>
              <a:t>выбранном</a:t>
            </a:r>
            <a:r>
              <a:rPr lang="en-US" dirty="0">
                <a:ea typeface="Tomorrow" pitchFamily="34" charset="-122"/>
                <a:cs typeface="Tomorrow" pitchFamily="34" charset="-120"/>
              </a:rPr>
              <a:t> </a:t>
            </a:r>
            <a:r>
              <a:rPr lang="en-US" dirty="0" err="1">
                <a:ea typeface="Tomorrow" pitchFamily="34" charset="-122"/>
                <a:cs typeface="Tomorrow" pitchFamily="34" charset="-120"/>
              </a:rPr>
              <a:t>языке</a:t>
            </a:r>
            <a:r>
              <a:rPr lang="ru-RU" dirty="0">
                <a:ea typeface="Tomorrow" pitchFamily="34" charset="-122"/>
                <a:cs typeface="Tomorrow" pitchFamily="34" charset="-120"/>
              </a:rPr>
              <a:t> с синтаксическим разбором предложения</a:t>
            </a:r>
            <a:r>
              <a:rPr lang="en-US" dirty="0">
                <a:ea typeface="Tomorrow" pitchFamily="34" charset="-122"/>
                <a:cs typeface="Tomorrow" pitchFamily="34" charset="-120"/>
              </a:rPr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вал 8"/>
          <p:cNvSpPr>
            <a:spLocks/>
          </p:cNvSpPr>
          <p:nvPr/>
        </p:nvSpPr>
        <p:spPr>
          <a:xfrm>
            <a:off x="1830387" y="2373273"/>
            <a:ext cx="3931920" cy="393192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96347" y="166690"/>
            <a:ext cx="7037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cs typeface="Times New Roman" panose="02020603050405020304" pitchFamily="18" charset="0"/>
              </a:rPr>
              <a:t>Оценка объема рынка</a:t>
            </a:r>
            <a:endParaRPr lang="ru-RU" sz="3600" dirty="0">
              <a:cs typeface="Times New Roman" panose="02020603050405020304" pitchFamily="18" charset="0"/>
            </a:endParaRPr>
          </a:p>
        </p:txBody>
      </p:sp>
      <p:sp>
        <p:nvSpPr>
          <p:cNvPr id="10" name="Овал 9"/>
          <p:cNvSpPr>
            <a:spLocks/>
          </p:cNvSpPr>
          <p:nvPr/>
        </p:nvSpPr>
        <p:spPr>
          <a:xfrm>
            <a:off x="1383347" y="1479193"/>
            <a:ext cx="4826000" cy="48260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>
            <a:spLocks/>
          </p:cNvSpPr>
          <p:nvPr/>
        </p:nvSpPr>
        <p:spPr>
          <a:xfrm>
            <a:off x="1830387" y="2373273"/>
            <a:ext cx="3931920" cy="393192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>
            <a:spLocks/>
          </p:cNvSpPr>
          <p:nvPr/>
        </p:nvSpPr>
        <p:spPr>
          <a:xfrm>
            <a:off x="2263457" y="3239413"/>
            <a:ext cx="3065780" cy="306578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>
            <a:spLocks/>
          </p:cNvSpPr>
          <p:nvPr/>
        </p:nvSpPr>
        <p:spPr>
          <a:xfrm>
            <a:off x="2728912" y="4170323"/>
            <a:ext cx="2134870" cy="213487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765742" y="1479193"/>
            <a:ext cx="20612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РАМ</a:t>
            </a:r>
            <a:endParaRPr lang="en-US" dirty="0"/>
          </a:p>
          <a:p>
            <a:pPr algn="ctr"/>
            <a:r>
              <a:rPr lang="ru-RU" dirty="0"/>
              <a:t>Потенциальный объем рынка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65742" y="2369721"/>
            <a:ext cx="20612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ТАМ</a:t>
            </a:r>
          </a:p>
          <a:p>
            <a:pPr algn="ctr"/>
            <a:r>
              <a:rPr lang="ru-RU" dirty="0"/>
              <a:t>Общий объем рынка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65742" y="3343553"/>
            <a:ext cx="20612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SAM</a:t>
            </a:r>
            <a:endParaRPr lang="ru-RU" dirty="0"/>
          </a:p>
          <a:p>
            <a:pPr algn="ctr"/>
            <a:r>
              <a:rPr lang="ru-RU" dirty="0"/>
              <a:t>Доступный объем рынка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65742" y="4274741"/>
            <a:ext cx="20612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SOM</a:t>
            </a:r>
            <a:endParaRPr lang="ru-RU" dirty="0"/>
          </a:p>
          <a:p>
            <a:pPr algn="ctr"/>
            <a:r>
              <a:rPr lang="ru-RU" dirty="0"/>
              <a:t>Реальный объем рынка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991350" y="1139851"/>
            <a:ext cx="73152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/>
              <a:t>По итогам исследования с сайта TranslationRating.ru, объем российского рынка переводческих услуг за 2019 год вырос на 17% и достиг 20,88 млрд </a:t>
            </a:r>
            <a:r>
              <a:rPr lang="ru-RU" sz="2400" b="0" i="0" u="none" strike="noStrike" dirty="0">
                <a:solidFill>
                  <a:srgbClr val="000000"/>
                </a:solidFill>
                <a:effectLst/>
                <a:latin typeface="Calibri"/>
              </a:rPr>
              <a:t>₽</a:t>
            </a:r>
            <a:r>
              <a:rPr lang="en-US" sz="2400" dirty="0"/>
              <a:t>.</a:t>
            </a:r>
            <a:endParaRPr lang="ru-RU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6991350" y="2369721"/>
            <a:ext cx="7315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РАМ</a:t>
            </a:r>
            <a:r>
              <a:rPr lang="ru-RU" sz="2400" dirty="0"/>
              <a:t> = Составляет 20,88 млрд </a:t>
            </a:r>
            <a:r>
              <a:rPr lang="ru-RU" sz="2400" b="0" i="0" u="none" strike="noStrike" dirty="0">
                <a:solidFill>
                  <a:srgbClr val="000000"/>
                </a:solidFill>
                <a:effectLst/>
                <a:latin typeface="Calibri"/>
              </a:rPr>
              <a:t>₽</a:t>
            </a:r>
            <a:r>
              <a:rPr lang="ru-RU" sz="2400" dirty="0"/>
              <a:t>.</a:t>
            </a:r>
          </a:p>
          <a:p>
            <a:endParaRPr lang="ru-RU" sz="2400" dirty="0"/>
          </a:p>
          <a:p>
            <a:r>
              <a:rPr lang="ru-RU" sz="2400" b="1" dirty="0"/>
              <a:t>ТАМ</a:t>
            </a:r>
            <a:r>
              <a:rPr lang="ru-RU" sz="2400" dirty="0"/>
              <a:t> = доля онлайн-переводов на российском рынке переводческих услуг составляет около </a:t>
            </a:r>
            <a:r>
              <a:rPr lang="ru-RU" sz="2400" b="1" dirty="0"/>
              <a:t>15-25%</a:t>
            </a:r>
            <a:r>
              <a:rPr lang="ru-RU" sz="2400" dirty="0"/>
              <a:t>, </a:t>
            </a:r>
            <a:r>
              <a:rPr lang="en-US" sz="2400" dirty="0"/>
              <a:t>PAM * 0,2 =</a:t>
            </a:r>
            <a:r>
              <a:rPr lang="ru-RU" sz="2400" dirty="0"/>
              <a:t> 4,176</a:t>
            </a:r>
            <a:r>
              <a:rPr lang="en-US" sz="2400" dirty="0"/>
              <a:t> </a:t>
            </a:r>
            <a:r>
              <a:rPr lang="ru-RU" sz="2400" dirty="0"/>
              <a:t>млрд </a:t>
            </a:r>
            <a:r>
              <a:rPr lang="ru-RU" sz="2400" b="0" i="0" u="none" strike="noStrike" dirty="0">
                <a:solidFill>
                  <a:srgbClr val="000000"/>
                </a:solidFill>
                <a:effectLst/>
                <a:latin typeface="Calibri"/>
              </a:rPr>
              <a:t>₽</a:t>
            </a:r>
            <a:r>
              <a:rPr lang="ru-RU" sz="2400" dirty="0"/>
              <a:t>.</a:t>
            </a:r>
          </a:p>
          <a:p>
            <a:endParaRPr lang="ru-RU" sz="2400" dirty="0"/>
          </a:p>
          <a:p>
            <a:r>
              <a:rPr lang="en-US" sz="2400" b="1" dirty="0"/>
              <a:t>SAM</a:t>
            </a:r>
            <a:r>
              <a:rPr lang="ru-RU" sz="2400" dirty="0"/>
              <a:t> = </a:t>
            </a:r>
            <a:r>
              <a:rPr lang="ru-RU" sz="2400" b="1" dirty="0"/>
              <a:t>14%</a:t>
            </a:r>
            <a:r>
              <a:rPr lang="ru-RU" sz="2400" dirty="0"/>
              <a:t> пользователей переводчиков смотрят фильмы в оригинальной озвучке с субтитрами, </a:t>
            </a:r>
            <a:r>
              <a:rPr lang="en-US" sz="2400" dirty="0"/>
              <a:t>TAM * 0,14 = 0,58 </a:t>
            </a:r>
            <a:r>
              <a:rPr lang="ru-RU" sz="2400" dirty="0"/>
              <a:t>млрд </a:t>
            </a:r>
            <a:r>
              <a:rPr lang="ru-RU" sz="2400" b="0" i="0" u="none" strike="noStrike" dirty="0">
                <a:solidFill>
                  <a:srgbClr val="000000"/>
                </a:solidFill>
                <a:effectLst/>
                <a:latin typeface="Calibri"/>
              </a:rPr>
              <a:t>₽</a:t>
            </a:r>
            <a:r>
              <a:rPr lang="ru-RU" sz="2400" dirty="0"/>
              <a:t>.</a:t>
            </a:r>
          </a:p>
          <a:p>
            <a:endParaRPr lang="en-US" sz="2400" dirty="0"/>
          </a:p>
          <a:p>
            <a:r>
              <a:rPr lang="en-US" sz="2400" b="1" dirty="0"/>
              <a:t>SOM</a:t>
            </a:r>
            <a:r>
              <a:rPr lang="ru-RU" sz="2400" dirty="0"/>
              <a:t> =</a:t>
            </a:r>
            <a:r>
              <a:rPr lang="en-US" sz="2400" dirty="0"/>
              <a:t> </a:t>
            </a:r>
            <a:r>
              <a:rPr lang="ru-RU" sz="2400" dirty="0"/>
              <a:t>Мы планируем занять около </a:t>
            </a:r>
            <a:r>
              <a:rPr lang="ru-RU" sz="2400" b="1" dirty="0" smtClean="0"/>
              <a:t>0,5% </a:t>
            </a:r>
            <a:r>
              <a:rPr lang="ru-RU" sz="2400" dirty="0"/>
              <a:t>рынка, </a:t>
            </a:r>
            <a:r>
              <a:rPr lang="en-US" sz="2400" dirty="0"/>
              <a:t>SAM * 0</a:t>
            </a:r>
            <a:r>
              <a:rPr lang="ru-RU" sz="2400" dirty="0" smtClean="0"/>
              <a:t>,</a:t>
            </a:r>
            <a:r>
              <a:rPr lang="ru-RU" sz="2400" dirty="0"/>
              <a:t>5</a:t>
            </a:r>
            <a:r>
              <a:rPr lang="en-US" sz="2400" dirty="0" smtClean="0"/>
              <a:t> </a:t>
            </a:r>
            <a:r>
              <a:rPr lang="en-US" sz="2400" dirty="0"/>
              <a:t>= </a:t>
            </a:r>
            <a:r>
              <a:rPr lang="ru-RU" sz="2400" dirty="0" smtClean="0"/>
              <a:t>2</a:t>
            </a:r>
            <a:r>
              <a:rPr lang="en-US" sz="2400" dirty="0" smtClean="0"/>
              <a:t>,</a:t>
            </a:r>
            <a:r>
              <a:rPr lang="ru-RU" sz="2400" dirty="0"/>
              <a:t>9</a:t>
            </a:r>
            <a:r>
              <a:rPr lang="ru-RU" sz="2400" dirty="0" smtClean="0"/>
              <a:t> </a:t>
            </a:r>
            <a:r>
              <a:rPr lang="ru-RU" sz="2400" dirty="0"/>
              <a:t>млн </a:t>
            </a:r>
            <a:r>
              <a:rPr lang="ru-RU" sz="2400" b="0" i="0" u="none" strike="noStrike" dirty="0">
                <a:solidFill>
                  <a:srgbClr val="000000"/>
                </a:solidFill>
                <a:effectLst/>
                <a:latin typeface="Calibri"/>
              </a:rPr>
              <a:t>₽</a:t>
            </a:r>
            <a:r>
              <a:rPr lang="ru-RU" sz="2400" dirty="0"/>
              <a:t>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3895139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7364804" y="663894"/>
            <a:ext cx="5916426" cy="6746640"/>
          </a:xfrm>
          <a:prstGeom prst="rect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9728" tIns="54864" rIns="109728" bIns="54864" rtlCol="0" anchor="ctr"/>
          <a:lstStyle/>
          <a:p>
            <a:pPr algn="ctr"/>
            <a:endParaRPr lang="ru-RU" sz="13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12720" y="1748032"/>
            <a:ext cx="6402881" cy="3544147"/>
          </a:xfrm>
          <a:prstGeom prst="rect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9728" tIns="54864" rIns="109728" bIns="54864" rtlCol="0" anchor="ctr"/>
          <a:lstStyle/>
          <a:p>
            <a:pPr algn="ctr"/>
            <a:endParaRPr lang="ru-RU" sz="13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12720" y="5549786"/>
            <a:ext cx="6443628" cy="1862417"/>
          </a:xfrm>
          <a:prstGeom prst="rect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9728" tIns="54864" rIns="109728" bIns="54864" rtlCol="0" anchor="ctr"/>
          <a:lstStyle/>
          <a:p>
            <a:pPr algn="ctr"/>
            <a:endParaRPr lang="ru-RU" sz="13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948485" y="1682466"/>
            <a:ext cx="5478132" cy="605066"/>
          </a:xfrm>
          <a:prstGeom prst="rect">
            <a:avLst/>
          </a:prstGeom>
        </p:spPr>
        <p:txBody>
          <a:bodyPr vert="horz" lIns="66362" tIns="33181" rIns="66362" bIns="33181" rtlCol="0" anchor="b">
            <a:normAutofit fontScale="97500"/>
          </a:bodyPr>
          <a:lstStyle>
            <a:lvl1pPr algn="ctr" defTabSz="13919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1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200" b="1" dirty="0">
                <a:latin typeface="+mn-lt"/>
              </a:rPr>
              <a:t>Взаимоотношения с клиентом</a:t>
            </a: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951589" y="5650633"/>
            <a:ext cx="5478132" cy="441840"/>
          </a:xfrm>
          <a:prstGeom prst="rect">
            <a:avLst/>
          </a:prstGeom>
        </p:spPr>
        <p:txBody>
          <a:bodyPr vert="horz" lIns="66362" tIns="33181" rIns="66362" bIns="33181" rtlCol="0" anchor="b">
            <a:normAutofit fontScale="97500"/>
          </a:bodyPr>
          <a:lstStyle>
            <a:lvl1pPr algn="ctr" defTabSz="13919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1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200" b="1" dirty="0">
                <a:latin typeface="+mn-lt"/>
              </a:rPr>
              <a:t>Каналы сбыта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7583950" y="663894"/>
            <a:ext cx="5478132" cy="605066"/>
          </a:xfrm>
          <a:prstGeom prst="rect">
            <a:avLst/>
          </a:prstGeom>
        </p:spPr>
        <p:txBody>
          <a:bodyPr vert="horz" lIns="66362" tIns="33181" rIns="66362" bIns="33181" rtlCol="0" anchor="b">
            <a:normAutofit fontScale="97500"/>
          </a:bodyPr>
          <a:lstStyle>
            <a:lvl1pPr algn="ctr" defTabSz="13919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1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200" b="1" dirty="0">
                <a:latin typeface="+mn-lt"/>
              </a:rPr>
              <a:t>Потребительские сегменты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48486" y="3322070"/>
            <a:ext cx="2737352" cy="695575"/>
          </a:xfrm>
          <a:prstGeom prst="rect">
            <a:avLst/>
          </a:prstGeom>
        </p:spPr>
        <p:txBody>
          <a:bodyPr wrap="none" lIns="109728" tIns="54864" rIns="109728" bIns="54864">
            <a:spAutoFit/>
          </a:bodyPr>
          <a:lstStyle/>
          <a:p>
            <a:pPr>
              <a:defRPr/>
            </a:pPr>
            <a:r>
              <a:rPr lang="ru-RU" sz="1900" dirty="0">
                <a:ea typeface="+mj-ea"/>
                <a:cs typeface="+mj-cs"/>
              </a:rPr>
              <a:t>2. </a:t>
            </a:r>
            <a:r>
              <a:rPr lang="ru-RU" sz="1900" b="1" dirty="0" err="1"/>
              <a:t>Фримиум</a:t>
            </a:r>
            <a:r>
              <a:rPr lang="ru-RU" sz="1900" b="1" dirty="0"/>
              <a:t> (</a:t>
            </a:r>
            <a:r>
              <a:rPr lang="en-US" sz="1900" b="1" dirty="0" err="1"/>
              <a:t>Freemium</a:t>
            </a:r>
            <a:r>
              <a:rPr lang="en-US" sz="1900" b="1" dirty="0"/>
              <a:t>)</a:t>
            </a:r>
          </a:p>
          <a:p>
            <a:pPr lvl="0">
              <a:defRPr/>
            </a:pPr>
            <a:endParaRPr lang="ru-RU" sz="1900" dirty="0">
              <a:ea typeface="+mj-ea"/>
              <a:cs typeface="+mj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48486" y="2527218"/>
            <a:ext cx="4405758" cy="403187"/>
          </a:xfrm>
          <a:prstGeom prst="rect">
            <a:avLst/>
          </a:prstGeom>
        </p:spPr>
        <p:txBody>
          <a:bodyPr wrap="none" lIns="109728" tIns="54864" rIns="109728" bIns="54864">
            <a:spAutoFit/>
          </a:bodyPr>
          <a:lstStyle/>
          <a:p>
            <a:r>
              <a:rPr lang="ru-RU" sz="1900" dirty="0">
                <a:ea typeface="+mj-ea"/>
                <a:cs typeface="+mj-cs"/>
              </a:rPr>
              <a:t>1. </a:t>
            </a:r>
            <a:r>
              <a:rPr lang="ru-RU" sz="1900" b="1" dirty="0">
                <a:ea typeface="+mj-ea"/>
                <a:cs typeface="+mj-cs"/>
              </a:rPr>
              <a:t>Автоматизированное обслуживание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51589" y="4364449"/>
            <a:ext cx="2097434" cy="403187"/>
          </a:xfrm>
          <a:prstGeom prst="rect">
            <a:avLst/>
          </a:prstGeom>
        </p:spPr>
        <p:txBody>
          <a:bodyPr wrap="none" lIns="109728" tIns="54864" rIns="109728" bIns="54864">
            <a:spAutoFit/>
          </a:bodyPr>
          <a:lstStyle/>
          <a:p>
            <a:r>
              <a:rPr lang="ru-RU" sz="1900" dirty="0">
                <a:ea typeface="+mj-ea"/>
                <a:cs typeface="+mj-cs"/>
              </a:rPr>
              <a:t>3. </a:t>
            </a:r>
            <a:r>
              <a:rPr lang="ru-RU" sz="1900" b="1" dirty="0">
                <a:ea typeface="+mj-ea"/>
                <a:cs typeface="+mj-cs"/>
              </a:rPr>
              <a:t>Обратная связь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325026" y="2809860"/>
            <a:ext cx="5831056" cy="357021"/>
          </a:xfrm>
          <a:prstGeom prst="rect">
            <a:avLst/>
          </a:prstGeom>
        </p:spPr>
        <p:txBody>
          <a:bodyPr wrap="square" lIns="109728" tIns="54864" rIns="109728" bIns="54864">
            <a:spAutoFit/>
          </a:bodyPr>
          <a:lstStyle/>
          <a:p>
            <a:r>
              <a:rPr lang="ru-RU" sz="1600" i="1" dirty="0">
                <a:ea typeface="+mj-ea"/>
                <a:cs typeface="+mj-cs"/>
              </a:rPr>
              <a:t>Обслуживание на сайте (интуитивное управление)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325026" y="3611487"/>
            <a:ext cx="5366276" cy="849463"/>
          </a:xfrm>
          <a:prstGeom prst="rect">
            <a:avLst/>
          </a:prstGeom>
        </p:spPr>
        <p:txBody>
          <a:bodyPr wrap="square" lIns="109728" tIns="54864" rIns="109728" bIns="54864">
            <a:spAutoFit/>
          </a:bodyPr>
          <a:lstStyle/>
          <a:p>
            <a:r>
              <a:rPr lang="ru-RU" sz="1600" i="1" dirty="0">
                <a:ea typeface="+mj-ea"/>
                <a:cs typeface="+mj-cs"/>
              </a:rPr>
              <a:t>Предоставление базового уровня продукта бесплатно, с возможностью перехода на платные тарифные планы с расширенными функциями.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304872" y="4648956"/>
            <a:ext cx="3883627" cy="357021"/>
          </a:xfrm>
          <a:prstGeom prst="rect">
            <a:avLst/>
          </a:prstGeom>
        </p:spPr>
        <p:txBody>
          <a:bodyPr wrap="none" lIns="109728" tIns="54864" rIns="109728" bIns="54864">
            <a:spAutoFit/>
          </a:bodyPr>
          <a:lstStyle/>
          <a:p>
            <a:r>
              <a:rPr lang="ru-RU" sz="1600" i="1" dirty="0">
                <a:ea typeface="+mj-ea"/>
                <a:cs typeface="+mj-cs"/>
              </a:rPr>
              <a:t>Ведение службы поддержки основной ЦА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015548" y="6526960"/>
            <a:ext cx="1358129" cy="403187"/>
          </a:xfrm>
          <a:prstGeom prst="rect">
            <a:avLst/>
          </a:prstGeom>
        </p:spPr>
        <p:txBody>
          <a:bodyPr wrap="none" lIns="109728" tIns="54864" rIns="109728" bIns="54864">
            <a:spAutoFit/>
          </a:bodyPr>
          <a:lstStyle/>
          <a:p>
            <a:pPr algn="ctr"/>
            <a:r>
              <a:rPr lang="ru-RU" sz="1900" dirty="0">
                <a:ea typeface="+mj-ea"/>
                <a:cs typeface="+mj-cs"/>
              </a:rPr>
              <a:t>1. Прямые 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107588" y="6220721"/>
            <a:ext cx="2686313" cy="1034129"/>
          </a:xfrm>
          <a:prstGeom prst="rect">
            <a:avLst/>
          </a:prstGeom>
        </p:spPr>
        <p:txBody>
          <a:bodyPr wrap="none" lIns="109728" tIns="54864" rIns="109728" bIns="54864">
            <a:spAutoFit/>
          </a:bodyPr>
          <a:lstStyle/>
          <a:p>
            <a:pPr>
              <a:defRPr/>
            </a:pPr>
            <a:r>
              <a:rPr lang="ru-RU" sz="2000" b="1" dirty="0"/>
              <a:t>Интернет продажи </a:t>
            </a:r>
          </a:p>
          <a:p>
            <a:pPr>
              <a:defRPr/>
            </a:pPr>
            <a:r>
              <a:rPr lang="ru-RU" sz="2000" b="1" dirty="0"/>
              <a:t>Рекламные кампании</a:t>
            </a:r>
          </a:p>
          <a:p>
            <a:pPr>
              <a:defRPr/>
            </a:pPr>
            <a:r>
              <a:rPr lang="ru-RU" sz="2000" b="1" dirty="0"/>
              <a:t>Социальные сети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8119256" y="1446727"/>
            <a:ext cx="4769983" cy="5835444"/>
          </a:xfrm>
          <a:prstGeom prst="rect">
            <a:avLst/>
          </a:prstGeom>
        </p:spPr>
        <p:txBody>
          <a:bodyPr wrap="square" lIns="109728" tIns="54864" rIns="109728" bIns="54864">
            <a:spAutoFit/>
          </a:bodyPr>
          <a:lstStyle/>
          <a:p>
            <a:pPr fontAlgn="b">
              <a:lnSpc>
                <a:spcPct val="150000"/>
              </a:lnSpc>
            </a:pPr>
            <a:r>
              <a:rPr lang="ru-RU" sz="2800" dirty="0"/>
              <a:t>Люди 15-25 лет, изучающие языки для себя или в школах или университетах</a:t>
            </a:r>
          </a:p>
          <a:p>
            <a:pPr fontAlgn="b">
              <a:lnSpc>
                <a:spcPct val="150000"/>
              </a:lnSpc>
            </a:pPr>
            <a:endParaRPr lang="ru-RU" sz="2800" dirty="0">
              <a:latin typeface="Univers Condensed (Заголовки)"/>
              <a:ea typeface="+mj-ea"/>
              <a:cs typeface="+mj-cs"/>
            </a:endParaRPr>
          </a:p>
          <a:p>
            <a:pPr fontAlgn="b">
              <a:lnSpc>
                <a:spcPct val="150000"/>
              </a:lnSpc>
            </a:pPr>
            <a:r>
              <a:rPr lang="ru-RU" sz="2800" dirty="0"/>
              <a:t>Люди старше 35 лет, заинтересованные в языках с целью продвижения по карьерной лестнице.</a:t>
            </a:r>
            <a:endParaRPr lang="en-US" sz="2800" dirty="0"/>
          </a:p>
          <a:p>
            <a:pPr fontAlgn="b">
              <a:lnSpc>
                <a:spcPct val="150000"/>
              </a:lnSpc>
            </a:pPr>
            <a:endParaRPr lang="ru-RU" sz="2400" dirty="0">
              <a:latin typeface="Univers Condensed (Заголовки)"/>
              <a:ea typeface="+mj-ea"/>
              <a:cs typeface="+mj-c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955655" y="6821272"/>
            <a:ext cx="2325574" cy="326243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spAutoFit/>
          </a:bodyPr>
          <a:lstStyle/>
          <a:p>
            <a:pPr algn="r"/>
            <a:r>
              <a:rPr lang="ru-RU" sz="1400" i="1" dirty="0">
                <a:ea typeface="+mj-ea"/>
                <a:cs typeface="+mj-cs"/>
              </a:rPr>
              <a:t>Дробное сегментирование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392407" y="6526959"/>
            <a:ext cx="459835" cy="406265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spAutoFit/>
          </a:bodyPr>
          <a:lstStyle/>
          <a:p>
            <a:r>
              <a:rPr lang="ru-RU" sz="1900" dirty="0">
                <a:latin typeface="Univers Condensed (Заголовки)"/>
                <a:ea typeface="+mj-ea"/>
                <a:cs typeface="+mj-cs"/>
              </a:rPr>
              <a:t>–</a:t>
            </a:r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712719" y="708314"/>
            <a:ext cx="6001546" cy="884656"/>
          </a:xfrm>
          <a:prstGeom prst="rect">
            <a:avLst/>
          </a:prstGeom>
        </p:spPr>
        <p:txBody>
          <a:bodyPr vert="horz" lIns="109728" tIns="54864" rIns="109728" bIns="54864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800" dirty="0">
                <a:latin typeface="+mn-lt"/>
              </a:rPr>
              <a:t>Бизнес-модель</a:t>
            </a:r>
          </a:p>
        </p:txBody>
      </p:sp>
      <p:sp>
        <p:nvSpPr>
          <p:cNvPr id="26" name="Shape 3"/>
          <p:cNvSpPr/>
          <p:nvPr/>
        </p:nvSpPr>
        <p:spPr>
          <a:xfrm>
            <a:off x="7670211" y="1607452"/>
            <a:ext cx="448985" cy="448985"/>
          </a:xfrm>
          <a:prstGeom prst="roundRect">
            <a:avLst>
              <a:gd name="adj" fmla="val 6667"/>
            </a:avLst>
          </a:prstGeom>
          <a:solidFill>
            <a:srgbClr val="F0EAEA"/>
          </a:solidFill>
          <a:ln/>
        </p:spPr>
      </p:sp>
      <p:sp>
        <p:nvSpPr>
          <p:cNvPr id="27" name="Text 4"/>
          <p:cNvSpPr/>
          <p:nvPr/>
        </p:nvSpPr>
        <p:spPr>
          <a:xfrm>
            <a:off x="7826540" y="1682223"/>
            <a:ext cx="136208" cy="2993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1</a:t>
            </a:r>
            <a:endParaRPr lang="en-US" sz="2350" dirty="0"/>
          </a:p>
        </p:txBody>
      </p:sp>
      <p:sp>
        <p:nvSpPr>
          <p:cNvPr id="34" name="Shape 3"/>
          <p:cNvSpPr/>
          <p:nvPr/>
        </p:nvSpPr>
        <p:spPr>
          <a:xfrm>
            <a:off x="7670271" y="4186909"/>
            <a:ext cx="448985" cy="448985"/>
          </a:xfrm>
          <a:prstGeom prst="roundRect">
            <a:avLst>
              <a:gd name="adj" fmla="val 6667"/>
            </a:avLst>
          </a:prstGeom>
          <a:solidFill>
            <a:srgbClr val="F0EAEA"/>
          </a:solidFill>
          <a:ln/>
        </p:spPr>
      </p:sp>
      <p:sp>
        <p:nvSpPr>
          <p:cNvPr id="36" name="Text 4"/>
          <p:cNvSpPr/>
          <p:nvPr/>
        </p:nvSpPr>
        <p:spPr>
          <a:xfrm>
            <a:off x="7826600" y="4261680"/>
            <a:ext cx="136208" cy="2993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ru-RU" sz="235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2</a:t>
            </a:r>
            <a:endParaRPr lang="en-US" sz="2350" dirty="0"/>
          </a:p>
        </p:txBody>
      </p:sp>
    </p:spTree>
    <p:extLst>
      <p:ext uri="{BB962C8B-B14F-4D97-AF65-F5344CB8AC3E}">
        <p14:creationId xmlns:p14="http://schemas.microsoft.com/office/powerpoint/2010/main" val="34478736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460061" y="527286"/>
            <a:ext cx="34898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600" b="1" dirty="0">
                <a:solidFill>
                  <a:prstClr val="black"/>
                </a:solidFill>
                <a:cs typeface="Times New Roman" panose="02020603050405020304" pitchFamily="18" charset="0"/>
              </a:rPr>
              <a:t>Дорожная карта</a:t>
            </a:r>
          </a:p>
        </p:txBody>
      </p:sp>
      <p:sp useBgFill="1">
        <p:nvSpPr>
          <p:cNvPr id="51" name="Скругленный прямоугольник 50"/>
          <p:cNvSpPr/>
          <p:nvPr/>
        </p:nvSpPr>
        <p:spPr>
          <a:xfrm>
            <a:off x="2324841" y="2330924"/>
            <a:ext cx="1952625" cy="1176214"/>
          </a:xfrm>
          <a:prstGeom prst="roundRect">
            <a:avLst/>
          </a:prstGeom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bg1"/>
              </a:solidFill>
              <a:latin typeface="Univers Condensed (Заголовки)"/>
            </a:endParaRPr>
          </a:p>
          <a:p>
            <a:pPr algn="ctr"/>
            <a:r>
              <a:rPr lang="ru-RU" sz="2000" b="1" dirty="0">
                <a:solidFill>
                  <a:schemeClr val="tx1"/>
                </a:solidFill>
                <a:cs typeface="Times New Roman" panose="02020603050405020304" pitchFamily="18" charset="0"/>
              </a:rPr>
              <a:t>Выбор ниши</a:t>
            </a:r>
          </a:p>
          <a:p>
            <a:pPr algn="ctr"/>
            <a:endParaRPr lang="ru-RU" dirty="0"/>
          </a:p>
        </p:txBody>
      </p:sp>
      <p:sp useBgFill="1">
        <p:nvSpPr>
          <p:cNvPr id="52" name="Скругленный прямоугольник 51"/>
          <p:cNvSpPr/>
          <p:nvPr/>
        </p:nvSpPr>
        <p:spPr>
          <a:xfrm>
            <a:off x="8140336" y="4518805"/>
            <a:ext cx="1952625" cy="1176214"/>
          </a:xfrm>
          <a:prstGeom prst="roundRect">
            <a:avLst/>
          </a:prstGeom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Реализация проекта</a:t>
            </a:r>
          </a:p>
        </p:txBody>
      </p:sp>
      <p:sp useBgFill="1">
        <p:nvSpPr>
          <p:cNvPr id="53" name="Скругленный прямоугольник 52"/>
          <p:cNvSpPr/>
          <p:nvPr/>
        </p:nvSpPr>
        <p:spPr>
          <a:xfrm>
            <a:off x="9610127" y="2350780"/>
            <a:ext cx="1952625" cy="1176214"/>
          </a:xfrm>
          <a:prstGeom prst="roundRect">
            <a:avLst/>
          </a:prstGeom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Запуск</a:t>
            </a:r>
          </a:p>
        </p:txBody>
      </p:sp>
      <p:sp useBgFill="1">
        <p:nvSpPr>
          <p:cNvPr id="54" name="Скругленный прямоугольник 53"/>
          <p:cNvSpPr/>
          <p:nvPr/>
        </p:nvSpPr>
        <p:spPr>
          <a:xfrm>
            <a:off x="6205569" y="2347234"/>
            <a:ext cx="2040815" cy="1176214"/>
          </a:xfrm>
          <a:prstGeom prst="roundRect">
            <a:avLst/>
          </a:prstGeom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Сопоставление проекта</a:t>
            </a:r>
          </a:p>
        </p:txBody>
      </p:sp>
      <p:sp useBgFill="1">
        <p:nvSpPr>
          <p:cNvPr id="55" name="Скругленный прямоугольник 54"/>
          <p:cNvSpPr/>
          <p:nvPr/>
        </p:nvSpPr>
        <p:spPr>
          <a:xfrm>
            <a:off x="4198559" y="4478837"/>
            <a:ext cx="1952625" cy="1176214"/>
          </a:xfrm>
          <a:prstGeom prst="roundRect">
            <a:avLst/>
          </a:prstGeom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Генерация идеи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2571914" y="3851587"/>
            <a:ext cx="8938260" cy="3338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2679830" y="3826773"/>
            <a:ext cx="1242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ru-RU" b="1" dirty="0">
                <a:solidFill>
                  <a:schemeClr val="bg1"/>
                </a:solidFill>
              </a:rPr>
              <a:t>27.09.2024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4553547" y="3851587"/>
            <a:ext cx="1242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ru-RU" b="1" dirty="0">
                <a:solidFill>
                  <a:schemeClr val="bg1"/>
                </a:solidFill>
              </a:rPr>
              <a:t>08.10.2024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6583670" y="3851587"/>
            <a:ext cx="1242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ru-RU" b="1" dirty="0">
                <a:solidFill>
                  <a:schemeClr val="bg1"/>
                </a:solidFill>
              </a:rPr>
              <a:t>18.10.2024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8495324" y="3833827"/>
            <a:ext cx="1242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ru-RU" b="1" dirty="0">
                <a:solidFill>
                  <a:schemeClr val="bg1"/>
                </a:solidFill>
              </a:rPr>
              <a:t>26.10.2024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9987909" y="3833827"/>
            <a:ext cx="1242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ru-RU" b="1" dirty="0">
                <a:solidFill>
                  <a:schemeClr val="bg1"/>
                </a:solidFill>
              </a:rPr>
              <a:t>12.10.2024</a:t>
            </a:r>
          </a:p>
        </p:txBody>
      </p:sp>
      <p:cxnSp>
        <p:nvCxnSpPr>
          <p:cNvPr id="64" name="Прямая соединительная линия 63"/>
          <p:cNvCxnSpPr>
            <a:endCxn id="57" idx="0"/>
          </p:cNvCxnSpPr>
          <p:nvPr/>
        </p:nvCxnSpPr>
        <p:spPr>
          <a:xfrm flipH="1">
            <a:off x="3301154" y="3498634"/>
            <a:ext cx="1" cy="3281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 flipH="1">
            <a:off x="5174871" y="4150698"/>
            <a:ext cx="1" cy="3281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 flipH="1">
            <a:off x="7204994" y="3523448"/>
            <a:ext cx="1" cy="3281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 flipH="1">
            <a:off x="9116648" y="4173964"/>
            <a:ext cx="1" cy="3281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 flipH="1">
            <a:off x="10609232" y="3531957"/>
            <a:ext cx="1" cy="3281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24905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3502154"/>
              </p:ext>
            </p:extLst>
          </p:nvPr>
        </p:nvGraphicFramePr>
        <p:xfrm>
          <a:off x="1571625" y="1409701"/>
          <a:ext cx="11363324" cy="4945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0831">
                  <a:extLst>
                    <a:ext uri="{9D8B030D-6E8A-4147-A177-3AD203B41FA5}">
                      <a16:colId xmlns="" xmlns:a16="http://schemas.microsoft.com/office/drawing/2014/main" val="1464997673"/>
                    </a:ext>
                  </a:extLst>
                </a:gridCol>
                <a:gridCol w="2840831">
                  <a:extLst>
                    <a:ext uri="{9D8B030D-6E8A-4147-A177-3AD203B41FA5}">
                      <a16:colId xmlns="" xmlns:a16="http://schemas.microsoft.com/office/drawing/2014/main" val="4262287253"/>
                    </a:ext>
                  </a:extLst>
                </a:gridCol>
                <a:gridCol w="2840831">
                  <a:extLst>
                    <a:ext uri="{9D8B030D-6E8A-4147-A177-3AD203B41FA5}">
                      <a16:colId xmlns="" xmlns:a16="http://schemas.microsoft.com/office/drawing/2014/main" val="2380456386"/>
                    </a:ext>
                  </a:extLst>
                </a:gridCol>
                <a:gridCol w="2840831">
                  <a:extLst>
                    <a:ext uri="{9D8B030D-6E8A-4147-A177-3AD203B41FA5}">
                      <a16:colId xmlns="" xmlns:a16="http://schemas.microsoft.com/office/drawing/2014/main" val="1777216747"/>
                    </a:ext>
                  </a:extLst>
                </a:gridCol>
              </a:tblGrid>
              <a:tr h="989012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Наименование</a:t>
                      </a:r>
                      <a:r>
                        <a:rPr lang="ru-RU" sz="2000" baseline="0" dirty="0"/>
                        <a:t> затрат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Количество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Цена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Стоимость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40464656"/>
                  </a:ext>
                </a:extLst>
              </a:tr>
              <a:tr h="989012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Руководитель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100 000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₽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100</a:t>
                      </a:r>
                      <a:r>
                        <a:rPr lang="en-US" sz="2000" dirty="0"/>
                        <a:t> </a:t>
                      </a:r>
                      <a:r>
                        <a:rPr lang="ru-RU" sz="2000" dirty="0"/>
                        <a:t>000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₽</a:t>
                      </a:r>
                      <a:endParaRPr lang="ru-RU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44051789"/>
                  </a:ext>
                </a:extLst>
              </a:tr>
              <a:tr h="989012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Дизайнер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75</a:t>
                      </a:r>
                      <a:r>
                        <a:rPr lang="en-US" sz="2000" dirty="0"/>
                        <a:t> 000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₽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/>
                        <a:t>75</a:t>
                      </a:r>
                      <a:r>
                        <a:rPr lang="en-US" sz="2000" dirty="0"/>
                        <a:t> </a:t>
                      </a:r>
                      <a:r>
                        <a:rPr lang="ru-RU" sz="2000" dirty="0"/>
                        <a:t>000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₽</a:t>
                      </a:r>
                      <a:endParaRPr lang="ru-RU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655806227"/>
                  </a:ext>
                </a:extLst>
              </a:tr>
              <a:tr h="989012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Разработчик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75 000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₽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75 000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₽</a:t>
                      </a:r>
                      <a:endParaRPr lang="ru-RU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43650093"/>
                  </a:ext>
                </a:extLst>
              </a:tr>
              <a:tr h="989012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Менеджер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45 000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₽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45 000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₽</a:t>
                      </a:r>
                      <a:endParaRPr lang="ru-RU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837992867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691572" y="480109"/>
            <a:ext cx="7037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cs typeface="Times New Roman" panose="02020603050405020304" pitchFamily="18" charset="0"/>
              </a:rPr>
              <a:t>Фонд оплаты труда</a:t>
            </a:r>
            <a:endParaRPr lang="ru-RU" sz="36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22693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91572" y="480109"/>
            <a:ext cx="7037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cs typeface="Times New Roman" panose="02020603050405020304" pitchFamily="18" charset="0"/>
              </a:rPr>
              <a:t>Смета</a:t>
            </a:r>
            <a:endParaRPr lang="ru-RU" sz="3600" dirty="0"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4239752"/>
              </p:ext>
            </p:extLst>
          </p:nvPr>
        </p:nvGraphicFramePr>
        <p:xfrm>
          <a:off x="933450" y="1438279"/>
          <a:ext cx="13068300" cy="6184608"/>
        </p:xfrm>
        <a:graphic>
          <a:graphicData uri="http://schemas.openxmlformats.org/drawingml/2006/table">
            <a:tbl>
              <a:tblPr/>
              <a:tblGrid>
                <a:gridCol w="72675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3111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2086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64874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0452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Подготовка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Ед.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Цена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Всего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452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Анализ рынка 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1 000 ₽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1 000 ₽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452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Составление ТЗ 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1 000 ₽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1 000 ₽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452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Дизайн/верстка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0904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Разработка фирменного стиля компании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1 000 ₽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1 000 ₽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0904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Концепт дизайн-оформления типовых страниц (2 варианта)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1 000 ₽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1 000 ₽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0904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Дизайн сложных страниц (переводчик, плеер)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10 000 ₽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20 000 ₽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0452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Верстка внутренних страниц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5 000 ₽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25 000 ₽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0452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Программирование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0452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Система управления сайтом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CMS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1 000 ₽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1 000 ₽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0452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Интеграция модуля оплаты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5 000 ₽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5 000 ₽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0452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Программирование сложных страниц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10 000 ₽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20 000 ₽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7386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Интеграция сторонних сервисов (Подключение API для интеграции с сервисом, интеграция с одним или более сторонних сервисов)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20 000 ₽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20 000 ₽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0452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Управление контентом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0452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Наполнение контентом страниц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1 500 ₽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18 000 ₽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0452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Внедрение AI для помощи в переводе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5 000 ₽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5 000 ₽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0452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Дополнительные работы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0452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Регистрация домена, хостинг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5 000 ₽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5 000 ₽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0452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SEO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3 500 ₽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3 500 ₽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20904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Регистрация и наполнение аккаунта в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соцсетях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3 000 ₽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6 000 ₽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10452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Регистрация ПО в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роспатенте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52 000 ₽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52 000 ₽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20904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Поддержка работы сайта (ежемесячно)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3 000 ₽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3 000 ₽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  <a:tr h="10452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Хостинг (ежемесячно)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600 ₽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600 ₽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2"/>
                  </a:ext>
                </a:extLst>
              </a:tr>
              <a:tr h="1045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Итого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188 100 ₽</a:t>
                      </a:r>
                    </a:p>
                  </a:txBody>
                  <a:tcPr marL="3692" marR="3692" marT="36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5632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14630400" cy="8229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96347" y="513775"/>
            <a:ext cx="7037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cs typeface="Times New Roman" panose="02020603050405020304" pitchFamily="18" charset="0"/>
              </a:rPr>
              <a:t>Расходы на продвижение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677895"/>
              </p:ext>
            </p:extLst>
          </p:nvPr>
        </p:nvGraphicFramePr>
        <p:xfrm>
          <a:off x="676274" y="1719015"/>
          <a:ext cx="13068300" cy="1721648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734145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8431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9378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64874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09041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Расходы</a:t>
                      </a:r>
                    </a:p>
                  </a:txBody>
                  <a:tcPr marL="3692" marR="3692" marT="369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Ед.</a:t>
                      </a:r>
                    </a:p>
                  </a:txBody>
                  <a:tcPr marL="3692" marR="3692" marT="369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Цена</a:t>
                      </a:r>
                    </a:p>
                  </a:txBody>
                  <a:tcPr marL="3692" marR="3692" marT="369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Всего</a:t>
                      </a:r>
                    </a:p>
                  </a:txBody>
                  <a:tcPr marL="3692" marR="3692" marT="3692" marB="0" anchor="b"/>
                </a:tc>
                <a:extLst>
                  <a:ext uri="{0D108BD9-81ED-4DB2-BD59-A6C34878D82A}">
                    <a16:rowId xmlns="" xmlns:a16="http://schemas.microsoft.com/office/drawing/2014/main" val="2907513126"/>
                  </a:ext>
                </a:extLst>
              </a:tr>
              <a:tr h="209041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Таргетированная</a:t>
                      </a:r>
                      <a:r>
                        <a:rPr lang="ru-RU" sz="2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реклама в социальных сетях 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692" marR="3692" marT="369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u="none" strike="noStrike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692" marR="3692" marT="369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30 000 ₽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692" marR="3692" marT="369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60 000 ₽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692" marR="3692" marT="3692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4520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Контекстная реклама для сайта/приложения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692" marR="3692" marT="369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u="none" strike="noStrike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692" marR="3692" marT="369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25 000 ₽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692" marR="3692" marT="369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25 000 ₽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692" marR="3692" marT="3692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45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Итого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692" marR="3692" marT="369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692" marR="3692" marT="369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692" marR="3692" marT="369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85 000 ₽</a:t>
                      </a:r>
                      <a:endParaRPr lang="ru-RU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692" marR="3692" marT="3692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0741102"/>
              </p:ext>
            </p:extLst>
          </p:nvPr>
        </p:nvGraphicFramePr>
        <p:xfrm>
          <a:off x="676274" y="4814518"/>
          <a:ext cx="13068300" cy="217170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699576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3059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34193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49789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Тарифы/месяц</a:t>
                      </a:r>
                      <a:endParaRPr lang="ru-RU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Цена</a:t>
                      </a:r>
                      <a:endParaRPr lang="ru-RU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9789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Оптимальный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259 ₽ 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49789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Премиальный 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459 ₽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49789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Реклама/месяц</a:t>
                      </a:r>
                      <a:endParaRPr lang="ru-RU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49789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u="none" strike="noStrike" smtClean="0">
                          <a:solidFill>
                            <a:srgbClr val="000000"/>
                          </a:solidFill>
                          <a:effectLst/>
                        </a:rPr>
                        <a:t>Контекстная реклама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2,69 ₽</a:t>
                      </a:r>
                      <a:r>
                        <a:rPr lang="en-US" sz="2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/</a:t>
                      </a:r>
                      <a:r>
                        <a:rPr lang="ru-RU" sz="2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просмотр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6DD0A07-65A5-64D7-DDF4-42C679C4499D}"/>
              </a:ext>
            </a:extLst>
          </p:cNvPr>
          <p:cNvSpPr txBox="1"/>
          <p:nvPr/>
        </p:nvSpPr>
        <p:spPr>
          <a:xfrm>
            <a:off x="3508219" y="3957276"/>
            <a:ext cx="74044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cs typeface="Times New Roman" panose="02020603050405020304" pitchFamily="18" charset="0"/>
              </a:rPr>
              <a:t>Источники дохода</a:t>
            </a:r>
          </a:p>
        </p:txBody>
      </p:sp>
    </p:spTree>
    <p:extLst>
      <p:ext uri="{BB962C8B-B14F-4D97-AF65-F5344CB8AC3E}">
        <p14:creationId xmlns:p14="http://schemas.microsoft.com/office/powerpoint/2010/main" val="34180418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96346" y="207030"/>
            <a:ext cx="7037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0000"/>
                </a:solidFill>
              </a:rPr>
              <a:t>Финансовая модель проекта </a:t>
            </a:r>
            <a:endParaRPr lang="ru-RU" sz="3600" dirty="0"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1025267"/>
              </p:ext>
            </p:extLst>
          </p:nvPr>
        </p:nvGraphicFramePr>
        <p:xfrm>
          <a:off x="202869" y="5962650"/>
          <a:ext cx="13523558" cy="1190621"/>
        </p:xfrm>
        <a:graphic>
          <a:graphicData uri="http://schemas.openxmlformats.org/drawingml/2006/table">
            <a:tbl>
              <a:tblPr/>
              <a:tblGrid>
                <a:gridCol w="156442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0039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0039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5912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4488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9535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4297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9535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885825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942975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967073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967073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943306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</a:tblGrid>
              <a:tr h="119062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Валовая прибыль</a:t>
                      </a:r>
                    </a:p>
                  </a:txBody>
                  <a:tcPr marL="5699" marR="5699" marT="569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-389 499,25 ₽</a:t>
                      </a:r>
                    </a:p>
                  </a:txBody>
                  <a:tcPr marL="5699" marR="5699" marT="569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-129 484,75 ₽</a:t>
                      </a:r>
                    </a:p>
                  </a:txBody>
                  <a:tcPr marL="5699" marR="5699" marT="569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93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-49 794,25 ₽</a:t>
                      </a:r>
                    </a:p>
                  </a:txBody>
                  <a:tcPr marL="5699" marR="5699" marT="569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9F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44 422,25 ₽</a:t>
                      </a:r>
                    </a:p>
                  </a:txBody>
                  <a:tcPr marL="5699" marR="5699" marT="569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AF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153 164,75 ₽</a:t>
                      </a:r>
                    </a:p>
                  </a:txBody>
                  <a:tcPr marL="5699" marR="5699" marT="569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C0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276 433,25 ₽</a:t>
                      </a:r>
                    </a:p>
                  </a:txBody>
                  <a:tcPr marL="5699" marR="5699" marT="569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D4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414 227,75 ₽</a:t>
                      </a:r>
                    </a:p>
                  </a:txBody>
                  <a:tcPr marL="5699" marR="5699" marT="569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566 548,25 ₽</a:t>
                      </a:r>
                    </a:p>
                  </a:txBody>
                  <a:tcPr marL="5699" marR="5699" marT="569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5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733 394,75 ₽</a:t>
                      </a:r>
                    </a:p>
                  </a:txBody>
                  <a:tcPr marL="5699" marR="5699" marT="569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F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914 767,25 ₽</a:t>
                      </a:r>
                    </a:p>
                  </a:txBody>
                  <a:tcPr marL="5699" marR="5699" marT="569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D8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1 110 665,75 ₽</a:t>
                      </a:r>
                    </a:p>
                  </a:txBody>
                  <a:tcPr marL="5699" marR="5699" marT="569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0D0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1 321 090,25 ₽</a:t>
                      </a:r>
                    </a:p>
                  </a:txBody>
                  <a:tcPr marL="5699" marR="5699" marT="569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3C7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1 546 040,75 ₽</a:t>
                      </a:r>
                    </a:p>
                  </a:txBody>
                  <a:tcPr marL="5699" marR="5699" marT="569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6608757"/>
              </p:ext>
            </p:extLst>
          </p:nvPr>
        </p:nvGraphicFramePr>
        <p:xfrm>
          <a:off x="879701" y="1030646"/>
          <a:ext cx="12870997" cy="4982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Овал 2"/>
          <p:cNvSpPr/>
          <p:nvPr/>
        </p:nvSpPr>
        <p:spPr>
          <a:xfrm>
            <a:off x="6932295" y="4575810"/>
            <a:ext cx="45719" cy="66675"/>
          </a:xfrm>
          <a:prstGeom prst="ellipse">
            <a:avLst/>
          </a:prstGeom>
          <a:solidFill>
            <a:schemeClr val="tx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Соединительная линия уступом 7"/>
          <p:cNvCxnSpPr>
            <a:endCxn id="3" idx="4"/>
          </p:cNvCxnSpPr>
          <p:nvPr/>
        </p:nvCxnSpPr>
        <p:spPr>
          <a:xfrm rot="10800000">
            <a:off x="6955156" y="4642486"/>
            <a:ext cx="1411605" cy="634365"/>
          </a:xfrm>
          <a:prstGeom prst="bentConnector2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905624" y="4997054"/>
            <a:ext cx="24412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Точка безубыточности</a:t>
            </a:r>
          </a:p>
        </p:txBody>
      </p:sp>
    </p:spTree>
    <p:extLst>
      <p:ext uri="{BB962C8B-B14F-4D97-AF65-F5344CB8AC3E}">
        <p14:creationId xmlns:p14="http://schemas.microsoft.com/office/powerpoint/2010/main" val="1728737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124893" y="464483"/>
            <a:ext cx="47144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cs typeface="Times New Roman" panose="02020603050405020304" pitchFamily="18" charset="0"/>
              </a:rPr>
              <a:t>Прототип приложения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" y="1998205"/>
            <a:ext cx="7124699" cy="41358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6161" y="1998205"/>
            <a:ext cx="7000414" cy="4135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9387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4630400" cy="82296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124894" y="464483"/>
            <a:ext cx="48763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cs typeface="Times New Roman" panose="02020603050405020304" pitchFamily="18" charset="0"/>
              </a:rPr>
              <a:t>Прототип приложения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1674" y="1596170"/>
            <a:ext cx="10982325" cy="615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873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4630400" cy="82296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124894" y="464483"/>
            <a:ext cx="48763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cs typeface="Times New Roman" panose="02020603050405020304" pitchFamily="18" charset="0"/>
              </a:rPr>
              <a:t>MVP</a:t>
            </a:r>
            <a:endParaRPr lang="ru-RU" sz="3600" b="1" dirty="0">
              <a:cs typeface="Times New Roman" panose="02020603050405020304" pitchFamily="18" charset="0"/>
            </a:endParaRPr>
          </a:p>
        </p:txBody>
      </p:sp>
      <p:pic>
        <p:nvPicPr>
          <p:cNvPr id="3" name="Recording 2024-11-03 165449">
            <a:hlinkClick r:id="" action="ppaction://media"/>
            <a:extLst>
              <a:ext uri="{FF2B5EF4-FFF2-40B4-BE49-F238E27FC236}">
                <a16:creationId xmlns="" xmlns:a16="http://schemas.microsoft.com/office/drawing/2014/main" id="{A25FAA69-01D9-886F-7FE8-69386DF2F2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21057" y="1290092"/>
            <a:ext cx="12188283" cy="647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51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0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07236" y="511829"/>
            <a:ext cx="7415927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6050"/>
              </a:lnSpc>
              <a:buNone/>
            </a:pPr>
            <a:r>
              <a:rPr lang="ru-RU" sz="3600" b="1" dirty="0">
                <a:solidFill>
                  <a:srgbClr val="1D1D1B"/>
                </a:solidFill>
                <a:ea typeface="Tomorrow Semi Bold" pitchFamily="34" charset="-122"/>
                <a:cs typeface="Tomorrow Semi Bold" pitchFamily="34" charset="-120"/>
              </a:rPr>
              <a:t>Наша команда</a:t>
            </a:r>
            <a:endParaRPr lang="en-US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077433" y="4593265"/>
            <a:ext cx="241638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Валеева </a:t>
            </a:r>
            <a:r>
              <a:rPr lang="ru-RU" b="1" dirty="0" err="1"/>
              <a:t>Аделина</a:t>
            </a:r>
            <a:r>
              <a:rPr lang="ru-RU" b="1" dirty="0"/>
              <a:t> Вадимовна</a:t>
            </a:r>
          </a:p>
          <a:p>
            <a:endParaRPr lang="ru-RU" dirty="0"/>
          </a:p>
          <a:p>
            <a:pPr algn="ctr"/>
            <a:r>
              <a:rPr lang="ru-RU" sz="2000" dirty="0"/>
              <a:t>Дизайнер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517964" y="4593267"/>
            <a:ext cx="245612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/>
              <a:t>Мурзагулов</a:t>
            </a:r>
            <a:r>
              <a:rPr lang="ru-RU" b="1" dirty="0"/>
              <a:t> </a:t>
            </a:r>
            <a:r>
              <a:rPr lang="ru-RU" b="1" dirty="0" err="1"/>
              <a:t>Ильгиз</a:t>
            </a:r>
            <a:r>
              <a:rPr lang="ru-RU" b="1" dirty="0"/>
              <a:t> </a:t>
            </a:r>
            <a:r>
              <a:rPr lang="ru-RU" b="1" dirty="0" err="1"/>
              <a:t>Фанильевич</a:t>
            </a:r>
            <a:endParaRPr lang="ru-RU" b="1" dirty="0"/>
          </a:p>
          <a:p>
            <a:pPr algn="ctr"/>
            <a:endParaRPr lang="ru-RU" dirty="0"/>
          </a:p>
          <a:p>
            <a:pPr algn="ctr"/>
            <a:r>
              <a:rPr lang="ru-RU" sz="2000" dirty="0"/>
              <a:t>Программист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277833" y="4593266"/>
            <a:ext cx="245612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/>
              <a:t>Гарифуллин</a:t>
            </a:r>
            <a:r>
              <a:rPr lang="ru-RU" b="1" dirty="0"/>
              <a:t> </a:t>
            </a:r>
            <a:r>
              <a:rPr lang="ru-RU" b="1" dirty="0" err="1"/>
              <a:t>Арслан</a:t>
            </a:r>
            <a:r>
              <a:rPr lang="ru-RU" b="1" dirty="0"/>
              <a:t> </a:t>
            </a:r>
            <a:r>
              <a:rPr lang="ru-RU" b="1" dirty="0" err="1"/>
              <a:t>Рузелевич</a:t>
            </a:r>
            <a:endParaRPr lang="ru-RU" b="1" dirty="0"/>
          </a:p>
          <a:p>
            <a:pPr algn="ctr"/>
            <a:endParaRPr lang="ru-RU" dirty="0"/>
          </a:p>
          <a:p>
            <a:pPr algn="ctr"/>
            <a:r>
              <a:rPr lang="ru-RU" sz="2000" dirty="0"/>
              <a:t>Менеджер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758095" y="4593267"/>
            <a:ext cx="245612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/>
              <a:t>Шамукаев</a:t>
            </a:r>
            <a:r>
              <a:rPr lang="ru-RU" b="1" dirty="0"/>
              <a:t> Олег Геннадьевич</a:t>
            </a:r>
          </a:p>
          <a:p>
            <a:pPr algn="ctr"/>
            <a:endParaRPr lang="ru-RU" dirty="0"/>
          </a:p>
          <a:p>
            <a:pPr algn="ctr"/>
            <a:r>
              <a:rPr lang="ru-RU" sz="2000" dirty="0"/>
              <a:t>Руководитель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1479239" y="6368902"/>
            <a:ext cx="5135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E-mail </a:t>
            </a:r>
            <a:r>
              <a:rPr lang="ru-RU" sz="2400" b="1" dirty="0"/>
              <a:t>для связи: </a:t>
            </a:r>
            <a:r>
              <a:rPr lang="en-US" sz="2400" b="1" dirty="0"/>
              <a:t>biy21@mail.ru</a:t>
            </a:r>
            <a:r>
              <a:rPr lang="ru-RU" sz="2400" b="1" dirty="0"/>
              <a:t> </a:t>
            </a:r>
            <a:endParaRPr lang="en-US" sz="2400" b="1" dirty="0"/>
          </a:p>
        </p:txBody>
      </p:sp>
      <p:pic>
        <p:nvPicPr>
          <p:cNvPr id="1026" name="Picture 2" descr="https://sun9-15.userapi.com/impg/TUcBVRaltCEoKOr2ZtjSNz-ZKp3P1Hjr-oVZZg/7RQFGYfMwts.jpg?size=507x611&amp;quality=96&amp;sign=d3c3313b290ea6b6beab32b62c117b91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1028" y="1771182"/>
            <a:ext cx="2089992" cy="2518709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72.userapi.com/impg/hRQvFOtjaM563_rhPm-pF8GyxhXuC0nXn4HMpw/RypyPjFU7Xc.jpg?size=1098x1496&amp;quality=95&amp;sign=f7067db7acf5771c14644c135a8a7a17&amp;type=album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362" y="1764533"/>
            <a:ext cx="1893403" cy="2518709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un9-65.userapi.com/impg/Ql1uBs_y3etDjtWiM53tVC6a6k-MBAm0yHKnUw/NVZveyQe0Go.jpg?size=634x1126&amp;quality=95&amp;sign=8a4bb387f3cd496fb036954fa6a8c182&amp;type=album"/>
          <p:cNvPicPr>
            <a:picLocks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73"/>
          <a:stretch/>
        </p:blipFill>
        <p:spPr bwMode="auto">
          <a:xfrm>
            <a:off x="10939167" y="1769760"/>
            <a:ext cx="2093976" cy="2514600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sun9-52.userapi.com/impg/aL1OqkbNwlHxyNH4vvoPphBRmQn3D0_o3vnrYA/dkMssTlRH3Q.jpg?size=960x1280&amp;quality=95&amp;sign=65392ce2041d5997107c7e13d57dbf1b&amp;type=album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3" t="7964" r="44687" b="57376"/>
          <a:stretch/>
        </p:blipFill>
        <p:spPr bwMode="auto">
          <a:xfrm>
            <a:off x="1479239" y="1769760"/>
            <a:ext cx="2093976" cy="2513482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90814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14592" y="2649151"/>
            <a:ext cx="86012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cs typeface="Times New Roman" panose="02020603050405020304" pitchFamily="18" charset="0"/>
              </a:rPr>
              <a:t>Спасибо за внимание !</a:t>
            </a:r>
            <a:endParaRPr lang="ru-RU" sz="66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8766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2024</TotalTime>
  <Words>1176</Words>
  <Application>Microsoft Office PowerPoint</Application>
  <PresentationFormat>Произвольный</PresentationFormat>
  <Paragraphs>423</Paragraphs>
  <Slides>24</Slides>
  <Notes>4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4" baseType="lpstr">
      <vt:lpstr>Arial</vt:lpstr>
      <vt:lpstr>Univers Condensed (Заголовки)</vt:lpstr>
      <vt:lpstr>Tomorrow Semi Bold</vt:lpstr>
      <vt:lpstr>Calibri</vt:lpstr>
      <vt:lpstr>Calibri Light</vt:lpstr>
      <vt:lpstr>Times New Roman</vt:lpstr>
      <vt:lpstr>Tomorrow</vt:lpstr>
      <vt:lpstr>Wingdings</vt:lpstr>
      <vt:lpstr>-apple-system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Lenovo</cp:lastModifiedBy>
  <cp:revision>109</cp:revision>
  <dcterms:created xsi:type="dcterms:W3CDTF">2024-10-29T07:39:41Z</dcterms:created>
  <dcterms:modified xsi:type="dcterms:W3CDTF">2024-11-05T05:57:05Z</dcterms:modified>
</cp:coreProperties>
</file>