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  <p:sldMasterId id="2147483766" r:id="rId2"/>
  </p:sldMasterIdLst>
  <p:notesMasterIdLst>
    <p:notesMasterId r:id="rId14"/>
  </p:notesMasterIdLst>
  <p:handoutMasterIdLst>
    <p:handoutMasterId r:id="rId15"/>
  </p:handoutMasterIdLst>
  <p:sldIdLst>
    <p:sldId id="256" r:id="rId3"/>
    <p:sldId id="278" r:id="rId4"/>
    <p:sldId id="275" r:id="rId5"/>
    <p:sldId id="279" r:id="rId6"/>
    <p:sldId id="265" r:id="rId7"/>
    <p:sldId id="271" r:id="rId8"/>
    <p:sldId id="272" r:id="rId9"/>
    <p:sldId id="281" r:id="rId10"/>
    <p:sldId id="282" r:id="rId11"/>
    <p:sldId id="273" r:id="rId12"/>
    <p:sldId id="270" r:id="rId13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374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308AD-4CF2-4A6B-948E-BBA03ABD24C0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B41E4-152C-4DFF-AC5E-3986073E3B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095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95583-26B6-42EA-AA21-16B9B7407564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1A592-85C7-4638-AC39-1C7793C8D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66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1A592-85C7-4638-AC39-1C7793C8DCA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05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37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662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82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05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412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357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75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225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14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394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9909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265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3275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57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900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465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E9BCED-130D-4102-A10A-317A9B8B32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94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563AAB-B79B-4D0C-BC7F-718973307F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49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68855-D948-43CD-8124-3B7B56FA62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79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8D645F-2CB2-42F2-8DDE-F3D00E99FB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698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3858FA-F379-4A8F-B5EB-26D5857F943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165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4EF02A-7BA6-4DE0-8F0B-D390F5EF3C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994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D66AE9-FA19-4D09-A450-B46E792627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1732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2F2EA3-4E40-4767-98BB-32EE324AD0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007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FD64E-ECAD-47DF-8FC6-3CDC209311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1969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830289-3E20-4968-86F8-7DC51DB264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428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B0AAF7-F170-4D56-87B4-C467350ABD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9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F8E89-F22B-4AA7-8DD4-26E943E3B7AC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05BF0EF-3FF5-48E4-AA34-0C708504A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58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804E13-626E-4D26-ABA0-A00C8EE3C0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34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87393" y="2132856"/>
            <a:ext cx="71287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Бизнес-проект 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Супер-грибы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s://img.promportal.su/foto/good_fotos/101/1010893/gribnie-bloki_foto_larg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299" y="1482425"/>
            <a:ext cx="3096344" cy="450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1FD09C-7081-79E3-E093-D3A31563602D}"/>
              </a:ext>
            </a:extLst>
          </p:cNvPr>
          <p:cNvSpPr txBox="1"/>
          <p:nvPr/>
        </p:nvSpPr>
        <p:spPr>
          <a:xfrm>
            <a:off x="1271464" y="228100"/>
            <a:ext cx="90730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СЕЛЬСКОГО ХОЗЯЙСТВА РОССИЙСКОЙ ФЕДЕРАЦИИ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образования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«российский государственный аграрный университет –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МСха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имени</a:t>
            </a:r>
            <a:r>
              <a:rPr lang="ru-RU" sz="12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К.А. Тимирязева</a:t>
            </a:r>
            <a:r>
              <a:rPr lang="ru-RU" sz="12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1200" b="1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ЭКОНОМИКИ И УПРАВЛЕНИЯ </a:t>
            </a:r>
            <a:r>
              <a:rPr lang="ru-RU" sz="1200" b="1" cap="al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апк</a:t>
            </a:r>
            <a:endParaRPr lang="ru-RU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400C24-468F-2C23-12C3-3EBA508BFA76}"/>
              </a:ext>
            </a:extLst>
          </p:cNvPr>
          <p:cNvSpPr txBox="1"/>
          <p:nvPr/>
        </p:nvSpPr>
        <p:spPr>
          <a:xfrm>
            <a:off x="798514" y="4486749"/>
            <a:ext cx="5544616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Выполнил</a:t>
            </a:r>
            <a:r>
              <a:rPr lang="ru-RU" dirty="0"/>
              <a:t>и</a:t>
            </a:r>
            <a:r>
              <a:rPr dirty="0"/>
              <a:t> </a:t>
            </a:r>
            <a:endParaRPr lang="ru-RU" dirty="0" smtClean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dirty="0" smtClean="0"/>
              <a:t>Кузнецове Мария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dirty="0" smtClean="0"/>
              <a:t>Кораблева Полина</a:t>
            </a:r>
            <a:endParaRPr lang="ru-RU" dirty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Руководитель</a:t>
            </a:r>
            <a:r>
              <a:rPr dirty="0" smtClean="0"/>
              <a:t> </a:t>
            </a:r>
            <a:r>
              <a:rPr dirty="0"/>
              <a:t>к.э.н., доцент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Сергеева Наталья Викторовна</a:t>
            </a:r>
          </a:p>
        </p:txBody>
      </p:sp>
      <p:pic>
        <p:nvPicPr>
          <p:cNvPr id="10" name="Рисунок 6">
            <a:extLst>
              <a:ext uri="{FF2B5EF4-FFF2-40B4-BE49-F238E27FC236}">
                <a16:creationId xmlns:a16="http://schemas.microsoft.com/office/drawing/2014/main" id="{AB6F5D9A-710C-24C0-123F-F746CD75D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2" y="158752"/>
            <a:ext cx="9112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AutoShape 2"/>
          <p:cNvSpPr>
            <a:spLocks noChangeArrowheads="1"/>
          </p:cNvSpPr>
          <p:nvPr/>
        </p:nvSpPr>
        <p:spPr bwMode="ltGray">
          <a:xfrm rot="5400000">
            <a:off x="-903305" y="2064994"/>
            <a:ext cx="4794222" cy="392501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491" name="AutoShape 3"/>
          <p:cNvSpPr>
            <a:spLocks noChangeArrowheads="1"/>
          </p:cNvSpPr>
          <p:nvPr/>
        </p:nvSpPr>
        <p:spPr bwMode="ltGray">
          <a:xfrm rot="5400000" flipH="1">
            <a:off x="-823246" y="2175880"/>
            <a:ext cx="4032250" cy="3433316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492" name="AutoShape 4"/>
          <p:cNvSpPr>
            <a:spLocks noChangeArrowheads="1"/>
          </p:cNvSpPr>
          <p:nvPr/>
        </p:nvSpPr>
        <p:spPr bwMode="gray">
          <a:xfrm>
            <a:off x="2953108" y="5572665"/>
            <a:ext cx="7550990" cy="73887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493" name="AutoShape 5"/>
          <p:cNvSpPr>
            <a:spLocks noChangeArrowheads="1"/>
          </p:cNvSpPr>
          <p:nvPr/>
        </p:nvSpPr>
        <p:spPr bwMode="gray">
          <a:xfrm>
            <a:off x="3533955" y="4390846"/>
            <a:ext cx="6952890" cy="85401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7F5CF">
                  <a:gamma/>
                  <a:tint val="0"/>
                  <a:invGamma/>
                </a:srgbClr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494" name="AutoShape 6"/>
          <p:cNvSpPr>
            <a:spLocks noChangeArrowheads="1"/>
          </p:cNvSpPr>
          <p:nvPr/>
        </p:nvSpPr>
        <p:spPr bwMode="gray">
          <a:xfrm>
            <a:off x="3663351" y="3254169"/>
            <a:ext cx="6866626" cy="9402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496" name="AutoShape 8"/>
          <p:cNvSpPr>
            <a:spLocks noChangeArrowheads="1"/>
          </p:cNvSpPr>
          <p:nvPr/>
        </p:nvSpPr>
        <p:spPr bwMode="gray">
          <a:xfrm>
            <a:off x="2731699" y="1268084"/>
            <a:ext cx="7798279" cy="84538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b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982197" y="1716996"/>
            <a:ext cx="714995" cy="519245"/>
            <a:chOff x="2078" y="1387"/>
            <a:chExt cx="1615" cy="2201"/>
          </a:xfrm>
        </p:grpSpPr>
        <p:sp>
          <p:nvSpPr>
            <p:cNvPr id="319498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499" name="Oval 1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00" name="Oval 12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01" name="Oval 13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02" name="Oval 14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03" name="Oval 15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593235" y="2469889"/>
            <a:ext cx="714995" cy="519245"/>
            <a:chOff x="2078" y="1387"/>
            <a:chExt cx="1615" cy="2201"/>
          </a:xfrm>
        </p:grpSpPr>
        <p:sp>
          <p:nvSpPr>
            <p:cNvPr id="319505" name="Oval 17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06" name="Oval 18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07" name="Oval 19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08" name="Oval 20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09" name="Oval 21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10" name="Oval 22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909537" y="3489245"/>
            <a:ext cx="714995" cy="519245"/>
            <a:chOff x="2078" y="1387"/>
            <a:chExt cx="1615" cy="2201"/>
          </a:xfrm>
        </p:grpSpPr>
        <p:sp>
          <p:nvSpPr>
            <p:cNvPr id="319512" name="Oval 2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13" name="Oval 2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14" name="Oval 26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15" name="Oval 27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16" name="Oval 28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17" name="Oval 29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2772951" y="4629371"/>
            <a:ext cx="714995" cy="519245"/>
            <a:chOff x="2078" y="1387"/>
            <a:chExt cx="1615" cy="2201"/>
          </a:xfrm>
        </p:grpSpPr>
        <p:sp>
          <p:nvSpPr>
            <p:cNvPr id="319519" name="Oval 3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20" name="Oval 3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21" name="Oval 33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22" name="Oval 34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23" name="Oval 35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24" name="Oval 36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2248037" y="5602480"/>
            <a:ext cx="667329" cy="519245"/>
            <a:chOff x="2078" y="1387"/>
            <a:chExt cx="1615" cy="2201"/>
          </a:xfrm>
        </p:grpSpPr>
        <p:sp>
          <p:nvSpPr>
            <p:cNvPr id="319526" name="Oval 3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27" name="Oval 3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28" name="Oval 40"/>
            <p:cNvSpPr>
              <a:spLocks noChangeArrowheads="1"/>
            </p:cNvSpPr>
            <p:nvPr/>
          </p:nvSpPr>
          <p:spPr bwMode="gray">
            <a:xfrm>
              <a:off x="2254" y="1387"/>
              <a:ext cx="1180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29" name="Oval 41"/>
            <p:cNvSpPr>
              <a:spLocks noChangeArrowheads="1"/>
            </p:cNvSpPr>
            <p:nvPr/>
          </p:nvSpPr>
          <p:spPr bwMode="gray">
            <a:xfrm>
              <a:off x="2254" y="1387"/>
              <a:ext cx="1180" cy="2201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30" name="Oval 42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531" name="Oval 43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19532" name="Rectangle 44"/>
          <p:cNvSpPr>
            <a:spLocks noGrp="1" noChangeArrowheads="1"/>
          </p:cNvSpPr>
          <p:nvPr>
            <p:ph type="title"/>
          </p:nvPr>
        </p:nvSpPr>
        <p:spPr>
          <a:xfrm>
            <a:off x="3075678" y="-155276"/>
            <a:ext cx="7886700" cy="1325563"/>
          </a:xfrm>
          <a:noFill/>
          <a:ln/>
        </p:spPr>
        <p:txBody>
          <a:bodyPr>
            <a:normAutofit/>
          </a:bodyPr>
          <a:lstStyle/>
          <a:p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Times New Roman" pitchFamily="18" charset="0"/>
              </a:rPr>
              <a:t>Организация производства</a:t>
            </a:r>
          </a:p>
        </p:txBody>
      </p:sp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73F88-3387-453B-9303-AC0210B95CB8}" type="slidenum">
              <a:rPr lang="ru-RU" sz="1800" b="1">
                <a:solidFill>
                  <a:prstClr val="black"/>
                </a:solidFill>
                <a:latin typeface="Calibri"/>
              </a:rPr>
              <a:pPr>
                <a:defRPr/>
              </a:pPr>
              <a:t>2</a:t>
            </a:fld>
            <a:endParaRPr lang="ru-RU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AutoShape 7"/>
          <p:cNvSpPr>
            <a:spLocks noChangeArrowheads="1"/>
          </p:cNvSpPr>
          <p:nvPr/>
        </p:nvSpPr>
        <p:spPr bwMode="gray">
          <a:xfrm>
            <a:off x="3361679" y="2308194"/>
            <a:ext cx="7159673" cy="75460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7F5CF">
                  <a:gamma/>
                  <a:tint val="0"/>
                  <a:invGamma/>
                </a:srgbClr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757578" y="1320167"/>
            <a:ext cx="79104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Подготовка теплицы (хорошее, но не прямое освещение; вентиляция; влажность)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697858" y="3323432"/>
            <a:ext cx="697014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Инкубационный период (мицелий разрастается внутри субстрата; температура +25 °С; влажность 90%)</a:t>
            </a:r>
            <a:endParaRPr lang="ru-RU" sz="20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>
              <a:defRPr/>
            </a:pP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微软雅黑" panose="020B0503020204020204" pitchFamily="34" charset="-122"/>
              <a:cs typeface="华文黑体" pitchFamily="2" charset="-122"/>
            </a:endParaRPr>
          </a:p>
          <a:p>
            <a:pPr>
              <a:defRPr/>
            </a:pP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gray">
          <a:xfrm>
            <a:off x="3542583" y="4373593"/>
            <a:ext cx="6754482" cy="10869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Выращивание грибов (температура +16 °С; световой день до 6 часов; должны быть включены вентиляторы.) </a:t>
            </a:r>
            <a:endParaRPr lang="ru-RU" sz="20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111260" y="5589765"/>
            <a:ext cx="68062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Сбор урожая (очищаем, помещаем в тары и отправляем клиенту.)</a:t>
            </a:r>
            <a:endParaRPr lang="ru-RU" sz="20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428261" y="2319266"/>
            <a:ext cx="71065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  <a:latin typeface="Calibri"/>
              </a:rPr>
              <a:t>Подготовка грядок (субстрат - измельченная солома, опилки; размножение мицелием)</a:t>
            </a:r>
          </a:p>
        </p:txBody>
      </p:sp>
    </p:spTree>
    <p:extLst>
      <p:ext uri="{BB962C8B-B14F-4D97-AF65-F5344CB8AC3E}">
        <p14:creationId xmlns:p14="http://schemas.microsoft.com/office/powerpoint/2010/main" val="350587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5A139DD-59F7-68EE-1D56-87F2E37AC97C}"/>
              </a:ext>
            </a:extLst>
          </p:cNvPr>
          <p:cNvSpPr txBox="1"/>
          <p:nvPr/>
        </p:nvSpPr>
        <p:spPr>
          <a:xfrm>
            <a:off x="1775520" y="260648"/>
            <a:ext cx="72728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Внешний вид грибов, планируемых к выращиванию и теплицы с расстановкой грибных колодок 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" name="Рисунок 13">
            <a:extLst>
              <a:ext uri="{FF2B5EF4-FFF2-40B4-BE49-F238E27FC236}">
                <a16:creationId xmlns:a16="http://schemas.microsoft.com/office/drawing/2014/main" id="{ED2B2AB9-ADDA-2615-AF8B-3C4D18117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1" t="24039" r="4893" b="25871"/>
          <a:stretch>
            <a:fillRect/>
          </a:stretch>
        </p:blipFill>
        <p:spPr bwMode="auto">
          <a:xfrm>
            <a:off x="1127448" y="1144889"/>
            <a:ext cx="27432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2139BA82-BEE9-79C2-0889-C39EE45F2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9" t="30490" b="36517"/>
          <a:stretch>
            <a:fillRect/>
          </a:stretch>
        </p:blipFill>
        <p:spPr bwMode="auto">
          <a:xfrm>
            <a:off x="6637734" y="1144889"/>
            <a:ext cx="291465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4B5BAF-8055-4085-6130-DD47C127E8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2" t="17541" r="2756" b="34470"/>
          <a:stretch/>
        </p:blipFill>
        <p:spPr bwMode="auto">
          <a:xfrm>
            <a:off x="3575721" y="3769344"/>
            <a:ext cx="3744416" cy="24556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77C382-3F72-4BEC-E3C5-FE6AEC79007C}"/>
              </a:ext>
            </a:extLst>
          </p:cNvPr>
          <p:cNvSpPr txBox="1"/>
          <p:nvPr/>
        </p:nvSpPr>
        <p:spPr>
          <a:xfrm>
            <a:off x="10708492" y="643359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6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B6051F-FC42-D1C4-8741-F6DEFDE42C4F}"/>
              </a:ext>
            </a:extLst>
          </p:cNvPr>
          <p:cNvSpPr/>
          <p:nvPr/>
        </p:nvSpPr>
        <p:spPr>
          <a:xfrm>
            <a:off x="2945904" y="6309318"/>
            <a:ext cx="58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Внешний вид теплицы с расстановкой грибных колодок</a:t>
            </a:r>
            <a:endParaRPr lang="ru-RU" b="1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B3CEF85-5C03-7EED-B3A0-E6FD1394B93A}"/>
              </a:ext>
            </a:extLst>
          </p:cNvPr>
          <p:cNvSpPr/>
          <p:nvPr/>
        </p:nvSpPr>
        <p:spPr>
          <a:xfrm>
            <a:off x="1132087" y="3500399"/>
            <a:ext cx="2738561" cy="373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Вешенки</a:t>
            </a:r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73B7831-8C70-5DE2-DDEA-518F25F8C609}"/>
              </a:ext>
            </a:extLst>
          </p:cNvPr>
          <p:cNvSpPr/>
          <p:nvPr/>
        </p:nvSpPr>
        <p:spPr>
          <a:xfrm>
            <a:off x="6637734" y="3402314"/>
            <a:ext cx="28426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Опята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25506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сылка" hidden="1">
            <a:extLst>
              <a:ext uri="{FF2B5EF4-FFF2-40B4-BE49-F238E27FC236}">
                <a16:creationId xmlns:a16="http://schemas.microsoft.com/office/drawing/2014/main" id="{AC0CBA2E-A8EE-4ED1-AF1C-FFE1E5F45D11}"/>
              </a:ext>
            </a:extLst>
          </p:cNvPr>
          <p:cNvSpPr/>
          <p:nvPr/>
        </p:nvSpPr>
        <p:spPr>
          <a:xfrm>
            <a:off x="3900489" y="501650"/>
            <a:ext cx="4391025" cy="5854700"/>
          </a:xfrm>
          <a:custGeom>
            <a:avLst/>
            <a:gdLst>
              <a:gd name="connsiteX0" fmla="*/ 2927350 w 5854700"/>
              <a:gd name="connsiteY0" fmla="*/ 1442350 h 5854700"/>
              <a:gd name="connsiteX1" fmla="*/ 1442350 w 5854700"/>
              <a:gd name="connsiteY1" fmla="*/ 2927350 h 5854700"/>
              <a:gd name="connsiteX2" fmla="*/ 2927350 w 5854700"/>
              <a:gd name="connsiteY2" fmla="*/ 4412350 h 5854700"/>
              <a:gd name="connsiteX3" fmla="*/ 4412350 w 5854700"/>
              <a:gd name="connsiteY3" fmla="*/ 2927350 h 5854700"/>
              <a:gd name="connsiteX4" fmla="*/ 2927350 w 5854700"/>
              <a:gd name="connsiteY4" fmla="*/ 1442350 h 5854700"/>
              <a:gd name="connsiteX5" fmla="*/ 2927350 w 5854700"/>
              <a:gd name="connsiteY5" fmla="*/ 0 h 5854700"/>
              <a:gd name="connsiteX6" fmla="*/ 5854700 w 5854700"/>
              <a:gd name="connsiteY6" fmla="*/ 2927350 h 5854700"/>
              <a:gd name="connsiteX7" fmla="*/ 2927350 w 5854700"/>
              <a:gd name="connsiteY7" fmla="*/ 5854700 h 5854700"/>
              <a:gd name="connsiteX8" fmla="*/ 0 w 5854700"/>
              <a:gd name="connsiteY8" fmla="*/ 2927350 h 5854700"/>
              <a:gd name="connsiteX9" fmla="*/ 2927350 w 5854700"/>
              <a:gd name="connsiteY9" fmla="*/ 0 h 585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54700" h="5854700">
                <a:moveTo>
                  <a:pt x="2927350" y="1442350"/>
                </a:moveTo>
                <a:cubicBezTo>
                  <a:pt x="2107207" y="1442350"/>
                  <a:pt x="1442350" y="2107207"/>
                  <a:pt x="1442350" y="2927350"/>
                </a:cubicBezTo>
                <a:cubicBezTo>
                  <a:pt x="1442350" y="3747493"/>
                  <a:pt x="2107207" y="4412350"/>
                  <a:pt x="2927350" y="4412350"/>
                </a:cubicBezTo>
                <a:cubicBezTo>
                  <a:pt x="3747493" y="4412350"/>
                  <a:pt x="4412350" y="3747493"/>
                  <a:pt x="4412350" y="2927350"/>
                </a:cubicBezTo>
                <a:cubicBezTo>
                  <a:pt x="4412350" y="2107207"/>
                  <a:pt x="3747493" y="1442350"/>
                  <a:pt x="2927350" y="1442350"/>
                </a:cubicBezTo>
                <a:close/>
                <a:moveTo>
                  <a:pt x="2927350" y="0"/>
                </a:moveTo>
                <a:cubicBezTo>
                  <a:pt x="4544081" y="0"/>
                  <a:pt x="5854700" y="1310619"/>
                  <a:pt x="5854700" y="2927350"/>
                </a:cubicBezTo>
                <a:cubicBezTo>
                  <a:pt x="5854700" y="4544081"/>
                  <a:pt x="4544081" y="5854700"/>
                  <a:pt x="2927350" y="5854700"/>
                </a:cubicBezTo>
                <a:cubicBezTo>
                  <a:pt x="1310619" y="5854700"/>
                  <a:pt x="0" y="4544081"/>
                  <a:pt x="0" y="2927350"/>
                </a:cubicBezTo>
                <a:cubicBezTo>
                  <a:pt x="0" y="1310619"/>
                  <a:pt x="1310619" y="0"/>
                  <a:pt x="29273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2" name="Овал 21" hidden="1">
            <a:extLst>
              <a:ext uri="{FF2B5EF4-FFF2-40B4-BE49-F238E27FC236}">
                <a16:creationId xmlns:a16="http://schemas.microsoft.com/office/drawing/2014/main" id="{222C5F0B-6EFC-4407-96C1-A95810130485}"/>
              </a:ext>
            </a:extLst>
          </p:cNvPr>
          <p:cNvSpPr/>
          <p:nvPr/>
        </p:nvSpPr>
        <p:spPr>
          <a:xfrm>
            <a:off x="5453329" y="2187426"/>
            <a:ext cx="1856250" cy="2475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46">
            <a:extLst>
              <a:ext uri="{FF2B5EF4-FFF2-40B4-BE49-F238E27FC236}">
                <a16:creationId xmlns:a16="http://schemas.microsoft.com/office/drawing/2014/main" id="{FD2830FF-CCDA-481C-9872-421E3F35C4A8}"/>
              </a:ext>
            </a:extLst>
          </p:cNvPr>
          <p:cNvGrpSpPr/>
          <p:nvPr/>
        </p:nvGrpSpPr>
        <p:grpSpPr>
          <a:xfrm>
            <a:off x="360040" y="424732"/>
            <a:ext cx="10992544" cy="6349041"/>
            <a:chOff x="2091000" y="1530137"/>
            <a:chExt cx="8379657" cy="410386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9F99B915-B951-4C4C-BE03-B88A6BC546F8}"/>
                </a:ext>
              </a:extLst>
            </p:cNvPr>
            <p:cNvSpPr/>
            <p:nvPr/>
          </p:nvSpPr>
          <p:spPr>
            <a:xfrm>
              <a:off x="2091000" y="1539000"/>
              <a:ext cx="4005000" cy="18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0577DCC1-9614-4EF5-B846-5A814958DC6F}"/>
                </a:ext>
              </a:extLst>
            </p:cNvPr>
            <p:cNvSpPr/>
            <p:nvPr/>
          </p:nvSpPr>
          <p:spPr>
            <a:xfrm>
              <a:off x="6366000" y="1539000"/>
              <a:ext cx="4005000" cy="18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E89AF8C-9415-4B77-9343-C07C5A49F0EF}"/>
                </a:ext>
              </a:extLst>
            </p:cNvPr>
            <p:cNvSpPr/>
            <p:nvPr/>
          </p:nvSpPr>
          <p:spPr>
            <a:xfrm>
              <a:off x="6366000" y="3744000"/>
              <a:ext cx="4005000" cy="18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C7D99B8-08EF-4966-8C39-8FC36F4E557E}"/>
                </a:ext>
              </a:extLst>
            </p:cNvPr>
            <p:cNvSpPr/>
            <p:nvPr/>
          </p:nvSpPr>
          <p:spPr>
            <a:xfrm>
              <a:off x="2091000" y="3744000"/>
              <a:ext cx="4005000" cy="18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9E278058-9A9B-43A3-B170-9AEFCE97F41A}"/>
                </a:ext>
              </a:extLst>
            </p:cNvPr>
            <p:cNvSpPr/>
            <p:nvPr/>
          </p:nvSpPr>
          <p:spPr>
            <a:xfrm rot="5400000">
              <a:off x="4540142" y="1880187"/>
              <a:ext cx="1441076" cy="1670639"/>
            </a:xfrm>
            <a:custGeom>
              <a:avLst/>
              <a:gdLst>
                <a:gd name="connsiteX0" fmla="*/ 0 w 1392728"/>
                <a:gd name="connsiteY0" fmla="*/ 0 h 1392728"/>
                <a:gd name="connsiteX1" fmla="*/ 1392728 w 1392728"/>
                <a:gd name="connsiteY1" fmla="*/ 0 h 1392728"/>
                <a:gd name="connsiteX2" fmla="*/ 1392728 w 1392728"/>
                <a:gd name="connsiteY2" fmla="*/ 1392728 h 1392728"/>
                <a:gd name="connsiteX3" fmla="*/ 1290496 w 1392728"/>
                <a:gd name="connsiteY3" fmla="*/ 1387565 h 1392728"/>
                <a:gd name="connsiteX4" fmla="*/ 5163 w 1392728"/>
                <a:gd name="connsiteY4" fmla="*/ 102232 h 1392728"/>
                <a:gd name="connsiteX5" fmla="*/ 0 w 1392728"/>
                <a:gd name="connsiteY5" fmla="*/ 0 h 139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2728" h="1392728">
                  <a:moveTo>
                    <a:pt x="0" y="0"/>
                  </a:moveTo>
                  <a:lnTo>
                    <a:pt x="1392728" y="0"/>
                  </a:lnTo>
                  <a:lnTo>
                    <a:pt x="1392728" y="1392728"/>
                  </a:lnTo>
                  <a:lnTo>
                    <a:pt x="1290496" y="1387565"/>
                  </a:lnTo>
                  <a:cubicBezTo>
                    <a:pt x="612776" y="1318739"/>
                    <a:pt x="73989" y="779952"/>
                    <a:pt x="5163" y="1022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678CA9A5-FB67-4091-AC3C-660C814B250A}"/>
                </a:ext>
              </a:extLst>
            </p:cNvPr>
            <p:cNvSpPr/>
            <p:nvPr/>
          </p:nvSpPr>
          <p:spPr>
            <a:xfrm rot="5400000">
              <a:off x="6494108" y="1867699"/>
              <a:ext cx="1434033" cy="1688571"/>
            </a:xfrm>
            <a:custGeom>
              <a:avLst/>
              <a:gdLst>
                <a:gd name="connsiteX0" fmla="*/ 0 w 1392728"/>
                <a:gd name="connsiteY0" fmla="*/ 1392727 h 1392727"/>
                <a:gd name="connsiteX1" fmla="*/ 5163 w 1392728"/>
                <a:gd name="connsiteY1" fmla="*/ 1290495 h 1392727"/>
                <a:gd name="connsiteX2" fmla="*/ 1290496 w 1392728"/>
                <a:gd name="connsiteY2" fmla="*/ 5162 h 1392727"/>
                <a:gd name="connsiteX3" fmla="*/ 1392728 w 1392728"/>
                <a:gd name="connsiteY3" fmla="*/ 0 h 1392727"/>
                <a:gd name="connsiteX4" fmla="*/ 1392728 w 1392728"/>
                <a:gd name="connsiteY4" fmla="*/ 1392727 h 1392727"/>
                <a:gd name="connsiteX5" fmla="*/ 0 w 1392728"/>
                <a:gd name="connsiteY5" fmla="*/ 1392727 h 1392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2728" h="1392727">
                  <a:moveTo>
                    <a:pt x="0" y="1392727"/>
                  </a:moveTo>
                  <a:lnTo>
                    <a:pt x="5163" y="1290495"/>
                  </a:lnTo>
                  <a:cubicBezTo>
                    <a:pt x="73989" y="612775"/>
                    <a:pt x="612776" y="73988"/>
                    <a:pt x="1290496" y="5162"/>
                  </a:cubicBezTo>
                  <a:lnTo>
                    <a:pt x="1392728" y="0"/>
                  </a:lnTo>
                  <a:lnTo>
                    <a:pt x="1392728" y="1392727"/>
                  </a:lnTo>
                  <a:lnTo>
                    <a:pt x="0" y="139272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719A363A-7E69-4020-AF52-87F70E385007}"/>
                </a:ext>
              </a:extLst>
            </p:cNvPr>
            <p:cNvSpPr/>
            <p:nvPr/>
          </p:nvSpPr>
          <p:spPr>
            <a:xfrm rot="5400000">
              <a:off x="4559789" y="3609570"/>
              <a:ext cx="1401779" cy="1670640"/>
            </a:xfrm>
            <a:custGeom>
              <a:avLst/>
              <a:gdLst>
                <a:gd name="connsiteX0" fmla="*/ 0 w 1392727"/>
                <a:gd name="connsiteY0" fmla="*/ 1392728 h 1392728"/>
                <a:gd name="connsiteX1" fmla="*/ 0 w 1392727"/>
                <a:gd name="connsiteY1" fmla="*/ 0 h 1392728"/>
                <a:gd name="connsiteX2" fmla="*/ 1392727 w 1392727"/>
                <a:gd name="connsiteY2" fmla="*/ 0 h 1392728"/>
                <a:gd name="connsiteX3" fmla="*/ 1387565 w 1392727"/>
                <a:gd name="connsiteY3" fmla="*/ 102232 h 1392728"/>
                <a:gd name="connsiteX4" fmla="*/ 102232 w 1392727"/>
                <a:gd name="connsiteY4" fmla="*/ 1387565 h 1392728"/>
                <a:gd name="connsiteX5" fmla="*/ 0 w 1392727"/>
                <a:gd name="connsiteY5" fmla="*/ 1392728 h 139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2727" h="1392728">
                  <a:moveTo>
                    <a:pt x="0" y="1392728"/>
                  </a:moveTo>
                  <a:lnTo>
                    <a:pt x="0" y="0"/>
                  </a:lnTo>
                  <a:lnTo>
                    <a:pt x="1392727" y="0"/>
                  </a:lnTo>
                  <a:lnTo>
                    <a:pt x="1387565" y="102232"/>
                  </a:lnTo>
                  <a:cubicBezTo>
                    <a:pt x="1318739" y="779952"/>
                    <a:pt x="779952" y="1318739"/>
                    <a:pt x="102232" y="1387565"/>
                  </a:cubicBezTo>
                  <a:lnTo>
                    <a:pt x="0" y="13927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A7DF49A4-306E-49AB-A51F-750C7EDBC934}"/>
                </a:ext>
              </a:extLst>
            </p:cNvPr>
            <p:cNvSpPr/>
            <p:nvPr/>
          </p:nvSpPr>
          <p:spPr>
            <a:xfrm rot="5400000">
              <a:off x="6494732" y="3628864"/>
              <a:ext cx="1392728" cy="1641104"/>
            </a:xfrm>
            <a:custGeom>
              <a:avLst/>
              <a:gdLst>
                <a:gd name="connsiteX0" fmla="*/ 0 w 1392727"/>
                <a:gd name="connsiteY0" fmla="*/ 1392727 h 1392727"/>
                <a:gd name="connsiteX1" fmla="*/ 0 w 1392727"/>
                <a:gd name="connsiteY1" fmla="*/ 0 h 1392727"/>
                <a:gd name="connsiteX2" fmla="*/ 102232 w 1392727"/>
                <a:gd name="connsiteY2" fmla="*/ 5162 h 1392727"/>
                <a:gd name="connsiteX3" fmla="*/ 1387565 w 1392727"/>
                <a:gd name="connsiteY3" fmla="*/ 1290495 h 1392727"/>
                <a:gd name="connsiteX4" fmla="*/ 1392727 w 1392727"/>
                <a:gd name="connsiteY4" fmla="*/ 1392727 h 1392727"/>
                <a:gd name="connsiteX5" fmla="*/ 0 w 1392727"/>
                <a:gd name="connsiteY5" fmla="*/ 1392727 h 1392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2727" h="1392727">
                  <a:moveTo>
                    <a:pt x="0" y="1392727"/>
                  </a:moveTo>
                  <a:lnTo>
                    <a:pt x="0" y="0"/>
                  </a:lnTo>
                  <a:lnTo>
                    <a:pt x="102232" y="5162"/>
                  </a:lnTo>
                  <a:cubicBezTo>
                    <a:pt x="779952" y="73988"/>
                    <a:pt x="1318739" y="612775"/>
                    <a:pt x="1387565" y="1290495"/>
                  </a:cubicBezTo>
                  <a:lnTo>
                    <a:pt x="1392727" y="1392727"/>
                  </a:lnTo>
                  <a:lnTo>
                    <a:pt x="0" y="13927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F575D82-410F-4BA4-8DDC-F59D3F510DA0}"/>
                </a:ext>
              </a:extLst>
            </p:cNvPr>
            <p:cNvSpPr txBox="1"/>
            <p:nvPr/>
          </p:nvSpPr>
          <p:spPr>
            <a:xfrm>
              <a:off x="2127553" y="1530137"/>
              <a:ext cx="2389107" cy="23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cap="all" dirty="0">
                  <a:solidFill>
                    <a:schemeClr val="accent1"/>
                  </a:solidFill>
                </a:rPr>
                <a:t>Сильные стороны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89273D-E2FD-4E61-90DF-3A684266EC58}"/>
                </a:ext>
              </a:extLst>
            </p:cNvPr>
            <p:cNvSpPr txBox="1"/>
            <p:nvPr/>
          </p:nvSpPr>
          <p:spPr>
            <a:xfrm>
              <a:off x="8252066" y="1533040"/>
              <a:ext cx="2218591" cy="23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cap="all" dirty="0">
                  <a:solidFill>
                    <a:schemeClr val="accent2"/>
                  </a:solidFill>
                </a:rPr>
                <a:t>Слабые стороны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3BA2D38-EFFD-47CD-AFF8-144D240F420C}"/>
                </a:ext>
              </a:extLst>
            </p:cNvPr>
            <p:cNvSpPr txBox="1"/>
            <p:nvPr/>
          </p:nvSpPr>
          <p:spPr>
            <a:xfrm>
              <a:off x="8486668" y="3767621"/>
              <a:ext cx="1896331" cy="23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cap="all" dirty="0">
                  <a:solidFill>
                    <a:schemeClr val="accent3"/>
                  </a:solidFill>
                </a:rPr>
                <a:t>Возможности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2D69D8-A3F3-4AD9-816A-D2A1B69D8BC9}"/>
                </a:ext>
              </a:extLst>
            </p:cNvPr>
            <p:cNvSpPr txBox="1"/>
            <p:nvPr/>
          </p:nvSpPr>
          <p:spPr>
            <a:xfrm>
              <a:off x="2133492" y="3733359"/>
              <a:ext cx="1048442" cy="23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cap="all" dirty="0">
                  <a:solidFill>
                    <a:schemeClr val="accent4"/>
                  </a:solidFill>
                </a:rPr>
                <a:t>Угрозы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0935ED0-17FA-446D-B762-9969C32E8B9F}"/>
                </a:ext>
              </a:extLst>
            </p:cNvPr>
            <p:cNvSpPr txBox="1"/>
            <p:nvPr/>
          </p:nvSpPr>
          <p:spPr>
            <a:xfrm>
              <a:off x="5476351" y="2786589"/>
              <a:ext cx="563486" cy="656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</a:rPr>
                <a:t>S</a:t>
              </a:r>
              <a:endParaRPr lang="ru-RU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6D6E610-44FA-4B6C-A41E-4E2EB9E76974}"/>
                </a:ext>
              </a:extLst>
            </p:cNvPr>
            <p:cNvSpPr txBox="1"/>
            <p:nvPr/>
          </p:nvSpPr>
          <p:spPr>
            <a:xfrm>
              <a:off x="6404277" y="2808892"/>
              <a:ext cx="843509" cy="656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</a:rPr>
                <a:t>W</a:t>
              </a:r>
              <a:endParaRPr lang="ru-RU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5B8AE13-250D-465D-BCC8-322F7A8C98D7}"/>
                </a:ext>
              </a:extLst>
            </p:cNvPr>
            <p:cNvSpPr txBox="1"/>
            <p:nvPr/>
          </p:nvSpPr>
          <p:spPr>
            <a:xfrm>
              <a:off x="5454413" y="3699692"/>
              <a:ext cx="640141" cy="656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</a:rPr>
                <a:t>T</a:t>
              </a:r>
              <a:endParaRPr lang="ru-RU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C38A6D7-4295-4E96-ADDF-DECB9F2D1094}"/>
                </a:ext>
              </a:extLst>
            </p:cNvPr>
            <p:cNvSpPr txBox="1"/>
            <p:nvPr/>
          </p:nvSpPr>
          <p:spPr>
            <a:xfrm>
              <a:off x="6404196" y="3675356"/>
              <a:ext cx="708973" cy="656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</a:rPr>
                <a:t>O</a:t>
              </a:r>
              <a:endParaRPr lang="ru-RU" sz="6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62DC6029-6744-431B-B371-ADB60F1765D8}"/>
              </a:ext>
            </a:extLst>
          </p:cNvPr>
          <p:cNvSpPr txBox="1"/>
          <p:nvPr/>
        </p:nvSpPr>
        <p:spPr>
          <a:xfrm>
            <a:off x="936104" y="769021"/>
            <a:ext cx="38651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ru-RU" altLang="zh-CN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</a:t>
            </a: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предприятие расположено рядом с Москвой;</a:t>
            </a:r>
          </a:p>
          <a:p>
            <a:pPr>
              <a:buBlip>
                <a:blip r:embed="rId3"/>
              </a:buBlip>
            </a:pPr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экологически чистый продукт;</a:t>
            </a:r>
          </a:p>
          <a:p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круглогодичность производства;</a:t>
            </a:r>
          </a:p>
          <a:p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развитие и применение технологий;</a:t>
            </a:r>
          </a:p>
          <a:p>
            <a:pPr>
              <a:buBlip>
                <a:blip r:embed="rId3"/>
              </a:buBlip>
            </a:pPr>
            <a:endParaRPr lang="ru-RU" altLang="zh-CN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endParaRPr lang="ru-RU" altLang="zh-CN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F50AF51-316E-45F1-AFF4-3ED8D80D84F2}"/>
              </a:ext>
            </a:extLst>
          </p:cNvPr>
          <p:cNvSpPr txBox="1"/>
          <p:nvPr/>
        </p:nvSpPr>
        <p:spPr>
          <a:xfrm>
            <a:off x="8100030" y="1121038"/>
            <a:ext cx="3061021" cy="867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</a:t>
            </a: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неосвоенная отрасль;</a:t>
            </a:r>
          </a:p>
          <a:p>
            <a:pPr>
              <a:lnSpc>
                <a:spcPts val="1500"/>
              </a:lnSpc>
            </a:pPr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появление конкурентов в сезонное время;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B8E03A3-5D69-49F7-9988-BDD54442B3BF}"/>
              </a:ext>
            </a:extLst>
          </p:cNvPr>
          <p:cNvSpPr txBox="1"/>
          <p:nvPr/>
        </p:nvSpPr>
        <p:spPr>
          <a:xfrm>
            <a:off x="767408" y="4340312"/>
            <a:ext cx="4704542" cy="163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dirty="0"/>
              <a:t> </a:t>
            </a: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изменение вкусов и предпочтений потенциальных клиентов;</a:t>
            </a:r>
          </a:p>
          <a:p>
            <a:pPr>
              <a:lnSpc>
                <a:spcPts val="1500"/>
              </a:lnSpc>
            </a:pPr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сбой в работе, нашествие насекомых;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появление крупных конкурентов;</a:t>
            </a:r>
          </a:p>
          <a:p>
            <a:pPr>
              <a:lnSpc>
                <a:spcPts val="1500"/>
              </a:lnSpc>
            </a:pPr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значительное повышение цен на сырье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E9392B7-FDD5-4F0F-A52E-97F58694E021}"/>
              </a:ext>
            </a:extLst>
          </p:cNvPr>
          <p:cNvSpPr txBox="1"/>
          <p:nvPr/>
        </p:nvSpPr>
        <p:spPr>
          <a:xfrm>
            <a:off x="6976864" y="4332157"/>
            <a:ext cx="4231704" cy="182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занять большую долю на рынке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долгосрочная перспектива работы и заработков 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открытие новых позиций в</a:t>
            </a:r>
            <a:b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</a:b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ассортименте</a:t>
            </a:r>
          </a:p>
          <a:p>
            <a:pPr>
              <a:lnSpc>
                <a:spcPts val="1500"/>
              </a:lnSpc>
              <a:buBlip>
                <a:blip r:embed="rId3"/>
              </a:buBlip>
            </a:pPr>
            <a:endParaRPr lang="ru-RU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微软雅黑" pitchFamily="34" charset="-122"/>
              <a:cs typeface="Adobe Arabic" pitchFamily="18" charset="-78"/>
            </a:endParaRPr>
          </a:p>
          <a:p>
            <a:pPr>
              <a:lnSpc>
                <a:spcPts val="1500"/>
              </a:lnSpc>
              <a:buBlip>
                <a:blip r:embed="rId3"/>
              </a:buBlip>
            </a:pPr>
            <a:r>
              <a:rPr lang="ru-RU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微软雅黑" pitchFamily="34" charset="-122"/>
                <a:cs typeface="Adobe Arabic" pitchFamily="18" charset="-78"/>
              </a:rPr>
              <a:t> выход на зарубежный рынок сбыта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851553" y="0"/>
            <a:ext cx="276877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SWOT</a:t>
            </a:r>
            <a:r>
              <a:rPr lang="ru-RU" sz="2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-анализ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B87FE7-D7F6-9C9E-10FE-F917AB7B789B}"/>
              </a:ext>
            </a:extLst>
          </p:cNvPr>
          <p:cNvSpPr txBox="1"/>
          <p:nvPr/>
        </p:nvSpPr>
        <p:spPr>
          <a:xfrm>
            <a:off x="11494168" y="616530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07434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74088" y="6145559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9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615149"/>
              </p:ext>
            </p:extLst>
          </p:nvPr>
        </p:nvGraphicFramePr>
        <p:xfrm>
          <a:off x="983432" y="620690"/>
          <a:ext cx="9001000" cy="3310072"/>
        </p:xfrm>
        <a:graphic>
          <a:graphicData uri="http://schemas.openxmlformats.org/drawingml/2006/table">
            <a:tbl>
              <a:tblPr/>
              <a:tblGrid>
                <a:gridCol w="545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3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1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40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оборудования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Поставщик 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Цена с учетом НДС, тыс. руб.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Количество, шт.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Стоимость, тыс. руб.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99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Машина для фасовки и упаковки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XD 600-B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  <a:tab pos="449580" algn="l"/>
                        </a:tabLst>
                        <a:defRPr/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ООО «КДМ», Россия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244,0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488,0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51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Установка вакуумная для заморозки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37155" algn="ctr"/>
                          <a:tab pos="5274310" algn="r"/>
                          <a:tab pos="449580" algn="l"/>
                        </a:tabLst>
                        <a:defRPr/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ООО «КДМ», Россия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196,6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393,2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51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Ящики-холодильники  для хранения грибов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«Ферюза», Санкт-Петербург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64,2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385,2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75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Нож-секатор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Россия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7,6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60,8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51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Бойлерные установок для отопления 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Россия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370,0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740,0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23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Приборы по регулированию микроклимата помещений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«Ферюза», Санкт-Петербург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61,3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244,8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49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2 312,0</a:t>
                      </a:r>
                    </a:p>
                  </a:txBody>
                  <a:tcPr marL="67817" marR="67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608183" y="61228"/>
            <a:ext cx="6114751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2636838" algn="ctr"/>
                <a:tab pos="5273675" algn="r"/>
              </a:tabLst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Перечень технологического оборудования</a:t>
            </a:r>
          </a:p>
          <a:p>
            <a:pPr indent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636838" algn="ctr"/>
                <a:tab pos="5273675" algn="r"/>
              </a:tabLst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973629"/>
              </p:ext>
            </p:extLst>
          </p:nvPr>
        </p:nvGraphicFramePr>
        <p:xfrm>
          <a:off x="983432" y="4509122"/>
          <a:ext cx="8640959" cy="2160238"/>
        </p:xfrm>
        <a:graphic>
          <a:graphicData uri="http://schemas.openxmlformats.org/drawingml/2006/table">
            <a:tbl>
              <a:tblPr/>
              <a:tblGrid>
                <a:gridCol w="644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5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74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Направления капиталовложений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Общая сумма, тыс.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Реконструкция и обустройство теплиц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3570,0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Реконструкция складских помещений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indent="-50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на сертификацию и лицензирование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indent="-50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Технологическое оборудование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2312,0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551">
                <a:tc gridSpan="2">
                  <a:txBody>
                    <a:bodyPr/>
                    <a:lstStyle/>
                    <a:p>
                      <a:pPr marR="54610" indent="-50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6932,0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658070" y="4083169"/>
            <a:ext cx="5982087" cy="3539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Единовременные капитальные вложения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269262"/>
              </p:ext>
            </p:extLst>
          </p:nvPr>
        </p:nvGraphicFramePr>
        <p:xfrm>
          <a:off x="839416" y="906982"/>
          <a:ext cx="9721081" cy="5721139"/>
        </p:xfrm>
        <a:graphic>
          <a:graphicData uri="http://schemas.openxmlformats.org/drawingml/2006/table">
            <a:tbl>
              <a:tblPr/>
              <a:tblGrid>
                <a:gridCol w="668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7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75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62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4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компонента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Единицы измерения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единиц, шт. 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Цена за единицу, руб.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 затрат, тыс. руб.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Лузга подсолнечника 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тонн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547,4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Отруби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тонн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6160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160,2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Мякина, опилки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тонн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3470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249,8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Торфяной гумус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тонн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53100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584,1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Мицелий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тонн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217 500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435,0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33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Комплексные концентрированные удобрения для грибов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кг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Мешки полотняные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шт. 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Шпагат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Проволока металл.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2770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230,7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Полиэтиленовая пленка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ru-RU" sz="1800" b="1" baseline="30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Другие МБП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86,5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Вода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тонн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5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Листок-вкладыш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228,0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2719,3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23392" y="229874"/>
            <a:ext cx="100847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Расчет затрат на расходные и упаковочные материалы на 30 тонн грибов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70EF5D-1438-5248-9892-0FD6BEA93404}"/>
              </a:ext>
            </a:extLst>
          </p:cNvPr>
          <p:cNvSpPr txBox="1"/>
          <p:nvPr/>
        </p:nvSpPr>
        <p:spPr>
          <a:xfrm>
            <a:off x="10846096" y="6093296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703512" y="164541"/>
            <a:ext cx="6860109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Текущие годовые затраты на первый год реализации проекта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19AF7E7-5438-477C-A6F3-C92D697EB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801" y="14139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F21192-CE35-8671-FC1A-0330E847B147}"/>
              </a:ext>
            </a:extLst>
          </p:cNvPr>
          <p:cNvSpPr txBox="1"/>
          <p:nvPr/>
        </p:nvSpPr>
        <p:spPr>
          <a:xfrm>
            <a:off x="10740298" y="6093296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11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12E903A-A130-928A-F611-CAEED4B18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888857"/>
              </p:ext>
            </p:extLst>
          </p:nvPr>
        </p:nvGraphicFramePr>
        <p:xfrm>
          <a:off x="660400" y="1464478"/>
          <a:ext cx="9684072" cy="4383151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710757">
                  <a:extLst>
                    <a:ext uri="{9D8B030D-6E8A-4147-A177-3AD203B41FA5}">
                      <a16:colId xmlns:a16="http://schemas.microsoft.com/office/drawing/2014/main" val="1235549129"/>
                    </a:ext>
                  </a:extLst>
                </a:gridCol>
                <a:gridCol w="7012672">
                  <a:extLst>
                    <a:ext uri="{9D8B030D-6E8A-4147-A177-3AD203B41FA5}">
                      <a16:colId xmlns:a16="http://schemas.microsoft.com/office/drawing/2014/main" val="184165775"/>
                    </a:ext>
                  </a:extLst>
                </a:gridCol>
                <a:gridCol w="1960643">
                  <a:extLst>
                    <a:ext uri="{9D8B030D-6E8A-4147-A177-3AD203B41FA5}">
                      <a16:colId xmlns:a16="http://schemas.microsoft.com/office/drawing/2014/main" val="3250988861"/>
                    </a:ext>
                  </a:extLst>
                </a:gridCol>
              </a:tblGrid>
              <a:tr h="7654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</a:rPr>
                        <a:t>№ п/п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Наименование статей 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</a:rPr>
                        <a:t>Сумма, тыс. руб.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extLst>
                  <a:ext uri="{0D108BD9-81ED-4DB2-BD59-A6C34878D82A}">
                    <a16:rowId xmlns:a16="http://schemas.microsoft.com/office/drawing/2014/main" val="216449898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Первый год реализации проекта в расчете на 30 т грибов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b"/>
                </a:tc>
                <a:extLst>
                  <a:ext uri="{0D108BD9-81ED-4DB2-BD59-A6C34878D82A}">
                    <a16:rowId xmlns:a16="http://schemas.microsoft.com/office/drawing/2014/main" val="3835237308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1.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</a:rPr>
                        <a:t>Материальные затраты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</a:rPr>
                        <a:t>2 719,3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b"/>
                </a:tc>
                <a:extLst>
                  <a:ext uri="{0D108BD9-81ED-4DB2-BD59-A6C34878D82A}">
                    <a16:rowId xmlns:a16="http://schemas.microsoft.com/office/drawing/2014/main" val="1412538173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2.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Расходы на электроэнергию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650,4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ctr"/>
                </a:tc>
                <a:extLst>
                  <a:ext uri="{0D108BD9-81ED-4DB2-BD59-A6C34878D82A}">
                    <a16:rowId xmlns:a16="http://schemas.microsoft.com/office/drawing/2014/main" val="1035817594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3.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Коммунальные услуги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578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ctr"/>
                </a:tc>
                <a:extLst>
                  <a:ext uri="{0D108BD9-81ED-4DB2-BD59-A6C34878D82A}">
                    <a16:rowId xmlns:a16="http://schemas.microsoft.com/office/drawing/2014/main" val="1341270869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4.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Затраты на оплату труда с отчислениями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</a:rPr>
                        <a:t>2 823,6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b"/>
                </a:tc>
                <a:extLst>
                  <a:ext uri="{0D108BD9-81ED-4DB2-BD59-A6C34878D82A}">
                    <a16:rowId xmlns:a16="http://schemas.microsoft.com/office/drawing/2014/main" val="2085959776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5.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Амортизационные отчисления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480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ctr"/>
                </a:tc>
                <a:extLst>
                  <a:ext uri="{0D108BD9-81ED-4DB2-BD59-A6C34878D82A}">
                    <a16:rowId xmlns:a16="http://schemas.microsoft.com/office/drawing/2014/main" val="2552995055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6.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Затраты на ТО и ремонт оборудования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179,2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ctr"/>
                </a:tc>
                <a:extLst>
                  <a:ext uri="{0D108BD9-81ED-4DB2-BD59-A6C34878D82A}">
                    <a16:rowId xmlns:a16="http://schemas.microsoft.com/office/drawing/2014/main" val="3621527376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7.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Затраты на ТО и ремонт машин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160,4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ctr"/>
                </a:tc>
                <a:extLst>
                  <a:ext uri="{0D108BD9-81ED-4DB2-BD59-A6C34878D82A}">
                    <a16:rowId xmlns:a16="http://schemas.microsoft.com/office/drawing/2014/main" val="1149505600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8.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Общехозяйственные расходы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</a:rPr>
                        <a:t>1 299,55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ctr"/>
                </a:tc>
                <a:extLst>
                  <a:ext uri="{0D108BD9-81ED-4DB2-BD59-A6C34878D82A}">
                    <a16:rowId xmlns:a16="http://schemas.microsoft.com/office/drawing/2014/main" val="3368094297"/>
                  </a:ext>
                </a:extLst>
              </a:tr>
              <a:tr h="357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effectLst/>
                        </a:rPr>
                        <a:t>Итого: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effectLst/>
                        </a:rPr>
                        <a:t>8 890,45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097" marR="44097" marT="0" marB="0" anchor="ctr"/>
                </a:tc>
                <a:extLst>
                  <a:ext uri="{0D108BD9-81ED-4DB2-BD59-A6C34878D82A}">
                    <a16:rowId xmlns:a16="http://schemas.microsoft.com/office/drawing/2014/main" val="2297645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442207"/>
              </p:ext>
            </p:extLst>
          </p:nvPr>
        </p:nvGraphicFramePr>
        <p:xfrm>
          <a:off x="479376" y="1484785"/>
          <a:ext cx="9865096" cy="3744414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385977">
                  <a:extLst>
                    <a:ext uri="{9D8B030D-6E8A-4147-A177-3AD203B41FA5}">
                      <a16:colId xmlns:a16="http://schemas.microsoft.com/office/drawing/2014/main" val="1114684461"/>
                    </a:ext>
                  </a:extLst>
                </a:gridCol>
                <a:gridCol w="2401272">
                  <a:extLst>
                    <a:ext uri="{9D8B030D-6E8A-4147-A177-3AD203B41FA5}">
                      <a16:colId xmlns:a16="http://schemas.microsoft.com/office/drawing/2014/main" val="3508886228"/>
                    </a:ext>
                  </a:extLst>
                </a:gridCol>
                <a:gridCol w="2401272">
                  <a:extLst>
                    <a:ext uri="{9D8B030D-6E8A-4147-A177-3AD203B41FA5}">
                      <a16:colId xmlns:a16="http://schemas.microsoft.com/office/drawing/2014/main" val="3959498381"/>
                    </a:ext>
                  </a:extLst>
                </a:gridCol>
                <a:gridCol w="2676575">
                  <a:extLst>
                    <a:ext uri="{9D8B030D-6E8A-4147-A177-3AD203B41FA5}">
                      <a16:colId xmlns:a16="http://schemas.microsoft.com/office/drawing/2014/main" val="2843562288"/>
                    </a:ext>
                  </a:extLst>
                </a:gridCol>
              </a:tblGrid>
              <a:tr h="13397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Критерии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«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Агрогриб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«Грибная радуга»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Национальная</a:t>
                      </a:r>
                      <a:r>
                        <a:rPr lang="ru-RU" sz="1800" spc="-4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грибная</a:t>
                      </a:r>
                      <a:r>
                        <a:rPr lang="ru-RU" sz="1800" spc="-1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компания</a:t>
                      </a:r>
                      <a:r>
                        <a:rPr lang="ru-RU" sz="1800" spc="-6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Кашира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6528887"/>
                  </a:ext>
                </a:extLst>
              </a:tr>
              <a:tr h="1094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1. Цена 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Высшая и средняя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ценовая категория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Высшая ценовая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категория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Высшая и средняя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ценовая категория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3589751"/>
                  </a:ext>
                </a:extLst>
              </a:tr>
              <a:tr h="427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2. Качество 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Среднее 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Среднее 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Высокое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7631998"/>
                  </a:ext>
                </a:extLst>
              </a:tr>
              <a:tr h="883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3. Ассортимент 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6 ассортиментных</a:t>
                      </a:r>
                      <a:b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позиций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8 ассортиментных</a:t>
                      </a:r>
                      <a:b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позиций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 ассортиментных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позиций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26727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71465" y="569586"/>
            <a:ext cx="67481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Качественный анализ конкурентов</a:t>
            </a:r>
            <a:endParaRPr lang="ru-RU" altLang="ru-RU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386A62-1E4C-9C06-32AD-AC976588433E}"/>
              </a:ext>
            </a:extLst>
          </p:cNvPr>
          <p:cNvSpPr txBox="1"/>
          <p:nvPr/>
        </p:nvSpPr>
        <p:spPr>
          <a:xfrm>
            <a:off x="10966914" y="6165304"/>
            <a:ext cx="601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36051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045100"/>
              </p:ext>
            </p:extLst>
          </p:nvPr>
        </p:nvGraphicFramePr>
        <p:xfrm>
          <a:off x="407368" y="620689"/>
          <a:ext cx="10441161" cy="596258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4184993853"/>
                    </a:ext>
                  </a:extLst>
                </a:gridCol>
                <a:gridCol w="2204180">
                  <a:extLst>
                    <a:ext uri="{9D8B030D-6E8A-4147-A177-3AD203B41FA5}">
                      <a16:colId xmlns:a16="http://schemas.microsoft.com/office/drawing/2014/main" val="2762140916"/>
                    </a:ext>
                  </a:extLst>
                </a:gridCol>
                <a:gridCol w="1946657">
                  <a:extLst>
                    <a:ext uri="{9D8B030D-6E8A-4147-A177-3AD203B41FA5}">
                      <a16:colId xmlns:a16="http://schemas.microsoft.com/office/drawing/2014/main" val="2516209731"/>
                    </a:ext>
                  </a:extLst>
                </a:gridCol>
                <a:gridCol w="1415877">
                  <a:extLst>
                    <a:ext uri="{9D8B030D-6E8A-4147-A177-3AD203B41FA5}">
                      <a16:colId xmlns:a16="http://schemas.microsoft.com/office/drawing/2014/main" val="1022373040"/>
                    </a:ext>
                  </a:extLst>
                </a:gridCol>
                <a:gridCol w="2317835">
                  <a:extLst>
                    <a:ext uri="{9D8B030D-6E8A-4147-A177-3AD203B41FA5}">
                      <a16:colId xmlns:a16="http://schemas.microsoft.com/office/drawing/2014/main" val="2966725982"/>
                    </a:ext>
                  </a:extLst>
                </a:gridCol>
                <a:gridCol w="1044444">
                  <a:extLst>
                    <a:ext uri="{9D8B030D-6E8A-4147-A177-3AD203B41FA5}">
                      <a16:colId xmlns:a16="http://schemas.microsoft.com/office/drawing/2014/main" val="3518650541"/>
                    </a:ext>
                  </a:extLst>
                </a:gridCol>
              </a:tblGrid>
              <a:tr h="472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37" marR="527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</a:rPr>
                        <a:t>Цель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37" marR="527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Факт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37" marR="527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</a:rPr>
                        <a:t>Индикатор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37" marR="527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</a:rPr>
                        <a:t>Корректирующие меры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37" marR="527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</a:rPr>
                        <a:t>Очеред-ность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37" marR="52737" marT="0" marB="0" anchor="ctr"/>
                </a:tc>
                <a:extLst>
                  <a:ext uri="{0D108BD9-81ED-4DB2-BD59-A6C34878D82A}">
                    <a16:rowId xmlns:a16="http://schemas.microsoft.com/office/drawing/2014/main" val="1112900226"/>
                  </a:ext>
                </a:extLst>
              </a:tr>
              <a:tr h="1277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качества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продукта и расширение ассортимента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Профессионализм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работников гарантирует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высокое качество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продукта 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Положи-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тельно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Тщательный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подбор персонала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предприятие 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основе уровня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профессиональных умений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 anchor="ctr"/>
                </a:tc>
                <a:extLst>
                  <a:ext uri="{0D108BD9-81ED-4DB2-BD59-A6C34878D82A}">
                    <a16:rowId xmlns:a16="http://schemas.microsoft.com/office/drawing/2014/main" val="3497564765"/>
                  </a:ext>
                </a:extLst>
              </a:tr>
              <a:tr h="1320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конкурентоспосо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бной цены,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которая не будет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ниже или сильно выше цены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конкурентов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Ценовая политика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предусматривает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достижение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конкурентоспособной цены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Положи-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тельно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Оптимизация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издержек,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расходов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 anchor="ctr"/>
                </a:tc>
                <a:extLst>
                  <a:ext uri="{0D108BD9-81ED-4DB2-BD59-A6C34878D82A}">
                    <a16:rowId xmlns:a16="http://schemas.microsoft.com/office/drawing/2014/main" val="4209024327"/>
                  </a:ext>
                </a:extLst>
              </a:tr>
              <a:tr h="1320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Продвижение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качественных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маркетинговых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мероприятий с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соблюдением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определенного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бюджета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Продвижение услуг будет осуществляться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посредством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современных видов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рекламы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Положи-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тельно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Отбор наиболее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эффективных видов рекламы и их дальнейшее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маркетинговых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мероприятиях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737" marR="52737" marT="0" marB="0" anchor="ctr"/>
                </a:tc>
                <a:extLst>
                  <a:ext uri="{0D108BD9-81ED-4DB2-BD59-A6C34878D82A}">
                    <a16:rowId xmlns:a16="http://schemas.microsoft.com/office/drawing/2014/main" val="9586271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644855" y="116632"/>
            <a:ext cx="43048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Базовая модель маркетинг-микс 3Р</a:t>
            </a:r>
            <a:endParaRPr lang="ru-RU" altLang="ru-RU" sz="20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BEE8EA-CBF5-21F4-3577-D94F3BD78533}"/>
              </a:ext>
            </a:extLst>
          </p:cNvPr>
          <p:cNvSpPr txBox="1"/>
          <p:nvPr/>
        </p:nvSpPr>
        <p:spPr>
          <a:xfrm>
            <a:off x="11038922" y="6205928"/>
            <a:ext cx="601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77361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788062" y="205770"/>
            <a:ext cx="8979702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-1587" bIns="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  <a:tabLst>
                <a:tab pos="449263" algn="r"/>
                <a:tab pos="2636838" algn="ctr"/>
                <a:tab pos="5273675" algn="r"/>
              </a:tabLst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Показатели экономической эффективности выращивания грибов</a:t>
            </a:r>
          </a:p>
          <a:p>
            <a:pPr indent="449263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r"/>
                <a:tab pos="2636838" algn="ctr"/>
                <a:tab pos="5273675" algn="r"/>
              </a:tabLst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ABC0392-8F43-7BEA-0756-CA5D1F17D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024745"/>
              </p:ext>
            </p:extLst>
          </p:nvPr>
        </p:nvGraphicFramePr>
        <p:xfrm>
          <a:off x="1055440" y="804042"/>
          <a:ext cx="9073009" cy="3345039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764498">
                  <a:extLst>
                    <a:ext uri="{9D8B030D-6E8A-4147-A177-3AD203B41FA5}">
                      <a16:colId xmlns:a16="http://schemas.microsoft.com/office/drawing/2014/main" val="4184213617"/>
                    </a:ext>
                  </a:extLst>
                </a:gridCol>
                <a:gridCol w="4816574">
                  <a:extLst>
                    <a:ext uri="{9D8B030D-6E8A-4147-A177-3AD203B41FA5}">
                      <a16:colId xmlns:a16="http://schemas.microsoft.com/office/drawing/2014/main" val="3354596810"/>
                    </a:ext>
                  </a:extLst>
                </a:gridCol>
                <a:gridCol w="1163979">
                  <a:extLst>
                    <a:ext uri="{9D8B030D-6E8A-4147-A177-3AD203B41FA5}">
                      <a16:colId xmlns:a16="http://schemas.microsoft.com/office/drawing/2014/main" val="3066332554"/>
                    </a:ext>
                  </a:extLst>
                </a:gridCol>
                <a:gridCol w="1163979">
                  <a:extLst>
                    <a:ext uri="{9D8B030D-6E8A-4147-A177-3AD203B41FA5}">
                      <a16:colId xmlns:a16="http://schemas.microsoft.com/office/drawing/2014/main" val="1948561937"/>
                    </a:ext>
                  </a:extLst>
                </a:gridCol>
                <a:gridCol w="1163979">
                  <a:extLst>
                    <a:ext uri="{9D8B030D-6E8A-4147-A177-3AD203B41FA5}">
                      <a16:colId xmlns:a16="http://schemas.microsoft.com/office/drawing/2014/main" val="2191745835"/>
                    </a:ext>
                  </a:extLst>
                </a:gridCol>
              </a:tblGrid>
              <a:tr h="58905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№ п/п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</a:rPr>
                        <a:t>Показатели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Значения по годам планового периода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48634"/>
                  </a:ext>
                </a:extLst>
              </a:tr>
              <a:tr h="294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</a:rPr>
                        <a:t>I</a:t>
                      </a:r>
                      <a:r>
                        <a:rPr lang="ru-RU" sz="1500">
                          <a:effectLst/>
                        </a:rPr>
                        <a:t> год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</a:rPr>
                        <a:t>II</a:t>
                      </a:r>
                      <a:r>
                        <a:rPr lang="ru-RU" sz="1500">
                          <a:effectLst/>
                        </a:rPr>
                        <a:t> год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</a:rPr>
                        <a:t>III</a:t>
                      </a:r>
                      <a:r>
                        <a:rPr lang="ru-RU" sz="1500">
                          <a:effectLst/>
                        </a:rPr>
                        <a:t> год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5171643"/>
                  </a:ext>
                </a:extLst>
              </a:tr>
              <a:tr h="351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Единовременные затраты, тыс. руб.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6932,0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 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 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547239"/>
                  </a:ext>
                </a:extLst>
              </a:tr>
              <a:tr h="351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2.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Выручка от продажи, тыс. руб.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11022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12124,2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13226,4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7350266"/>
                  </a:ext>
                </a:extLst>
              </a:tr>
              <a:tr h="351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ru-RU" sz="1500">
                          <a:effectLst/>
                        </a:rPr>
                        <a:t>3.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Полная себестоимость, тыс. руб.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8890,5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9249,2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9776,0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2577690"/>
                  </a:ext>
                </a:extLst>
              </a:tr>
              <a:tr h="351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ru-RU" sz="1500">
                          <a:effectLst/>
                        </a:rPr>
                        <a:t>4.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Прибыль от продажи, тыс. руб.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2131,5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2875,0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3450,4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6696739"/>
                  </a:ext>
                </a:extLst>
              </a:tr>
              <a:tr h="351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5.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Сельскохозяйственный налог, тыс. руб.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661,3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727,5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793,6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2746089"/>
                  </a:ext>
                </a:extLst>
              </a:tr>
              <a:tr h="351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6.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Чистая прибыль, тыс. руб.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1470,2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2147,5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2656,8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682948"/>
                  </a:ext>
                </a:extLst>
              </a:tr>
              <a:tr h="351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8.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Рентабельность текущих затрат, %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16,5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23,2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27,2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323646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A601AC72-151A-7C86-1D5B-1209CEF13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1" y="17774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2DBEC8-5E80-BD6D-9D29-BEE5827C193C}"/>
              </a:ext>
            </a:extLst>
          </p:cNvPr>
          <p:cNvSpPr txBox="1"/>
          <p:nvPr/>
        </p:nvSpPr>
        <p:spPr>
          <a:xfrm>
            <a:off x="10822898" y="6205928"/>
            <a:ext cx="601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14</a:t>
            </a:r>
          </a:p>
        </p:txBody>
      </p:sp>
      <p:pic>
        <p:nvPicPr>
          <p:cNvPr id="4098" name="Picture 2" descr="https://www.agroinvestor.ru/upload/medialibrary/b90/b90fecea67effc627c4e33d6e97574c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42"/>
          <a:stretch/>
        </p:blipFill>
        <p:spPr bwMode="auto">
          <a:xfrm>
            <a:off x="3215680" y="4341340"/>
            <a:ext cx="4791008" cy="226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3713" y="2185703"/>
            <a:ext cx="5299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638</TotalTime>
  <Words>869</Words>
  <Application>Microsoft Office PowerPoint</Application>
  <PresentationFormat>Широкоэкранный</PresentationFormat>
  <Paragraphs>374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微软雅黑</vt:lpstr>
      <vt:lpstr>Adobe Arabic</vt:lpstr>
      <vt:lpstr>Arial</vt:lpstr>
      <vt:lpstr>Calibri</vt:lpstr>
      <vt:lpstr>Calibri Light</vt:lpstr>
      <vt:lpstr>华文新魏</vt:lpstr>
      <vt:lpstr>Times New Roman</vt:lpstr>
      <vt:lpstr>Trebuchet MS</vt:lpstr>
      <vt:lpstr>Wingdings 3</vt:lpstr>
      <vt:lpstr>华文黑体</vt:lpstr>
      <vt:lpstr>Аспект</vt:lpstr>
      <vt:lpstr>Тема Office</vt:lpstr>
      <vt:lpstr>Презентация PowerPoint</vt:lpstr>
      <vt:lpstr>Организация производства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Натали</dc:creator>
  <cp:lastModifiedBy>Admin</cp:lastModifiedBy>
  <cp:revision>59</cp:revision>
  <cp:lastPrinted>2023-01-10T07:34:59Z</cp:lastPrinted>
  <dcterms:created xsi:type="dcterms:W3CDTF">2016-04-15T17:54:13Z</dcterms:created>
  <dcterms:modified xsi:type="dcterms:W3CDTF">2025-04-11T14:40:21Z</dcterms:modified>
</cp:coreProperties>
</file>