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A966"/>
    <a:srgbClr val="A01883"/>
    <a:srgbClr val="CF9053"/>
    <a:srgbClr val="F9D349"/>
    <a:srgbClr val="6EB9FC"/>
    <a:srgbClr val="C7D5DF"/>
    <a:srgbClr val="B8C6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52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4802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52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5" name="Text 2"/>
          <p:cNvSpPr/>
          <p:nvPr/>
        </p:nvSpPr>
        <p:spPr>
          <a:xfrm>
            <a:off x="7875811" y="2820909"/>
            <a:ext cx="6802436" cy="33327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5400" dirty="0">
                <a:gradFill flip="none" rotWithShape="1">
                  <a:gsLst>
                    <a:gs pos="47000">
                      <a:srgbClr val="CF9053"/>
                    </a:gs>
                    <a:gs pos="14000">
                      <a:srgbClr val="7030A0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Настольная игра «Древняя Русь» о язычестве древних славян</a:t>
            </a:r>
            <a:endParaRPr lang="en-US" sz="5400" dirty="0">
              <a:gradFill flip="none" rotWithShape="1">
                <a:gsLst>
                  <a:gs pos="47000">
                    <a:srgbClr val="CF9053"/>
                  </a:gs>
                  <a:gs pos="14000">
                    <a:srgbClr val="7030A0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7558291" y="3832400"/>
            <a:ext cx="7113181" cy="19198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772401F-EB57-4D6E-B410-2A396F0C7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2" y="0"/>
            <a:ext cx="7421526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-12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748620" y="1213020"/>
            <a:ext cx="1069373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dirty="0">
                <a:gradFill flip="none" rotWithShape="1">
                  <a:gsLst>
                    <a:gs pos="47000">
                      <a:srgbClr val="7030A0"/>
                    </a:gs>
                    <a:gs pos="14000">
                      <a:srgbClr val="E2A966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Проблема, которую решает наша игра</a:t>
            </a:r>
            <a:endParaRPr lang="en-US" sz="4374" dirty="0">
              <a:gradFill flip="none" rotWithShape="1">
                <a:gsLst>
                  <a:gs pos="47000">
                    <a:srgbClr val="7030A0"/>
                  </a:gs>
                  <a:gs pos="14000">
                    <a:srgbClr val="E2A966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924219" y="2767965"/>
            <a:ext cx="3163014" cy="3832265"/>
          </a:xfrm>
          <a:prstGeom prst="roundRect">
            <a:avLst>
              <a:gd name="adj" fmla="val 2107"/>
            </a:avLst>
          </a:prstGeom>
          <a:solidFill>
            <a:srgbClr val="2F3343"/>
          </a:solidFill>
          <a:ln/>
        </p:spPr>
      </p:sp>
      <p:sp>
        <p:nvSpPr>
          <p:cNvPr id="6" name="Text 4"/>
          <p:cNvSpPr/>
          <p:nvPr/>
        </p:nvSpPr>
        <p:spPr>
          <a:xfrm>
            <a:off x="1142342" y="2767965"/>
            <a:ext cx="3025904" cy="17470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ru-RU" sz="2400" dirty="0">
                <a:gradFill flip="none" rotWithShape="1">
                  <a:gsLst>
                    <a:gs pos="47000">
                      <a:srgbClr val="7030A0"/>
                    </a:gs>
                    <a:gs pos="14000">
                      <a:srgbClr val="E2A966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Отсутствие информации о язычестве древних славян</a:t>
            </a:r>
            <a:endParaRPr lang="en-US" sz="2400" dirty="0">
              <a:gradFill flip="none" rotWithShape="1">
                <a:gsLst>
                  <a:gs pos="47000">
                    <a:srgbClr val="7030A0"/>
                  </a:gs>
                  <a:gs pos="14000">
                    <a:srgbClr val="E2A966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388069" y="3994234"/>
            <a:ext cx="3025904" cy="21793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ru-RU" sz="1750" dirty="0">
              <a:solidFill>
                <a:srgbClr val="C7D5DF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657695" y="2849837"/>
            <a:ext cx="3163014" cy="3832265"/>
          </a:xfrm>
          <a:prstGeom prst="roundRect">
            <a:avLst>
              <a:gd name="adj" fmla="val 2107"/>
            </a:avLst>
          </a:prstGeom>
          <a:solidFill>
            <a:srgbClr val="2F3343"/>
          </a:solidFill>
          <a:ln/>
        </p:spPr>
      </p:sp>
      <p:sp>
        <p:nvSpPr>
          <p:cNvPr id="9" name="Text 7"/>
          <p:cNvSpPr/>
          <p:nvPr/>
        </p:nvSpPr>
        <p:spPr>
          <a:xfrm>
            <a:off x="5841810" y="2903833"/>
            <a:ext cx="2888866" cy="16111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ru-RU" sz="2400" dirty="0">
                <a:gradFill flip="none" rotWithShape="1">
                  <a:gsLst>
                    <a:gs pos="47000">
                      <a:srgbClr val="7030A0"/>
                    </a:gs>
                    <a:gs pos="14000">
                      <a:srgbClr val="E2A966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Ограниченность школьной программы по теме язычества </a:t>
            </a:r>
            <a:endParaRPr lang="en-US" sz="2400" dirty="0">
              <a:gradFill flip="none" rotWithShape="1">
                <a:gsLst>
                  <a:gs pos="47000">
                    <a:srgbClr val="7030A0"/>
                  </a:gs>
                  <a:gs pos="14000">
                    <a:srgbClr val="E2A966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5738708" y="4515530"/>
            <a:ext cx="2978899" cy="19602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Школьная программа не всегда позволяет более </a:t>
            </a:r>
            <a:r>
              <a:rPr lang="en-US" sz="1750" dirty="0" err="1">
                <a:solidFill>
                  <a:srgbClr val="C7D5D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глубоко</a:t>
            </a: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750" dirty="0" err="1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изучать</a:t>
            </a: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религию древних славян-язычество</a:t>
            </a:r>
            <a:endParaRPr lang="en-US" sz="175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4F3A05-C19A-4864-AE48-734278A63EAA}"/>
              </a:ext>
            </a:extLst>
          </p:cNvPr>
          <p:cNvSpPr txBox="1"/>
          <p:nvPr/>
        </p:nvSpPr>
        <p:spPr>
          <a:xfrm>
            <a:off x="913741" y="4334847"/>
            <a:ext cx="3183969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68.000 запросов о славянских мифах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90.000 тысяч запросов по теме язычества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По запросу религия славян 8.000 тысяча запросов</a:t>
            </a:r>
          </a:p>
          <a:p>
            <a:endParaRPr lang="ru-RU" dirty="0"/>
          </a:p>
        </p:txBody>
      </p:sp>
      <p:sp>
        <p:nvSpPr>
          <p:cNvPr id="19" name="Shape 9">
            <a:extLst>
              <a:ext uri="{FF2B5EF4-FFF2-40B4-BE49-F238E27FC236}">
                <a16:creationId xmlns:a16="http://schemas.microsoft.com/office/drawing/2014/main" id="{D1D9A777-5AE8-41AC-9356-BFED82C97595}"/>
              </a:ext>
            </a:extLst>
          </p:cNvPr>
          <p:cNvSpPr/>
          <p:nvPr/>
        </p:nvSpPr>
        <p:spPr>
          <a:xfrm>
            <a:off x="10806867" y="2849837"/>
            <a:ext cx="3163014" cy="3832265"/>
          </a:xfrm>
          <a:prstGeom prst="roundRect">
            <a:avLst>
              <a:gd name="adj" fmla="val 2107"/>
            </a:avLst>
          </a:prstGeom>
          <a:solidFill>
            <a:srgbClr val="2F3343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932887D4-D84F-4369-950B-2EE98AA3F87F}"/>
              </a:ext>
            </a:extLst>
          </p:cNvPr>
          <p:cNvSpPr/>
          <p:nvPr/>
        </p:nvSpPr>
        <p:spPr>
          <a:xfrm>
            <a:off x="10987508" y="2903833"/>
            <a:ext cx="2718673" cy="17359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ru-RU" sz="2400" dirty="0">
                <a:gradFill flip="none" rotWithShape="1">
                  <a:gsLst>
                    <a:gs pos="47000">
                      <a:srgbClr val="7030A0"/>
                    </a:gs>
                    <a:gs pos="14000">
                      <a:srgbClr val="E2A966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Нехватка качественных игр по тематике язычества древних славян</a:t>
            </a:r>
            <a:endParaRPr lang="en-US" sz="2400" dirty="0">
              <a:gradFill flip="none" rotWithShape="1">
                <a:gsLst>
                  <a:gs pos="47000">
                    <a:srgbClr val="7030A0"/>
                  </a:gs>
                  <a:gs pos="14000">
                    <a:srgbClr val="E2A966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DB9E5623-C316-4BF8-837D-02E24C2D16C6}"/>
              </a:ext>
            </a:extLst>
          </p:cNvPr>
          <p:cNvSpPr/>
          <p:nvPr/>
        </p:nvSpPr>
        <p:spPr>
          <a:xfrm>
            <a:off x="10930378" y="4888927"/>
            <a:ext cx="271867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Новинки игр со славянской тематикой выпускаются редко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2260140" y="457700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dirty="0">
                <a:gradFill flip="none" rotWithShape="1">
                  <a:gsLst>
                    <a:gs pos="47000">
                      <a:srgbClr val="7030A0"/>
                    </a:gs>
                    <a:gs pos="14000">
                      <a:srgbClr val="F9D349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Описание игры</a:t>
            </a:r>
            <a:endParaRPr lang="en-US" sz="4374" dirty="0">
              <a:gradFill flip="none" rotWithShape="1">
                <a:gsLst>
                  <a:gs pos="47000">
                    <a:srgbClr val="7030A0"/>
                  </a:gs>
                  <a:gs pos="14000">
                    <a:srgbClr val="F9D349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738923" y="4294227"/>
            <a:ext cx="3769704" cy="10314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ru-RU" sz="2400" dirty="0">
                <a:gradFill flip="none" rotWithShape="1">
                  <a:gsLst>
                    <a:gs pos="47000">
                      <a:srgbClr val="7030A0"/>
                    </a:gs>
                    <a:gs pos="14000">
                      <a:srgbClr val="F9D349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Выбор игроками различных персонажей</a:t>
            </a:r>
            <a:endParaRPr lang="en-US" sz="2400" dirty="0">
              <a:gradFill flip="none" rotWithShape="1">
                <a:gsLst>
                  <a:gs pos="47000">
                    <a:srgbClr val="7030A0"/>
                  </a:gs>
                  <a:gs pos="14000">
                    <a:srgbClr val="F9D349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982957" y="5069681"/>
            <a:ext cx="3622499" cy="21388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ru-RU" sz="175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Каждый игрок выбирает своего персонажа из представленных в древней славянской мифологии: бога, героя или обычного человека, каждый с уникальными навыками или характеристиками.</a:t>
            </a:r>
            <a:endParaRPr lang="en-US" sz="1750" dirty="0">
              <a:solidFill>
                <a:srgbClr val="C7D5DF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627" y="1843926"/>
            <a:ext cx="3781060" cy="23367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846632" y="4257199"/>
            <a:ext cx="3769705" cy="69437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34"/>
              </a:lnSpc>
            </a:pPr>
            <a:r>
              <a:rPr lang="ru-RU" sz="2400" dirty="0">
                <a:gradFill flip="none" rotWithShape="1">
                  <a:gsLst>
                    <a:gs pos="47000">
                      <a:srgbClr val="7030A0"/>
                    </a:gs>
                    <a:gs pos="14000">
                      <a:srgbClr val="F9D349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Путешествие по</a:t>
            </a:r>
          </a:p>
          <a:p>
            <a:pPr>
              <a:lnSpc>
                <a:spcPts val="2734"/>
              </a:lnSpc>
            </a:pPr>
            <a:r>
              <a:rPr lang="ru-RU" sz="2400" dirty="0">
                <a:gradFill flip="none" rotWithShape="1">
                  <a:gsLst>
                    <a:gs pos="47000">
                      <a:srgbClr val="7030A0"/>
                    </a:gs>
                    <a:gs pos="14000">
                      <a:srgbClr val="F9D349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 различным локациям</a:t>
            </a:r>
            <a:endParaRPr lang="en-US" sz="2400" dirty="0">
              <a:gradFill flip="none" rotWithShape="1">
                <a:gsLst>
                  <a:gs pos="47000">
                    <a:srgbClr val="7030A0"/>
                  </a:gs>
                  <a:gs pos="14000">
                    <a:srgbClr val="F9D349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4993839" y="4622127"/>
            <a:ext cx="3622498" cy="3033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endParaRPr lang="ru-RU" sz="1750" dirty="0">
              <a:solidFill>
                <a:srgbClr val="D6E5EF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0" indent="0" algn="l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Игроки путешествуют по </a:t>
            </a:r>
            <a:r>
              <a:rPr lang="ru-RU" sz="1750" dirty="0" err="1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различнымлокациям</a:t>
            </a: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встречая различные события, испытания и задания, которые требуют решения головоломок, ответов на вопросы о мифах или выполнения определенных задач.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2630" y="1886840"/>
            <a:ext cx="3642102" cy="22509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99142" y="4108918"/>
            <a:ext cx="3089076" cy="5960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2400" dirty="0">
                <a:gradFill flip="none" rotWithShape="1">
                  <a:gsLst>
                    <a:gs pos="47000">
                      <a:srgbClr val="7030A0"/>
                    </a:gs>
                    <a:gs pos="14000">
                      <a:srgbClr val="F9D349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Битвы и сражения</a:t>
            </a:r>
            <a:endParaRPr lang="en-US" sz="2400" dirty="0">
              <a:gradFill flip="none" rotWithShape="1">
                <a:gsLst>
                  <a:gs pos="47000">
                    <a:srgbClr val="7030A0"/>
                  </a:gs>
                  <a:gs pos="14000">
                    <a:srgbClr val="F9D349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13" name="Text 8"/>
          <p:cNvSpPr/>
          <p:nvPr/>
        </p:nvSpPr>
        <p:spPr>
          <a:xfrm>
            <a:off x="9299142" y="4890229"/>
            <a:ext cx="308907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Игроки могут драться за территории и ресурсы, ставя своих богов на карту. Победу получает игрок с более </a:t>
            </a:r>
            <a:r>
              <a:rPr lang="en-US" sz="1750" dirty="0" err="1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развитым</a:t>
            </a: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персонажем</a:t>
            </a:r>
            <a:endParaRPr lang="en-US" sz="175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DFC6550-A6F7-42EC-87B2-B8E57C9B76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378" y="1632573"/>
            <a:ext cx="2606186" cy="26061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890900" y="768682"/>
            <a:ext cx="669036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gradFill flip="none" rotWithShape="1">
                  <a:gsLst>
                    <a:gs pos="47000">
                      <a:srgbClr val="7030A0"/>
                    </a:gs>
                    <a:gs pos="14000">
                      <a:srgbClr val="E2A966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  <a:ea typeface="Lora" pitchFamily="34" charset="-122"/>
                <a:cs typeface="Lora" pitchFamily="34" charset="-120"/>
              </a:rPr>
              <a:t>Примерный визуал игры</a:t>
            </a:r>
            <a:endParaRPr lang="en-US" sz="4374" dirty="0">
              <a:gradFill flip="none" rotWithShape="1">
                <a:gsLst>
                  <a:gs pos="47000">
                    <a:srgbClr val="7030A0"/>
                  </a:gs>
                  <a:gs pos="14000">
                    <a:srgbClr val="E2A966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1385279" y="4513983"/>
            <a:ext cx="2374528" cy="5207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2400" dirty="0">
                <a:gradFill flip="none" rotWithShape="1">
                  <a:gsLst>
                    <a:gs pos="47000">
                      <a:srgbClr val="7030A0"/>
                    </a:gs>
                    <a:gs pos="14000">
                      <a:srgbClr val="E2A966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Карта мира</a:t>
            </a:r>
            <a:endParaRPr lang="en-US" sz="2400" dirty="0">
              <a:gradFill flip="none" rotWithShape="1">
                <a:gsLst>
                  <a:gs pos="47000">
                    <a:srgbClr val="7030A0"/>
                  </a:gs>
                  <a:gs pos="14000">
                    <a:srgbClr val="E2A966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890900" y="5109923"/>
            <a:ext cx="30889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Карта мира с различными территориями, доступными для захвата и развития.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4870758" y="4617678"/>
            <a:ext cx="3616915" cy="9675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ru-RU" sz="2400" dirty="0">
                <a:gradFill flip="none" rotWithShape="1">
                  <a:gsLst>
                    <a:gs pos="47000">
                      <a:srgbClr val="7030A0"/>
                    </a:gs>
                    <a:gs pos="14000">
                      <a:srgbClr val="E2A966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Карточки персонажей и существ</a:t>
            </a:r>
            <a:endParaRPr lang="en-US" sz="2400" dirty="0">
              <a:gradFill flip="none" rotWithShape="1">
                <a:gsLst>
                  <a:gs pos="47000">
                    <a:srgbClr val="7030A0"/>
                  </a:gs>
                  <a:gs pos="14000">
                    <a:srgbClr val="E2A966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5090809" y="5485821"/>
            <a:ext cx="308895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Изображения персонажей и существ в различных состояниях, связанных с игровым процессом.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8826627" y="4642253"/>
            <a:ext cx="368901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r>
              <a:rPr lang="ru-RU" sz="2400" dirty="0">
                <a:gradFill flip="none" rotWithShape="1">
                  <a:gsLst>
                    <a:gs pos="47000">
                      <a:srgbClr val="7030A0"/>
                    </a:gs>
                    <a:gs pos="14000">
                      <a:srgbClr val="E2A966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Сбор знаний и ресурсов</a:t>
            </a:r>
            <a:endParaRPr lang="en-US" sz="2400" dirty="0">
              <a:gradFill flip="none" rotWithShape="1">
                <a:gsLst>
                  <a:gs pos="47000">
                    <a:srgbClr val="7030A0"/>
                  </a:gs>
                  <a:gs pos="14000">
                    <a:srgbClr val="E2A966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  <a:p>
            <a:endParaRPr lang="ru-RU" sz="2400" dirty="0">
              <a:solidFill>
                <a:srgbClr val="6EB9F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9192816" y="5173742"/>
            <a:ext cx="308907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endParaRPr lang="en-US" sz="175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F3BF0D4-C941-4397-94D5-EF1661CD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70588" y="2007356"/>
            <a:ext cx="2729582" cy="272958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EC72B2A-3DA8-404C-B3A3-C82B9B90B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245673" y="2045570"/>
            <a:ext cx="2544436" cy="25444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3AC80FB-1962-42FC-8AAF-8EAFDA37361B}"/>
              </a:ext>
            </a:extLst>
          </p:cNvPr>
          <p:cNvSpPr txBox="1"/>
          <p:nvPr/>
        </p:nvSpPr>
        <p:spPr>
          <a:xfrm>
            <a:off x="8931836" y="4869397"/>
            <a:ext cx="36890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750" dirty="0">
              <a:solidFill>
                <a:srgbClr val="C7D5DF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ru-RU" sz="175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Герои собирают знания, ресурсы или артефакты, используемые для решения задач и продвижения по игре. Например, собирают мифические символы, книги с знаниями, решают загадки, собирают ресурсы природы и т.д.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9874F63-9AE4-4A3A-B203-E825788C03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2816" y="1881019"/>
            <a:ext cx="2619772" cy="26197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6">
            <a:extLst>
              <a:ext uri="{FF2B5EF4-FFF2-40B4-BE49-F238E27FC236}">
                <a16:creationId xmlns:a16="http://schemas.microsoft.com/office/drawing/2014/main" id="{547A42BA-9FF2-444D-BEEC-544ADD83F4D5}"/>
              </a:ext>
            </a:extLst>
          </p:cNvPr>
          <p:cNvSpPr/>
          <p:nvPr/>
        </p:nvSpPr>
        <p:spPr>
          <a:xfrm>
            <a:off x="1175052" y="2900941"/>
            <a:ext cx="2844198" cy="3237616"/>
          </a:xfrm>
          <a:prstGeom prst="roundRect">
            <a:avLst>
              <a:gd name="adj" fmla="val 4869"/>
            </a:avLst>
          </a:prstGeom>
          <a:solidFill>
            <a:srgbClr val="2F3343"/>
          </a:solidFill>
          <a:ln/>
        </p:spPr>
      </p:sp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30836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490174" y="752565"/>
            <a:ext cx="6927512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000" dirty="0">
                <a:gradFill flip="none" rotWithShape="1">
                  <a:gsLst>
                    <a:gs pos="47000">
                      <a:srgbClr val="CF9053"/>
                    </a:gs>
                    <a:gs pos="14000">
                      <a:srgbClr val="7030A0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Бизнес модель</a:t>
            </a:r>
            <a:endParaRPr lang="en-US" sz="4374" dirty="0">
              <a:gradFill flip="none" rotWithShape="1">
                <a:gsLst>
                  <a:gs pos="47000">
                    <a:srgbClr val="7030A0"/>
                  </a:gs>
                  <a:gs pos="14000">
                    <a:srgbClr val="F9D349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210640" y="2166467"/>
            <a:ext cx="3923094" cy="1041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800" dirty="0">
                <a:gradFill flip="none" rotWithShape="1">
                  <a:gsLst>
                    <a:gs pos="0">
                      <a:srgbClr val="E2A966"/>
                    </a:gs>
                    <a:gs pos="58000">
                      <a:srgbClr val="7030A0"/>
                    </a:gs>
                    <a:gs pos="100000">
                      <a:srgbClr val="A01883"/>
                    </a:gs>
                  </a:gsLst>
                  <a:lin ang="8100000" scaled="1"/>
                  <a:tileRect/>
                </a:gradFill>
                <a:latin typeface="Lora" pitchFamily="34" charset="0"/>
                <a:ea typeface="Lora" pitchFamily="34" charset="-122"/>
                <a:cs typeface="Lora" pitchFamily="34" charset="-120"/>
              </a:rPr>
              <a:t>Формат </a:t>
            </a:r>
            <a:r>
              <a:rPr lang="en-US" sz="2800" dirty="0">
                <a:gradFill flip="none" rotWithShape="1">
                  <a:gsLst>
                    <a:gs pos="0">
                      <a:srgbClr val="E2A966"/>
                    </a:gs>
                    <a:gs pos="100000">
                      <a:srgbClr val="7030A0"/>
                    </a:gs>
                    <a:gs pos="60000">
                      <a:srgbClr val="A01883"/>
                    </a:gs>
                  </a:gsLst>
                  <a:lin ang="8100000" scaled="1"/>
                  <a:tileRect/>
                </a:gradFill>
                <a:latin typeface="Lora" pitchFamily="34" charset="0"/>
                <a:ea typeface="Lora" pitchFamily="34" charset="-122"/>
                <a:cs typeface="Lora" pitchFamily="34" charset="-120"/>
              </a:rPr>
              <a:t>использования</a:t>
            </a:r>
            <a:r>
              <a:rPr lang="en-US" sz="2800" dirty="0">
                <a:gradFill flip="none" rotWithShape="1">
                  <a:gsLst>
                    <a:gs pos="0">
                      <a:srgbClr val="E2A966"/>
                    </a:gs>
                    <a:gs pos="58000">
                      <a:srgbClr val="7030A0"/>
                    </a:gs>
                    <a:gs pos="100000">
                      <a:srgbClr val="A01883"/>
                    </a:gs>
                  </a:gsLst>
                  <a:lin ang="8100000" scaled="1"/>
                  <a:tileRect/>
                </a:gradFill>
                <a:latin typeface="Lora" pitchFamily="34" charset="0"/>
                <a:ea typeface="Lora" pitchFamily="34" charset="-122"/>
                <a:cs typeface="Lora" pitchFamily="34" charset="-120"/>
              </a:rPr>
              <a:t> продукта</a:t>
            </a:r>
            <a:endParaRPr lang="en-US" sz="2800" dirty="0">
              <a:gradFill flip="none" rotWithShape="1">
                <a:gsLst>
                  <a:gs pos="0">
                    <a:srgbClr val="E2A966"/>
                  </a:gs>
                  <a:gs pos="58000">
                    <a:srgbClr val="7030A0"/>
                  </a:gs>
                  <a:gs pos="100000">
                    <a:srgbClr val="A01883"/>
                  </a:gs>
                </a:gsLst>
                <a:lin ang="8100000" scaled="1"/>
                <a:tileRect/>
              </a:gra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30836" y="3328539"/>
            <a:ext cx="3923094" cy="3237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Настольная игра с карточками персонажей настольной картой территорий древних славян, с разными мифологическими героями </a:t>
            </a:r>
          </a:p>
        </p:txBody>
      </p:sp>
      <p:sp>
        <p:nvSpPr>
          <p:cNvPr id="8" name="Text 6"/>
          <p:cNvSpPr/>
          <p:nvPr/>
        </p:nvSpPr>
        <p:spPr>
          <a:xfrm>
            <a:off x="3813773" y="2596622"/>
            <a:ext cx="3106798" cy="32818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50" indent="-285750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Маркетплейсы</a:t>
            </a:r>
          </a:p>
          <a:p>
            <a:pPr marL="285750" indent="-285750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Оффлайн магазины настольных игр</a:t>
            </a:r>
          </a:p>
          <a:p>
            <a:pPr marL="285750" indent="-285750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Партнерство с образовательными учреждениями для интеграции игры в учебный процесс.</a:t>
            </a:r>
          </a:p>
        </p:txBody>
      </p:sp>
      <p:sp>
        <p:nvSpPr>
          <p:cNvPr id="9" name="Text 7"/>
          <p:cNvSpPr/>
          <p:nvPr/>
        </p:nvSpPr>
        <p:spPr>
          <a:xfrm>
            <a:off x="7315200" y="1987825"/>
            <a:ext cx="396899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u-RU" sz="2800" dirty="0">
                <a:gradFill flip="none" rotWithShape="1">
                  <a:gsLst>
                    <a:gs pos="0">
                      <a:srgbClr val="E2A966"/>
                    </a:gs>
                    <a:gs pos="100000">
                      <a:srgbClr val="7030A0"/>
                    </a:gs>
                    <a:gs pos="6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2" charset="-52"/>
              </a:rPr>
              <a:t>Целевая</a:t>
            </a:r>
            <a:r>
              <a:rPr lang="ru-RU" sz="2800" dirty="0">
                <a:gradFill flip="none" rotWithShape="1">
                  <a:gsLst>
                    <a:gs pos="0">
                      <a:srgbClr val="A01883">
                        <a:shade val="30000"/>
                        <a:satMod val="115000"/>
                      </a:srgbClr>
                    </a:gs>
                    <a:gs pos="50000">
                      <a:srgbClr val="7030A0"/>
                    </a:gs>
                    <a:gs pos="10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2" charset="-52"/>
              </a:rPr>
              <a:t> </a:t>
            </a:r>
            <a:r>
              <a:rPr lang="ru-RU" sz="2800" dirty="0">
                <a:gradFill flip="none" rotWithShape="1">
                  <a:gsLst>
                    <a:gs pos="0">
                      <a:srgbClr val="E2A966"/>
                    </a:gs>
                    <a:gs pos="50000">
                      <a:srgbClr val="7030A0"/>
                    </a:gs>
                    <a:gs pos="10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2" charset="-52"/>
              </a:rPr>
              <a:t>аудитория</a:t>
            </a:r>
          </a:p>
        </p:txBody>
      </p:sp>
      <p:sp>
        <p:nvSpPr>
          <p:cNvPr id="10" name="Text 8"/>
          <p:cNvSpPr/>
          <p:nvPr/>
        </p:nvSpPr>
        <p:spPr>
          <a:xfrm>
            <a:off x="6920571" y="2546380"/>
            <a:ext cx="3874889" cy="39467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50" indent="-285750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Школьники, проходящие тему язычества и мифов древних славян</a:t>
            </a:r>
          </a:p>
          <a:p>
            <a:pPr marL="285750" indent="-285750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Люди, которым нравятся игры в исторической тематике</a:t>
            </a:r>
          </a:p>
          <a:p>
            <a:pPr marL="285750" indent="-285750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Педагоги и образовательные учреждения, желающие использовать игровой метод для обучения.</a:t>
            </a:r>
          </a:p>
        </p:txBody>
      </p:sp>
      <p:sp>
        <p:nvSpPr>
          <p:cNvPr id="11" name="Text 9"/>
          <p:cNvSpPr/>
          <p:nvPr/>
        </p:nvSpPr>
        <p:spPr>
          <a:xfrm>
            <a:off x="11416351" y="1992874"/>
            <a:ext cx="207680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r>
              <a:rPr lang="ru-RU" sz="2800" dirty="0">
                <a:gradFill flip="none" rotWithShape="1">
                  <a:gsLst>
                    <a:gs pos="0">
                      <a:srgbClr val="E2A966"/>
                    </a:gs>
                    <a:gs pos="50000">
                      <a:srgbClr val="7030A0"/>
                    </a:gs>
                    <a:gs pos="10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2" charset="-52"/>
              </a:rPr>
              <a:t>Монетизация</a:t>
            </a:r>
          </a:p>
        </p:txBody>
      </p:sp>
      <p:sp>
        <p:nvSpPr>
          <p:cNvPr id="12" name="Text 10"/>
          <p:cNvSpPr/>
          <p:nvPr/>
        </p:nvSpPr>
        <p:spPr>
          <a:xfrm>
            <a:off x="10869088" y="2584312"/>
            <a:ext cx="3849390" cy="3816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Verdana" panose="020B0604030504040204" pitchFamily="34" charset="0"/>
              </a:rPr>
              <a:t>Продажа основного игрового комплекта.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Verdana" panose="020B0604030504040204" pitchFamily="34" charset="0"/>
              </a:rPr>
              <a:t>Выпуск дополнительных наборов или расширений с новыми персонажами, сюжетами и игровыми элементами.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Verdana" panose="020B0604030504040204" pitchFamily="34" charset="0"/>
              </a:rPr>
              <a:t>Организация событий или турниров среди игроков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2FEF65-519D-48CC-A3D4-344E66259A44}"/>
              </a:ext>
            </a:extLst>
          </p:cNvPr>
          <p:cNvSpPr txBox="1"/>
          <p:nvPr/>
        </p:nvSpPr>
        <p:spPr>
          <a:xfrm>
            <a:off x="3766637" y="2073402"/>
            <a:ext cx="3163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gradFill flip="none" rotWithShape="1">
                  <a:gsLst>
                    <a:gs pos="0">
                      <a:srgbClr val="A01883">
                        <a:shade val="30000"/>
                        <a:satMod val="115000"/>
                      </a:srgbClr>
                    </a:gs>
                    <a:gs pos="50000">
                      <a:srgbClr val="E2A966"/>
                    </a:gs>
                    <a:gs pos="10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2" charset="-52"/>
              </a:rPr>
              <a:t>Каналы</a:t>
            </a:r>
            <a:r>
              <a:rPr lang="ru-RU" sz="2800" dirty="0">
                <a:gradFill flip="none" rotWithShape="1">
                  <a:gsLst>
                    <a:gs pos="0">
                      <a:srgbClr val="A01883">
                        <a:shade val="30000"/>
                        <a:satMod val="115000"/>
                      </a:srgbClr>
                    </a:gs>
                    <a:gs pos="50000">
                      <a:srgbClr val="7030A0"/>
                    </a:gs>
                    <a:gs pos="10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2" charset="-52"/>
              </a:rPr>
              <a:t> продаж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ru-RU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101940" y="1464349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chemeClr val="accent4">
                        <a:lumMod val="75000"/>
                      </a:schemeClr>
                    </a:gs>
                    <a:gs pos="100000">
                      <a:srgbClr val="A01883"/>
                    </a:gs>
                  </a:gsLst>
                  <a:lin ang="10800000" scaled="1"/>
                  <a:tileRect/>
                </a:gradFill>
                <a:latin typeface="Lora" pitchFamily="34" charset="0"/>
                <a:ea typeface="Lora" pitchFamily="34" charset="-122"/>
                <a:cs typeface="Lora" pitchFamily="34" charset="-120"/>
              </a:rPr>
              <a:t>Анализ рынка</a:t>
            </a:r>
            <a:endParaRPr lang="en-US" sz="4374" dirty="0">
              <a:gradFill flip="none" rotWithShape="1">
                <a:gsLst>
                  <a:gs pos="0">
                    <a:srgbClr val="7030A0">
                      <a:shade val="30000"/>
                      <a:satMod val="115000"/>
                    </a:srgbClr>
                  </a:gs>
                  <a:gs pos="50000">
                    <a:schemeClr val="accent4">
                      <a:lumMod val="75000"/>
                    </a:schemeClr>
                  </a:gs>
                  <a:gs pos="100000">
                    <a:srgbClr val="A01883"/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4490799" y="2640330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7" name="Text 4"/>
          <p:cNvSpPr/>
          <p:nvPr/>
        </p:nvSpPr>
        <p:spPr>
          <a:xfrm>
            <a:off x="4679752" y="2682002"/>
            <a:ext cx="1219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5212913" y="2716649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TAM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5212913" y="3286006"/>
            <a:ext cx="8584287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Рынок настольных игр в России оценивается в </a:t>
            </a:r>
            <a:r>
              <a:rPr lang="en-US" sz="2000" b="1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800 миллионов </a:t>
            </a: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рублей.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4490799" y="4037171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11" name="Text 8"/>
          <p:cNvSpPr/>
          <p:nvPr/>
        </p:nvSpPr>
        <p:spPr>
          <a:xfrm>
            <a:off x="4653082" y="4078843"/>
            <a:ext cx="17526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5212913" y="411349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SAM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5212913" y="4682847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Рынок, в котором возможно действовать с учетом нашей целевой аудитории, - </a:t>
            </a:r>
            <a:r>
              <a:rPr lang="en-US" sz="2000" b="1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100 миллионов </a:t>
            </a: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рублей.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4490799" y="5789414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15" name="Text 12"/>
          <p:cNvSpPr/>
          <p:nvPr/>
        </p:nvSpPr>
        <p:spPr>
          <a:xfrm>
            <a:off x="4649272" y="5831086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624" dirty="0"/>
          </a:p>
        </p:txBody>
      </p:sp>
      <p:sp>
        <p:nvSpPr>
          <p:cNvPr id="16" name="Text 13"/>
          <p:cNvSpPr/>
          <p:nvPr/>
        </p:nvSpPr>
        <p:spPr>
          <a:xfrm>
            <a:off x="5212913" y="586573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SOM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5212913" y="6435090"/>
            <a:ext cx="8584287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Доля рынка, которую мы планируем занять </a:t>
            </a:r>
            <a:r>
              <a:rPr lang="en-US" b="1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– </a:t>
            </a:r>
            <a:r>
              <a:rPr lang="ru-RU" sz="2000" b="1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5-10 миллионов  </a:t>
            </a: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за первый год.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4" name="Text 2"/>
          <p:cNvSpPr/>
          <p:nvPr/>
        </p:nvSpPr>
        <p:spPr>
          <a:xfrm>
            <a:off x="780284" y="635230"/>
            <a:ext cx="5934165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0" hangingPunct="1">
              <a:lnSpc>
                <a:spcPts val="54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374" dirty="0">
                <a:gradFill flip="none" rotWithShape="1">
                  <a:gsLst>
                    <a:gs pos="47000">
                      <a:srgbClr val="7030A0"/>
                    </a:gs>
                    <a:gs pos="3000">
                      <a:srgbClr val="E2A966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Анализ конкурентов</a:t>
            </a:r>
            <a:endParaRPr kumimoji="0" lang="en-US" sz="4374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47000">
                    <a:srgbClr val="7030A0"/>
                  </a:gs>
                  <a:gs pos="3000">
                    <a:srgbClr val="E2A966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Объект 3">
            <a:extLst>
              <a:ext uri="{FF2B5EF4-FFF2-40B4-BE49-F238E27FC236}">
                <a16:creationId xmlns:a16="http://schemas.microsoft.com/office/drawing/2014/main" id="{23C21AC7-47F0-4D76-B650-0EAADF1719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0311908"/>
              </p:ext>
            </p:extLst>
          </p:nvPr>
        </p:nvGraphicFramePr>
        <p:xfrm>
          <a:off x="340242" y="1571675"/>
          <a:ext cx="6900529" cy="5522396"/>
        </p:xfrm>
        <a:graphic>
          <a:graphicData uri="http://schemas.openxmlformats.org/drawingml/2006/table">
            <a:tbl>
              <a:tblPr firstRow="1" firstCol="1" bandRow="1">
                <a:tableStyleId>{8EC20E35-A176-4012-BC5E-935CFFF8708E}</a:tableStyleId>
              </a:tblPr>
              <a:tblGrid>
                <a:gridCol w="1351103">
                  <a:extLst>
                    <a:ext uri="{9D8B030D-6E8A-4147-A177-3AD203B41FA5}">
                      <a16:colId xmlns:a16="http://schemas.microsoft.com/office/drawing/2014/main" val="3521533186"/>
                    </a:ext>
                  </a:extLst>
                </a:gridCol>
                <a:gridCol w="1311391">
                  <a:extLst>
                    <a:ext uri="{9D8B030D-6E8A-4147-A177-3AD203B41FA5}">
                      <a16:colId xmlns:a16="http://schemas.microsoft.com/office/drawing/2014/main" val="3954097761"/>
                    </a:ext>
                  </a:extLst>
                </a:gridCol>
                <a:gridCol w="1221873">
                  <a:extLst>
                    <a:ext uri="{9D8B030D-6E8A-4147-A177-3AD203B41FA5}">
                      <a16:colId xmlns:a16="http://schemas.microsoft.com/office/drawing/2014/main" val="3591767549"/>
                    </a:ext>
                  </a:extLst>
                </a:gridCol>
                <a:gridCol w="1462328">
                  <a:extLst>
                    <a:ext uri="{9D8B030D-6E8A-4147-A177-3AD203B41FA5}">
                      <a16:colId xmlns:a16="http://schemas.microsoft.com/office/drawing/2014/main" val="967154428"/>
                    </a:ext>
                  </a:extLst>
                </a:gridCol>
                <a:gridCol w="1553834">
                  <a:extLst>
                    <a:ext uri="{9D8B030D-6E8A-4147-A177-3AD203B41FA5}">
                      <a16:colId xmlns:a16="http://schemas.microsoft.com/office/drawing/2014/main" val="678681735"/>
                    </a:ext>
                  </a:extLst>
                </a:gridCol>
              </a:tblGrid>
              <a:tr h="9003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Критерии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Конкурент 1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НИ «Смута»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Конкурент 2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НИ «Спартак»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Конкурент 3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НИ «Каменный век»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Конкурент 4 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НИ «Конкорд»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7047446"/>
                  </a:ext>
                </a:extLst>
              </a:tr>
              <a:tr h="5624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Число игроков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7804042"/>
                  </a:ext>
                </a:extLst>
              </a:tr>
              <a:tr h="4451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Возраст 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9024516"/>
                  </a:ext>
                </a:extLst>
              </a:tr>
              <a:tr h="821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Время одной партии 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8599684"/>
                  </a:ext>
                </a:extLst>
              </a:tr>
              <a:tr h="8589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Наличие новых технологий 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4435914"/>
                  </a:ext>
                </a:extLst>
              </a:tr>
              <a:tr h="42110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Качество 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8237671"/>
                  </a:ext>
                </a:extLst>
              </a:tr>
              <a:tr h="42110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Дизайн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7682939"/>
                  </a:ext>
                </a:extLst>
              </a:tr>
              <a:tr h="4451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Сложность 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0050282"/>
                  </a:ext>
                </a:extLst>
              </a:tr>
              <a:tr h="42110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Итого 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23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22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23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24</a:t>
                      </a:r>
                      <a:endParaRPr lang="ru-RU" sz="1450" b="1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9898193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EDDA586-9E33-4A98-8A12-275F9090D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219122"/>
              </p:ext>
            </p:extLst>
          </p:nvPr>
        </p:nvGraphicFramePr>
        <p:xfrm>
          <a:off x="7464057" y="1571675"/>
          <a:ext cx="6943057" cy="5522396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772608">
                  <a:extLst>
                    <a:ext uri="{9D8B030D-6E8A-4147-A177-3AD203B41FA5}">
                      <a16:colId xmlns:a16="http://schemas.microsoft.com/office/drawing/2014/main" val="3221568874"/>
                    </a:ext>
                  </a:extLst>
                </a:gridCol>
                <a:gridCol w="1772608">
                  <a:extLst>
                    <a:ext uri="{9D8B030D-6E8A-4147-A177-3AD203B41FA5}">
                      <a16:colId xmlns:a16="http://schemas.microsoft.com/office/drawing/2014/main" val="212740989"/>
                    </a:ext>
                  </a:extLst>
                </a:gridCol>
                <a:gridCol w="1772608">
                  <a:extLst>
                    <a:ext uri="{9D8B030D-6E8A-4147-A177-3AD203B41FA5}">
                      <a16:colId xmlns:a16="http://schemas.microsoft.com/office/drawing/2014/main" val="2552540662"/>
                    </a:ext>
                  </a:extLst>
                </a:gridCol>
                <a:gridCol w="1625233">
                  <a:extLst>
                    <a:ext uri="{9D8B030D-6E8A-4147-A177-3AD203B41FA5}">
                      <a16:colId xmlns:a16="http://schemas.microsoft.com/office/drawing/2014/main" val="1310106799"/>
                    </a:ext>
                  </a:extLst>
                </a:gridCol>
              </a:tblGrid>
              <a:tr h="7250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Критерии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Шахматы 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Шашки 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Компьютерные игры 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8699638"/>
                  </a:ext>
                </a:extLst>
              </a:tr>
              <a:tr h="7995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Дизайн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</a:t>
                      </a:r>
                      <a:endParaRPr lang="ru-RU" sz="145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355369"/>
                  </a:ext>
                </a:extLst>
              </a:tr>
              <a:tr h="7995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Качество игры 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2998851"/>
                  </a:ext>
                </a:extLst>
              </a:tr>
              <a:tr h="7995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Число игроков 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8547509"/>
                  </a:ext>
                </a:extLst>
              </a:tr>
              <a:tr h="7995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Время партии 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2002213"/>
                  </a:ext>
                </a:extLst>
              </a:tr>
              <a:tr h="7995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Наличие стратегии 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0435202"/>
                  </a:ext>
                </a:extLst>
              </a:tr>
              <a:tr h="7995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Итого 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14</a:t>
                      </a:r>
                      <a:endParaRPr lang="ru-RU" sz="145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5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25</a:t>
                      </a:r>
                      <a:endParaRPr lang="ru-RU" sz="1450" b="1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760312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369AA79-29FE-6561-A9F0-AB7811471F91}"/>
              </a:ext>
            </a:extLst>
          </p:cNvPr>
          <p:cNvSpPr txBox="1"/>
          <p:nvPr/>
        </p:nvSpPr>
        <p:spPr>
          <a:xfrm>
            <a:off x="7315201" y="652171"/>
            <a:ext cx="7091914" cy="76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ts val="5468"/>
              </a:lnSpc>
              <a:buNone/>
            </a:pPr>
            <a:r>
              <a:rPr lang="ru-RU" sz="4400" dirty="0">
                <a:gradFill flip="none" rotWithShape="1">
                  <a:gsLst>
                    <a:gs pos="47000">
                      <a:srgbClr val="7030A0"/>
                    </a:gs>
                    <a:gs pos="0">
                      <a:srgbClr val="E2A966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Анализ субститутов</a:t>
            </a:r>
            <a:endParaRPr lang="en-US" sz="4400" dirty="0">
              <a:gradFill flip="none" rotWithShape="1">
                <a:gsLst>
                  <a:gs pos="47000">
                    <a:srgbClr val="7030A0"/>
                  </a:gs>
                  <a:gs pos="0">
                    <a:srgbClr val="E2A966"/>
                  </a:gs>
                  <a:gs pos="70000">
                    <a:srgbClr val="A01883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-1331" y="27842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981964" y="107529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400" dirty="0">
                <a:gradFill flip="none" rotWithShape="1">
                  <a:gsLst>
                    <a:gs pos="47000">
                      <a:srgbClr val="CF9053"/>
                    </a:gs>
                    <a:gs pos="14000">
                      <a:srgbClr val="7030A0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Команда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638514" y="1895840"/>
            <a:ext cx="4514163" cy="5679937"/>
          </a:xfrm>
          <a:prstGeom prst="roundRect">
            <a:avLst>
              <a:gd name="adj" fmla="val 4869"/>
            </a:avLst>
          </a:prstGeom>
          <a:solidFill>
            <a:srgbClr val="2F3343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7" name="Text 5"/>
          <p:cNvSpPr/>
          <p:nvPr/>
        </p:nvSpPr>
        <p:spPr>
          <a:xfrm>
            <a:off x="437554" y="3107700"/>
            <a:ext cx="441138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9170024" y="3309915"/>
            <a:ext cx="441138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7BD353-68A6-45B6-806C-96652E145609}"/>
              </a:ext>
            </a:extLst>
          </p:cNvPr>
          <p:cNvSpPr txBox="1"/>
          <p:nvPr/>
        </p:nvSpPr>
        <p:spPr>
          <a:xfrm>
            <a:off x="2879369" y="2096488"/>
            <a:ext cx="393979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Обучаюсь в Челябинском государственном институте культуры на 3 курсе по направлению «</a:t>
            </a:r>
            <a:r>
              <a:rPr lang="ru-RU" sz="2000" dirty="0" err="1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Музеология</a:t>
            </a: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и охрана объектов культурного и природного наследия»</a:t>
            </a:r>
          </a:p>
          <a:p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Личные качества, которые могут быть полезными в создании и разработке игры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поскольку обучаюсь на специальности, тесно связанной с изучением истории погружена в контекст темы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Занимаюсь фотографией, что в дальнейшем поможет лучше продавать игру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A35C03-B396-9772-3118-93209B06E253}"/>
              </a:ext>
            </a:extLst>
          </p:cNvPr>
          <p:cNvSpPr txBox="1"/>
          <p:nvPr/>
        </p:nvSpPr>
        <p:spPr>
          <a:xfrm>
            <a:off x="8328454" y="2268343"/>
            <a:ext cx="2152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gradFill flip="none" rotWithShape="1">
                  <a:gsLst>
                    <a:gs pos="47000">
                      <a:srgbClr val="CF9053"/>
                    </a:gs>
                    <a:gs pos="14000">
                      <a:srgbClr val="7030A0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Иванова Дарья</a:t>
            </a:r>
            <a:endParaRPr lang="ru-RU" sz="3600" dirty="0">
              <a:solidFill>
                <a:srgbClr val="6EB9FC"/>
              </a:solidFill>
              <a:latin typeface="Lora" pitchFamily="2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95661EE-F96C-B31E-6A3C-5FDEE94D9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11" y="1230304"/>
            <a:ext cx="2221823" cy="35284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AF64732-235D-46CC-7B70-607AC8EAC278}"/>
              </a:ext>
            </a:extLst>
          </p:cNvPr>
          <p:cNvSpPr txBox="1"/>
          <p:nvPr/>
        </p:nvSpPr>
        <p:spPr>
          <a:xfrm>
            <a:off x="-33257" y="4906419"/>
            <a:ext cx="4180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gradFill flip="none" rotWithShape="1">
                  <a:gsLst>
                    <a:gs pos="47000">
                      <a:srgbClr val="CF9053"/>
                    </a:gs>
                    <a:gs pos="14000">
                      <a:srgbClr val="7030A0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Ботова Яна</a:t>
            </a:r>
            <a:endParaRPr lang="ru-RU" sz="3600" dirty="0">
              <a:solidFill>
                <a:srgbClr val="6EB9FC"/>
              </a:solidFill>
              <a:latin typeface="Lora" pitchFamily="2" charset="-52"/>
            </a:endParaRPr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754B9F42-853A-4FF8-A6F4-58C37600628A}"/>
              </a:ext>
            </a:extLst>
          </p:cNvPr>
          <p:cNvSpPr/>
          <p:nvPr/>
        </p:nvSpPr>
        <p:spPr>
          <a:xfrm>
            <a:off x="7739834" y="4546133"/>
            <a:ext cx="6744523" cy="2723252"/>
          </a:xfrm>
          <a:prstGeom prst="roundRect">
            <a:avLst>
              <a:gd name="adj" fmla="val 4869"/>
            </a:avLst>
          </a:prstGeom>
          <a:solidFill>
            <a:srgbClr val="2F3343"/>
          </a:solidFill>
          <a:ln/>
        </p:spPr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6EC6D3-7AA6-4FC5-B322-5A6CAEE9EE4D}"/>
              </a:ext>
            </a:extLst>
          </p:cNvPr>
          <p:cNvSpPr txBox="1"/>
          <p:nvPr/>
        </p:nvSpPr>
        <p:spPr>
          <a:xfrm>
            <a:off x="7974214" y="4652871"/>
            <a:ext cx="633714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Закончила </a:t>
            </a:r>
            <a:r>
              <a:rPr lang="ru-RU" sz="2000" dirty="0" err="1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ЮУрГУ</a:t>
            </a: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по направлению «клиническая психология»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6 лет в психологическом консультировании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Участие в выполнении </a:t>
            </a:r>
            <a:r>
              <a:rPr lang="ru-RU" sz="2000" dirty="0" err="1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госзаданий</a:t>
            </a: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и научных проектов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Систематическая публикационная активность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Интерес к настольным играм и истории как к науке</a:t>
            </a: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091617C-3994-005C-2487-E81F24563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2603" y="643938"/>
            <a:ext cx="3383029" cy="3801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-30318" y="-30345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sp>
        <p:nvSpPr>
          <p:cNvPr id="4" name="Text 2"/>
          <p:cNvSpPr/>
          <p:nvPr/>
        </p:nvSpPr>
        <p:spPr>
          <a:xfrm>
            <a:off x="659576" y="191300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000" dirty="0">
                <a:gradFill flip="none" rotWithShape="1">
                  <a:gsLst>
                    <a:gs pos="47000">
                      <a:srgbClr val="CF9053"/>
                    </a:gs>
                    <a:gs pos="14000">
                      <a:srgbClr val="7030A0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Команда</a:t>
            </a:r>
            <a:endParaRPr lang="en-US" sz="4374" dirty="0">
              <a:gradFill flip="none" rotWithShape="1">
                <a:gsLst>
                  <a:gs pos="0">
                    <a:srgbClr val="7030A0">
                      <a:shade val="30000"/>
                      <a:satMod val="115000"/>
                    </a:srgbClr>
                  </a:gs>
                  <a:gs pos="50000">
                    <a:srgbClr val="7030A0">
                      <a:shade val="67500"/>
                      <a:satMod val="115000"/>
                    </a:srgbClr>
                  </a:gs>
                  <a:gs pos="100000">
                    <a:srgbClr val="7030A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2700385" y="1248032"/>
            <a:ext cx="4264468" cy="5368160"/>
          </a:xfrm>
          <a:prstGeom prst="roundRect">
            <a:avLst>
              <a:gd name="adj" fmla="val 4869"/>
            </a:avLst>
          </a:prstGeom>
          <a:solidFill>
            <a:srgbClr val="2F3343"/>
          </a:solidFill>
          <a:ln/>
        </p:spPr>
      </p:sp>
      <p:sp>
        <p:nvSpPr>
          <p:cNvPr id="7" name="Text 5"/>
          <p:cNvSpPr/>
          <p:nvPr/>
        </p:nvSpPr>
        <p:spPr>
          <a:xfrm>
            <a:off x="437554" y="3107700"/>
            <a:ext cx="441138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9170024" y="3309915"/>
            <a:ext cx="441138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BA0C8E-66B5-8778-2280-8F9E46DAC3BF}"/>
              </a:ext>
            </a:extLst>
          </p:cNvPr>
          <p:cNvSpPr txBox="1"/>
          <p:nvPr/>
        </p:nvSpPr>
        <p:spPr>
          <a:xfrm>
            <a:off x="2881521" y="1322002"/>
            <a:ext cx="410320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Обучаюсь в ЮУрГУ на специальности «Пищевые и биотехнологии»</a:t>
            </a:r>
          </a:p>
          <a:p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На протяжении нескольких лет играю и интересуюсь настольными играми.</a:t>
            </a:r>
          </a:p>
          <a:p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Имею следующие качества, которые могут помочь в создании настольной игры: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Творческое мышление: Способность генерировать уникальные идеи для правил, компонентов игры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Любовь к играм: И, конечно же, страсть к настольным играм, искренний интерес к их механикам и разнообразию.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F82D2F0-0FCF-319F-056A-D552D8A22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0537" y="725758"/>
            <a:ext cx="2595463" cy="3196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C02DF81-DF0D-BF44-0EE8-606C8E5283B2}"/>
              </a:ext>
            </a:extLst>
          </p:cNvPr>
          <p:cNvSpPr txBox="1"/>
          <p:nvPr/>
        </p:nvSpPr>
        <p:spPr>
          <a:xfrm>
            <a:off x="8652497" y="2030893"/>
            <a:ext cx="29855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>
                <a:gradFill flip="none" rotWithShape="1">
                  <a:gsLst>
                    <a:gs pos="47000">
                      <a:srgbClr val="CF9053"/>
                    </a:gs>
                    <a:gs pos="14000">
                      <a:srgbClr val="7030A0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Демагина</a:t>
            </a:r>
            <a:r>
              <a:rPr lang="ru-RU" sz="3600" dirty="0">
                <a:gradFill flip="none" rotWithShape="1">
                  <a:gsLst>
                    <a:gs pos="47000">
                      <a:srgbClr val="CF9053"/>
                    </a:gs>
                    <a:gs pos="14000">
                      <a:srgbClr val="7030A0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 Мария</a:t>
            </a:r>
            <a:endParaRPr lang="ru-RU" sz="36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69DFB88-3FEE-4933-9E09-CCDEDE973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50" y="1896320"/>
            <a:ext cx="2386944" cy="318259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F3D6CE3-A70D-C0B9-3B53-2BA40F3C2CA8}"/>
              </a:ext>
            </a:extLst>
          </p:cNvPr>
          <p:cNvSpPr txBox="1"/>
          <p:nvPr/>
        </p:nvSpPr>
        <p:spPr>
          <a:xfrm>
            <a:off x="224532" y="5089963"/>
            <a:ext cx="2613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gradFill flip="none" rotWithShape="1">
                  <a:gsLst>
                    <a:gs pos="47000">
                      <a:srgbClr val="CF9053"/>
                    </a:gs>
                    <a:gs pos="14000">
                      <a:srgbClr val="7030A0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Булатова Дарья</a:t>
            </a:r>
            <a:endParaRPr lang="ru-RU" sz="3600" dirty="0">
              <a:solidFill>
                <a:srgbClr val="6EB9FC"/>
              </a:solidFill>
              <a:latin typeface="Lora" pitchFamily="2" charset="-52"/>
            </a:endParaRPr>
          </a:p>
        </p:txBody>
      </p:sp>
      <p:sp>
        <p:nvSpPr>
          <p:cNvPr id="16" name="Shape 6">
            <a:extLst>
              <a:ext uri="{FF2B5EF4-FFF2-40B4-BE49-F238E27FC236}">
                <a16:creationId xmlns:a16="http://schemas.microsoft.com/office/drawing/2014/main" id="{42A933D3-3F6F-4B35-96AF-F43A24A541B7}"/>
              </a:ext>
            </a:extLst>
          </p:cNvPr>
          <p:cNvSpPr/>
          <p:nvPr/>
        </p:nvSpPr>
        <p:spPr>
          <a:xfrm>
            <a:off x="7335070" y="4060005"/>
            <a:ext cx="6711405" cy="3310490"/>
          </a:xfrm>
          <a:prstGeom prst="roundRect">
            <a:avLst>
              <a:gd name="adj" fmla="val 4869"/>
            </a:avLst>
          </a:prstGeom>
          <a:solidFill>
            <a:srgbClr val="2F3343"/>
          </a:solidFill>
          <a:ln/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11F5BD-E70F-4F1D-ACAA-393A51689FFF}"/>
              </a:ext>
            </a:extLst>
          </p:cNvPr>
          <p:cNvSpPr txBox="1"/>
          <p:nvPr/>
        </p:nvSpPr>
        <p:spPr>
          <a:xfrm>
            <a:off x="7490372" y="4130200"/>
            <a:ext cx="6400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Обучаюсь в институте культуры города Челябинска на направлении "Средовой дизайн"</a:t>
            </a:r>
          </a:p>
          <a:p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• Три года занималась в студии творческого развития имени </a:t>
            </a:r>
            <a:r>
              <a:rPr lang="ru-RU" sz="2000" dirty="0" err="1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К.Ю.Хабенского</a:t>
            </a: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</a:t>
            </a:r>
            <a:r>
              <a:rPr lang="en-US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благодаря этому владею навыками ораторского искусства</a:t>
            </a:r>
          </a:p>
          <a:p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• Есть опыт в создании 3</a:t>
            </a:r>
            <a:r>
              <a:rPr lang="en-US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</a:t>
            </a: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моделей, оформлении презентаций и книжных иллюстраций</a:t>
            </a:r>
          </a:p>
          <a:p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Веду группу в соцсети "</a:t>
            </a:r>
            <a:r>
              <a:rPr lang="ru-RU" sz="2000" dirty="0" err="1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DebilenokDem</a:t>
            </a:r>
            <a:r>
              <a:rPr lang="ru-RU" sz="2000" dirty="0">
                <a:solidFill>
                  <a:srgbClr val="C7D5D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", которая посвящена рисованию, созданию и оценке картин, публикации стихотворений.</a:t>
            </a:r>
          </a:p>
        </p:txBody>
      </p:sp>
    </p:spTree>
    <p:extLst>
      <p:ext uri="{BB962C8B-B14F-4D97-AF65-F5344CB8AC3E}">
        <p14:creationId xmlns:p14="http://schemas.microsoft.com/office/powerpoint/2010/main" val="4012983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90799" y="712589"/>
            <a:ext cx="54406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gradFill flip="none" rotWithShape="1">
                  <a:gsLst>
                    <a:gs pos="0">
                      <a:srgbClr val="E2A966"/>
                    </a:gs>
                    <a:gs pos="50000">
                      <a:srgbClr val="A01883"/>
                    </a:gs>
                    <a:gs pos="100000">
                      <a:srgbClr val="7030A0"/>
                    </a:gs>
                  </a:gsLst>
                  <a:lin ang="10800000" scaled="1"/>
                  <a:tileRect/>
                </a:gradFill>
                <a:latin typeface="Lora" pitchFamily="34" charset="0"/>
                <a:ea typeface="Lora" pitchFamily="34" charset="-122"/>
                <a:cs typeface="Lora" pitchFamily="34" charset="-120"/>
              </a:rPr>
              <a:t>Планы на 2023-2025</a:t>
            </a:r>
            <a:endParaRPr lang="en-US" sz="4374" dirty="0">
              <a:gradFill flip="none" rotWithShape="1">
                <a:gsLst>
                  <a:gs pos="0">
                    <a:srgbClr val="E2A966"/>
                  </a:gs>
                  <a:gs pos="50000">
                    <a:srgbClr val="A01883"/>
                  </a:gs>
                  <a:gs pos="100000">
                    <a:srgbClr val="7030A0"/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4810244" y="1740218"/>
            <a:ext cx="27742" cy="5776793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7" name="Shape 4"/>
          <p:cNvSpPr/>
          <p:nvPr/>
        </p:nvSpPr>
        <p:spPr>
          <a:xfrm>
            <a:off x="5074027" y="2149852"/>
            <a:ext cx="777597" cy="27742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8" name="Shape 5"/>
          <p:cNvSpPr/>
          <p:nvPr/>
        </p:nvSpPr>
        <p:spPr>
          <a:xfrm>
            <a:off x="4574084" y="1913811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9" name="Text 6"/>
          <p:cNvSpPr/>
          <p:nvPr/>
        </p:nvSpPr>
        <p:spPr>
          <a:xfrm>
            <a:off x="4763036" y="1955483"/>
            <a:ext cx="1219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624" dirty="0"/>
          </a:p>
        </p:txBody>
      </p:sp>
      <p:sp>
        <p:nvSpPr>
          <p:cNvPr id="10" name="Text 7"/>
          <p:cNvSpPr/>
          <p:nvPr/>
        </p:nvSpPr>
        <p:spPr>
          <a:xfrm>
            <a:off x="6046113" y="196238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2023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5769667" y="2309574"/>
            <a:ext cx="775108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285750" indent="-285750" algn="l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Расширение штаба команды для полного осуществления замысла</a:t>
            </a:r>
          </a:p>
          <a:p>
            <a:pPr marL="285750" indent="-285750" algn="l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Поиск финансирования для старта разработки игры</a:t>
            </a:r>
          </a:p>
          <a:p>
            <a:pPr marL="285750" indent="-285750" algn="l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Поиск дизайнерского решения для игры</a:t>
            </a:r>
          </a:p>
        </p:txBody>
      </p:sp>
      <p:sp>
        <p:nvSpPr>
          <p:cNvPr id="12" name="Shape 9"/>
          <p:cNvSpPr/>
          <p:nvPr/>
        </p:nvSpPr>
        <p:spPr>
          <a:xfrm>
            <a:off x="5074027" y="4149507"/>
            <a:ext cx="777597" cy="27742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13" name="Shape 10"/>
          <p:cNvSpPr/>
          <p:nvPr/>
        </p:nvSpPr>
        <p:spPr>
          <a:xfrm>
            <a:off x="4574084" y="3913465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14" name="Text 11"/>
          <p:cNvSpPr/>
          <p:nvPr/>
        </p:nvSpPr>
        <p:spPr>
          <a:xfrm>
            <a:off x="4736366" y="3955137"/>
            <a:ext cx="17526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624" dirty="0"/>
          </a:p>
        </p:txBody>
      </p:sp>
      <p:sp>
        <p:nvSpPr>
          <p:cNvPr id="15" name="Text 12"/>
          <p:cNvSpPr/>
          <p:nvPr/>
        </p:nvSpPr>
        <p:spPr>
          <a:xfrm>
            <a:off x="6046113" y="396204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2024</a:t>
            </a:r>
            <a:endParaRPr lang="en-US" sz="2187" dirty="0"/>
          </a:p>
        </p:txBody>
      </p:sp>
      <p:sp>
        <p:nvSpPr>
          <p:cNvPr id="16" name="Text 13"/>
          <p:cNvSpPr/>
          <p:nvPr/>
        </p:nvSpPr>
        <p:spPr>
          <a:xfrm>
            <a:off x="5551982" y="4236137"/>
            <a:ext cx="8350371" cy="17126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50" indent="-285750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Отрисовка игры</a:t>
            </a:r>
          </a:p>
          <a:p>
            <a:pPr marL="285750" indent="-285750" algn="l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Поиск партнеров и инвесторов для печати игры и сотрудничества</a:t>
            </a:r>
          </a:p>
          <a:p>
            <a:pPr marL="285750" indent="-285750" algn="l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Поиск площадок для продажи</a:t>
            </a:r>
          </a:p>
          <a:p>
            <a:pPr marL="285750" indent="-285750" algn="l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Тестирование первых печатных комплектов игры</a:t>
            </a:r>
          </a:p>
          <a:p>
            <a:pPr marL="285750" indent="-285750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Выход на первые продажи во второй половине 2024 году</a:t>
            </a:r>
          </a:p>
          <a:p>
            <a:pPr marL="285750" indent="-285750" algn="l">
              <a:lnSpc>
                <a:spcPts val="2799"/>
              </a:lnSpc>
              <a:buFont typeface="Arial" panose="020B0604020202020204" pitchFamily="34" charset="0"/>
              <a:buChar char="•"/>
            </a:pPr>
            <a:endParaRPr lang="ru-RU" sz="1750" dirty="0">
              <a:solidFill>
                <a:srgbClr val="D6E5EF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5074027" y="6149161"/>
            <a:ext cx="777597" cy="27742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18" name="Shape 15"/>
          <p:cNvSpPr/>
          <p:nvPr/>
        </p:nvSpPr>
        <p:spPr>
          <a:xfrm>
            <a:off x="4574084" y="5913120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2F3343"/>
          </a:solidFill>
          <a:ln/>
        </p:spPr>
      </p:sp>
      <p:sp>
        <p:nvSpPr>
          <p:cNvPr id="19" name="Text 16"/>
          <p:cNvSpPr/>
          <p:nvPr/>
        </p:nvSpPr>
        <p:spPr>
          <a:xfrm>
            <a:off x="4732556" y="5954792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624" dirty="0"/>
          </a:p>
        </p:txBody>
      </p:sp>
      <p:sp>
        <p:nvSpPr>
          <p:cNvPr id="20" name="Text 17"/>
          <p:cNvSpPr/>
          <p:nvPr/>
        </p:nvSpPr>
        <p:spPr>
          <a:xfrm>
            <a:off x="6046113" y="596169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2025</a:t>
            </a:r>
            <a:endParaRPr lang="en-US" sz="2187" dirty="0"/>
          </a:p>
        </p:txBody>
      </p:sp>
      <p:sp>
        <p:nvSpPr>
          <p:cNvPr id="21" name="Text 18"/>
          <p:cNvSpPr/>
          <p:nvPr/>
        </p:nvSpPr>
        <p:spPr>
          <a:xfrm>
            <a:off x="5851624" y="6510016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50" indent="-285750" algn="l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Разработка дополнений для игры</a:t>
            </a:r>
          </a:p>
          <a:p>
            <a:pPr marL="285750" indent="-285750" algn="l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Отрисовка дополнений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-42385"/>
            <a:ext cx="14630400" cy="8229600"/>
          </a:xfrm>
          <a:prstGeom prst="rect">
            <a:avLst/>
          </a:prstGeom>
          <a:solidFill>
            <a:srgbClr val="252833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481469" y="1601973"/>
            <a:ext cx="57454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000" dirty="0">
                <a:gradFill flip="none" rotWithShape="1">
                  <a:gsLst>
                    <a:gs pos="47000">
                      <a:srgbClr val="CF9053"/>
                    </a:gs>
                    <a:gs pos="14000">
                      <a:srgbClr val="7030A0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Запрос к инвесторам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78125" y="2568743"/>
            <a:ext cx="9079611" cy="26845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280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Для успешного завершения проекта и выпуска игры нам требуется  1 млн  на этапы производства, маркетинга и распространения, а так же подбор типографии для последующего выпуска игры. </a:t>
            </a:r>
            <a:endParaRPr lang="en-US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24BBC1-1566-49AA-9616-E5A9B00056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59" t="23773" r="6114" b="21318"/>
          <a:stretch/>
        </p:blipFill>
        <p:spPr>
          <a:xfrm>
            <a:off x="10240238" y="1651578"/>
            <a:ext cx="3732029" cy="45188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C237A6-0CE0-48F4-BC06-E8E6468FFC93}"/>
              </a:ext>
            </a:extLst>
          </p:cNvPr>
          <p:cNvSpPr txBox="1"/>
          <p:nvPr/>
        </p:nvSpPr>
        <p:spPr>
          <a:xfrm>
            <a:off x="7091917" y="4326140"/>
            <a:ext cx="32429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gradFill flip="none" rotWithShape="1">
                  <a:gsLst>
                    <a:gs pos="47000">
                      <a:srgbClr val="CF9053"/>
                    </a:gs>
                    <a:gs pos="14000">
                      <a:srgbClr val="7030A0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Контакты:</a:t>
            </a:r>
          </a:p>
          <a:p>
            <a:r>
              <a:rPr lang="ru-RU" sz="4000" dirty="0">
                <a:gradFill flip="none" rotWithShape="1">
                  <a:gsLst>
                    <a:gs pos="47000">
                      <a:srgbClr val="CF9053"/>
                    </a:gs>
                    <a:gs pos="14000">
                      <a:srgbClr val="7030A0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Ботова Яна,</a:t>
            </a:r>
          </a:p>
          <a:p>
            <a:r>
              <a:rPr lang="ru-RU" sz="4000" dirty="0" err="1">
                <a:gradFill flip="none" rotWithShape="1">
                  <a:gsLst>
                    <a:gs pos="47000">
                      <a:srgbClr val="CF9053"/>
                    </a:gs>
                    <a:gs pos="14000">
                      <a:srgbClr val="7030A0"/>
                    </a:gs>
                    <a:gs pos="70000">
                      <a:srgbClr val="A01883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atin typeface="Lora" pitchFamily="34" charset="0"/>
              </a:rPr>
              <a:t>телеграм</a:t>
            </a:r>
            <a:endParaRPr lang="ru-RU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833</Words>
  <Application>Microsoft Office PowerPoint</Application>
  <PresentationFormat>Произвольный</PresentationFormat>
  <Paragraphs>188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Lora</vt:lpstr>
      <vt:lpstr>Source Sans Pro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Яна Ботова</cp:lastModifiedBy>
  <cp:revision>37</cp:revision>
  <dcterms:created xsi:type="dcterms:W3CDTF">2023-12-03T09:28:34Z</dcterms:created>
  <dcterms:modified xsi:type="dcterms:W3CDTF">2023-12-15T18:35:21Z</dcterms:modified>
</cp:coreProperties>
</file>