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92" r:id="rId3"/>
    <p:sldId id="265" r:id="rId4"/>
    <p:sldId id="293" r:id="rId5"/>
    <p:sldId id="294" r:id="rId6"/>
    <p:sldId id="297" r:id="rId7"/>
    <p:sldId id="312" r:id="rId8"/>
    <p:sldId id="309" r:id="rId9"/>
    <p:sldId id="317" r:id="rId10"/>
    <p:sldId id="318" r:id="rId11"/>
    <p:sldId id="306" r:id="rId12"/>
    <p:sldId id="307" r:id="rId13"/>
    <p:sldId id="296" r:id="rId14"/>
  </p:sldIdLst>
  <p:sldSz cx="12192000" cy="6858000"/>
  <p:notesSz cx="6858000" cy="9144000"/>
  <p:embeddedFontLs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4" autoAdjust="0"/>
  </p:normalViewPr>
  <p:slideViewPr>
    <p:cSldViewPr snapToGrid="0">
      <p:cViewPr varScale="1">
        <p:scale>
          <a:sx n="65" d="100"/>
          <a:sy n="65" d="100"/>
        </p:scale>
        <p:origin x="-682" y="-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80932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6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2.jpe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91000"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869950" y="1585661"/>
            <a:ext cx="10515600" cy="2529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lt1"/>
              </a:buClr>
              <a:buSzPts val="4800"/>
            </a:pPr>
            <a:r>
              <a:rPr lang="ru-RU" sz="4800" b="1" dirty="0" smtClean="0">
                <a:solidFill>
                  <a:schemeClr val="bg1"/>
                </a:solidFill>
                <a:latin typeface="+mj-lt"/>
                <a:ea typeface="Helvetica Neue"/>
                <a:cs typeface="Helvetica Neue"/>
              </a:rPr>
              <a:t>Эксплуатация нефтяных скважин </a:t>
            </a:r>
            <a:r>
              <a:rPr lang="ru-RU" sz="4800" b="1" dirty="0">
                <a:solidFill>
                  <a:schemeClr val="bg1"/>
                </a:solidFill>
                <a:latin typeface="+mj-lt"/>
                <a:ea typeface="Helvetica Neue"/>
                <a:cs typeface="Helvetica Neue"/>
              </a:rPr>
              <a:t>с помощью инновационного, погружного, бесклапанного насоса объёмного типа</a:t>
            </a:r>
            <a:endParaRPr sz="4800" b="1" dirty="0">
              <a:solidFill>
                <a:schemeClr val="bg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0827" y="1011142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chemeClr val="bg1"/>
                </a:solidFill>
              </a:rPr>
              <a:t>2025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3827" y="331782"/>
            <a:ext cx="240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</a:rPr>
              <a:t>Горбашов</a:t>
            </a:r>
            <a:r>
              <a:rPr lang="ru-RU" sz="2000" b="1" dirty="0">
                <a:solidFill>
                  <a:schemeClr val="bg1"/>
                </a:solidFill>
              </a:rPr>
              <a:t> В.Н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г.Екатеринбург</a:t>
            </a:r>
          </a:p>
        </p:txBody>
      </p:sp>
      <p:pic>
        <p:nvPicPr>
          <p:cNvPr id="9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0007" y="118194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4244009"/>
            <a:ext cx="4632960" cy="2423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32" y="4053509"/>
            <a:ext cx="1815575" cy="26139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91000"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561" y="146905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72857"/>
            <a:ext cx="3340098" cy="500230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+mj-lt"/>
              </a:rPr>
              <a:t>О спикере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1993900"/>
            <a:ext cx="57277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chemeClr val="bg1"/>
                </a:solidFill>
              </a:rPr>
              <a:t>Горбашов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</a:p>
          <a:p>
            <a:r>
              <a:rPr lang="ru-RU" sz="2800" dirty="0">
                <a:solidFill>
                  <a:schemeClr val="bg1"/>
                </a:solidFill>
              </a:rPr>
              <a:t>Владимир Николаевич.</a:t>
            </a:r>
          </a:p>
          <a:p>
            <a:r>
              <a:rPr lang="ru-RU" sz="2800" dirty="0">
                <a:solidFill>
                  <a:schemeClr val="bg1"/>
                </a:solidFill>
              </a:rPr>
              <a:t>Подполковник запаса, уволился в запас в 2002 году.</a:t>
            </a:r>
          </a:p>
          <a:p>
            <a:r>
              <a:rPr lang="ru-RU" sz="2800" dirty="0">
                <a:solidFill>
                  <a:schemeClr val="bg1"/>
                </a:solidFill>
              </a:rPr>
              <a:t>Закончил Ульяновское высшее военно-техническое училище в 1986 году.</a:t>
            </a:r>
          </a:p>
          <a:p>
            <a:r>
              <a:rPr lang="ru-RU" sz="2800" dirty="0">
                <a:solidFill>
                  <a:schemeClr val="bg1"/>
                </a:solidFill>
              </a:rPr>
              <a:t> Военную академию тыла и транспорта им. генерала армии А. В. </a:t>
            </a:r>
            <a:r>
              <a:rPr lang="ru-RU" sz="2800" dirty="0" err="1">
                <a:solidFill>
                  <a:schemeClr val="bg1"/>
                </a:solidFill>
              </a:rPr>
              <a:t>Хрулёва</a:t>
            </a:r>
            <a:r>
              <a:rPr lang="ru-RU" sz="2800" dirty="0">
                <a:solidFill>
                  <a:schemeClr val="bg1"/>
                </a:solidFill>
              </a:rPr>
              <a:t> в 1999 году.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47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248508" y="-42346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3600" b="1" dirty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Существующие способы </a:t>
            </a: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эксплуатации нефтяных скважин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606" y="52905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266" y="1247254"/>
            <a:ext cx="6090920" cy="27913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1227709"/>
            <a:ext cx="2387600" cy="3581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960" y="1387475"/>
            <a:ext cx="2921731" cy="32110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4038599"/>
            <a:ext cx="4132841" cy="27586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1" y="4888605"/>
            <a:ext cx="2387600" cy="189946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496943"/>
            <a:ext cx="4454991" cy="229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54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307123" y="0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Helvetica Neue"/>
              <a:buNone/>
            </a:pPr>
            <a:r>
              <a:rPr lang="ru-RU" sz="3600" b="1" dirty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Проблемы </a:t>
            </a: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эксплуатации штанговых насосов </a:t>
            </a:r>
            <a:r>
              <a:rPr lang="ru-RU" sz="3600" b="1" dirty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с наземным приводом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900" y="0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7105"/>
            <a:ext cx="2742666" cy="18252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517900"/>
            <a:ext cx="3997240" cy="2971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266" y="1271131"/>
            <a:ext cx="90429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Штанговые </a:t>
            </a:r>
            <a:r>
              <a:rPr lang="ru-RU" sz="2000" dirty="0" smtClean="0"/>
              <a:t>насосы </a:t>
            </a:r>
            <a:r>
              <a:rPr lang="ru-RU" sz="2000" dirty="0"/>
              <a:t>используются для неглубоких вертикальных скважин, в диапазоне подач от 1 до 50</a:t>
            </a:r>
            <a:r>
              <a:rPr lang="ru-RU" sz="2000" dirty="0">
                <a:solidFill>
                  <a:schemeClr val="tx1"/>
                </a:solidFill>
              </a:rPr>
              <a:t> </a:t>
            </a:r>
            <a:r>
              <a:rPr lang="ru-RU" sz="2000" dirty="0"/>
              <a:t> м</a:t>
            </a:r>
            <a:r>
              <a:rPr lang="ru-RU" sz="2000" baseline="30000" dirty="0"/>
              <a:t>3</a:t>
            </a:r>
            <a:r>
              <a:rPr lang="ru-RU" sz="2000" dirty="0"/>
              <a:t>/</a:t>
            </a:r>
            <a:r>
              <a:rPr lang="ru-RU" sz="2000" dirty="0" err="1"/>
              <a:t>сут</a:t>
            </a:r>
            <a:r>
              <a:rPr lang="ru-RU" sz="2000" dirty="0"/>
              <a:t>.  </a:t>
            </a:r>
            <a:r>
              <a:rPr lang="ru-RU" sz="2000" dirty="0" smtClean="0"/>
              <a:t>(иногда </a:t>
            </a:r>
            <a:r>
              <a:rPr lang="ru-RU" sz="2000" dirty="0"/>
              <a:t>до 200 м</a:t>
            </a:r>
            <a:r>
              <a:rPr lang="ru-RU" sz="2000" baseline="30000" dirty="0"/>
              <a:t>3</a:t>
            </a:r>
            <a:r>
              <a:rPr lang="ru-RU" sz="2000" dirty="0"/>
              <a:t>/</a:t>
            </a:r>
            <a:r>
              <a:rPr lang="ru-RU" sz="2000" dirty="0" err="1"/>
              <a:t>сут</a:t>
            </a:r>
            <a:r>
              <a:rPr lang="ru-RU" sz="2000" dirty="0"/>
              <a:t>.). Эксплуатация на глубинах — от 30 метров до 1,5 км, максимальные глубины — 2,5 км. Внедрены в производство и эксплуатируются более 300 </a:t>
            </a:r>
            <a:r>
              <a:rPr lang="ru-RU" sz="2000" dirty="0" smtClean="0"/>
              <a:t>лет. В связи с ростом (до 60%) трудно-извлекаемых запасов среди разведанных запасов, требуют замены на инновационные насосы.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225840" y="3110974"/>
            <a:ext cx="77883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                                       </a:t>
            </a:r>
            <a:r>
              <a:rPr lang="ru-RU" sz="2000" b="1" u="sng" dirty="0"/>
              <a:t>НЕДОСТАТКИ:</a:t>
            </a:r>
            <a:endParaRPr lang="ru-RU" sz="2000" u="sng" dirty="0"/>
          </a:p>
          <a:p>
            <a:pPr marL="457200" indent="-457200">
              <a:buAutoNum type="arabicPeriod"/>
            </a:pPr>
            <a:r>
              <a:rPr lang="ru-RU" sz="2000" dirty="0"/>
              <a:t>Невозможна эксплуатация в скважинах с большим отклонением зенитного угла  от вертикального,  имеющих «кривые» участки и откачка высоковязких нефтей;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Металлоемкие конструкции (дорогое производство), </a:t>
            </a:r>
            <a:r>
              <a:rPr lang="ru-RU" sz="2000" dirty="0"/>
              <a:t>требуют фундаментов большой несущей способности, что очень дорого и долго строить </a:t>
            </a:r>
            <a:r>
              <a:rPr lang="ru-RU" sz="2000" dirty="0" smtClean="0"/>
              <a:t>в условиях  </a:t>
            </a:r>
            <a:r>
              <a:rPr lang="ru-RU" sz="2000" dirty="0"/>
              <a:t>заболоченной местности и вечной мерзлоты Сибири и Заполярья;</a:t>
            </a:r>
          </a:p>
          <a:p>
            <a:pPr marL="457200" indent="-457200">
              <a:buAutoNum type="arabicPeriod"/>
            </a:pPr>
            <a:r>
              <a:rPr lang="ru-RU" sz="2000" dirty="0"/>
              <a:t>Имеют  эксплуатационные ограничения по глубине добычи и производительности;</a:t>
            </a:r>
          </a:p>
          <a:p>
            <a:pPr marL="457200" indent="-457200">
              <a:buAutoNum type="arabicPeriod"/>
            </a:pPr>
            <a:r>
              <a:rPr lang="ru-RU" sz="2000" dirty="0"/>
              <a:t>Ограничения по количеству механических примесей в перекачиваемом </a:t>
            </a:r>
            <a:r>
              <a:rPr lang="ru-RU" sz="2000" dirty="0" smtClean="0"/>
              <a:t>продукте по причине залипания клапанов.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74718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271954" y="0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Проблемы </a:t>
            </a: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откачки </a:t>
            </a:r>
            <a:r>
              <a:rPr lang="ru-RU" sz="3600" b="1" dirty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нефти с помощью </a:t>
            </a: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электро-центробежных установок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900" y="0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56200" y="1271131"/>
            <a:ext cx="6858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 С помощью УЭЦН добывается порядка </a:t>
            </a:r>
            <a:r>
              <a:rPr lang="ru-RU" sz="2000" dirty="0" smtClean="0"/>
              <a:t>60 % </a:t>
            </a:r>
            <a:r>
              <a:rPr lang="ru-RU" sz="2000" dirty="0"/>
              <a:t>всей нефти в России. Кроме того, в отличие от штанговых скважинных насосов, УЭЦН можно использовать в "кривых" скважинах, а также на шельфе. Однако также имеют серьезные  </a:t>
            </a:r>
            <a:r>
              <a:rPr lang="ru-RU" sz="2000" b="1" dirty="0"/>
              <a:t>НЕДОСТАТКИ:</a:t>
            </a:r>
            <a:endParaRPr lang="ru-RU" sz="2000" dirty="0"/>
          </a:p>
          <a:p>
            <a:pPr marL="457200" indent="-457200">
              <a:buAutoNum type="arabicPeriod"/>
            </a:pPr>
            <a:r>
              <a:rPr lang="ru-RU" sz="2000" dirty="0" smtClean="0"/>
              <a:t>Ограничения </a:t>
            </a:r>
            <a:r>
              <a:rPr lang="ru-RU" sz="2000" dirty="0"/>
              <a:t>по эксплуатации электродвигателей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при </a:t>
            </a:r>
            <a:r>
              <a:rPr lang="ru-RU" sz="2000" dirty="0"/>
              <a:t>высокой температуре внутри пласта;</a:t>
            </a:r>
          </a:p>
          <a:p>
            <a:r>
              <a:rPr lang="ru-RU" sz="2000" dirty="0"/>
              <a:t>2. Вибрации в процессе работы разрушают изоляцию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токоведущих </a:t>
            </a:r>
            <a:r>
              <a:rPr lang="ru-RU" sz="2000" dirty="0"/>
              <a:t>кабелей;</a:t>
            </a:r>
          </a:p>
          <a:p>
            <a:r>
              <a:rPr lang="ru-RU" sz="2000" dirty="0"/>
              <a:t>3. Необходимость применения </a:t>
            </a:r>
            <a:r>
              <a:rPr lang="ru-RU" sz="2000" dirty="0" err="1"/>
              <a:t>гидрозащиты</a:t>
            </a:r>
            <a:r>
              <a:rPr lang="ru-RU" sz="2000" dirty="0"/>
              <a:t> и </a:t>
            </a:r>
            <a:r>
              <a:rPr lang="ru-RU" sz="2000" dirty="0" smtClean="0"/>
              <a:t>защиты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</a:t>
            </a:r>
            <a:r>
              <a:rPr lang="ru-RU" sz="2000" dirty="0"/>
              <a:t>от механических примесей, что сильно усложняет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конструкцию</a:t>
            </a:r>
            <a:r>
              <a:rPr lang="ru-RU" sz="2000" dirty="0"/>
              <a:t>, следовательно снижает надежность </a:t>
            </a:r>
            <a:r>
              <a:rPr lang="ru-RU" sz="2000" dirty="0" smtClean="0"/>
              <a:t>и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</a:t>
            </a:r>
            <a:r>
              <a:rPr lang="ru-RU" sz="2000" dirty="0"/>
              <a:t>удорожает стоимость оборудования;</a:t>
            </a:r>
          </a:p>
          <a:p>
            <a:r>
              <a:rPr lang="ru-RU" sz="2000" dirty="0"/>
              <a:t>4. Ограничения по диаметру рабочих колес в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погружном </a:t>
            </a:r>
            <a:r>
              <a:rPr lang="ru-RU" sz="2000" dirty="0"/>
              <a:t>насосе вынуждает конструировать и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производить </a:t>
            </a:r>
            <a:r>
              <a:rPr lang="ru-RU" sz="2000" dirty="0"/>
              <a:t>многоступенчатые (до 400 ступеней);</a:t>
            </a:r>
          </a:p>
          <a:p>
            <a:r>
              <a:rPr lang="ru-RU" sz="2000" dirty="0"/>
              <a:t>5. Отказ в работе при наличии 25% газа в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перекачиваемом </a:t>
            </a:r>
            <a:r>
              <a:rPr lang="ru-RU" sz="2000" dirty="0"/>
              <a:t>продукте - «срыв струи».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3517900"/>
            <a:ext cx="750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1. 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1271131"/>
            <a:ext cx="4914900" cy="36785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5063941"/>
            <a:ext cx="4927599" cy="163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119555" y="-7571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595959"/>
              </a:buClr>
              <a:buSzPts val="3600"/>
            </a:pPr>
            <a:r>
              <a:rPr lang="ru-RU" sz="3600" b="1" dirty="0">
                <a:solidFill>
                  <a:schemeClr val="tx1"/>
                </a:solidFill>
                <a:ea typeface="Helvetica Neue"/>
                <a:cs typeface="Helvetica Neue"/>
                <a:sym typeface="Helvetica Neue"/>
              </a:rPr>
              <a:t>Проблемы откачки нефти с помощью электро-центробежных установок - 2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523" y="-7571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99" y="1306585"/>
            <a:ext cx="4190023" cy="28575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13385" y="1306584"/>
            <a:ext cx="74744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 Электроцентробежные насосные агрегаты характеризуются </a:t>
            </a:r>
            <a:r>
              <a:rPr lang="ru-RU" sz="2000" dirty="0"/>
              <a:t>узкой зоной оптимального КПД в рабочем диапазоне </a:t>
            </a:r>
            <a:r>
              <a:rPr lang="ru-RU" sz="2000" dirty="0" smtClean="0"/>
              <a:t>применения (см</a:t>
            </a:r>
            <a:r>
              <a:rPr lang="ru-RU" sz="2000" dirty="0"/>
              <a:t>. </a:t>
            </a:r>
            <a:r>
              <a:rPr lang="ru-RU" sz="2000" dirty="0" smtClean="0"/>
              <a:t>рис.), </a:t>
            </a:r>
            <a:r>
              <a:rPr lang="ru-RU" sz="2000" dirty="0"/>
              <a:t>значение </a:t>
            </a:r>
            <a:r>
              <a:rPr lang="ru-RU" sz="2000" dirty="0" smtClean="0"/>
              <a:t>которого уменьшается в прямой зависимости от величины создаваемого давления. ЭЦНА продолжают работать в оптимальном режиме только </a:t>
            </a:r>
            <a:r>
              <a:rPr lang="ru-RU" sz="2000" dirty="0"/>
              <a:t>в случае отклонения дебета скважины не более 25</a:t>
            </a:r>
            <a:r>
              <a:rPr lang="ru-RU" sz="2000" dirty="0" smtClean="0"/>
              <a:t>%. </a:t>
            </a:r>
            <a:r>
              <a:rPr lang="ru-RU" sz="2000" dirty="0"/>
              <a:t>В случае устойчивого изменения дебета скважины приходится </a:t>
            </a:r>
            <a:r>
              <a:rPr lang="ru-RU" sz="2000" dirty="0" smtClean="0"/>
              <a:t>переключаться на ЭЦНА </a:t>
            </a:r>
            <a:r>
              <a:rPr lang="ru-RU" sz="2000" dirty="0"/>
              <a:t>более мощный, либо более слабый.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1299" y="4194838"/>
            <a:ext cx="117465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 Стоимость ЭЦНА </a:t>
            </a:r>
            <a:r>
              <a:rPr lang="ru-RU" sz="2000" dirty="0"/>
              <a:t>без газо-сепаратора и сетчатого фильтра от 500 тысяч рублей до 1,5 миллионов </a:t>
            </a:r>
            <a:r>
              <a:rPr lang="ru-RU" sz="2000" dirty="0" smtClean="0"/>
              <a:t>и </a:t>
            </a:r>
            <a:r>
              <a:rPr lang="ru-RU" sz="2000" dirty="0"/>
              <a:t>постоянное содержание целой линейки </a:t>
            </a:r>
            <a:r>
              <a:rPr lang="ru-RU" sz="2000" dirty="0" smtClean="0"/>
              <a:t>ЭЦНА </a:t>
            </a:r>
            <a:r>
              <a:rPr lang="ru-RU" sz="2000" dirty="0"/>
              <a:t>на </a:t>
            </a:r>
            <a:r>
              <a:rPr lang="ru-RU" sz="2000" dirty="0" smtClean="0"/>
              <a:t>складе нефтедобывающих компаний </a:t>
            </a:r>
            <a:r>
              <a:rPr lang="ru-RU" sz="2000" dirty="0"/>
              <a:t>просто </a:t>
            </a:r>
            <a:r>
              <a:rPr lang="ru-RU" sz="2000" dirty="0" smtClean="0"/>
              <a:t>необходимо, что приводит к большим финансовым издержкам. </a:t>
            </a:r>
            <a:r>
              <a:rPr lang="ru-RU" sz="2000" dirty="0"/>
              <a:t>Кроме того, в связи с большой </a:t>
            </a:r>
            <a:r>
              <a:rPr lang="ru-RU" sz="2000" dirty="0" smtClean="0"/>
              <a:t>частотой </a:t>
            </a:r>
            <a:r>
              <a:rPr lang="ru-RU" sz="2000" dirty="0"/>
              <a:t>вращения (от 2500 до 5000 об/мин) </a:t>
            </a:r>
            <a:r>
              <a:rPr lang="ru-RU" sz="2000" dirty="0" smtClean="0"/>
              <a:t>ЭЦНА </a:t>
            </a:r>
            <a:r>
              <a:rPr lang="ru-RU" sz="2000" dirty="0"/>
              <a:t>подвержены сильному износу особенно в районе сальниковых </a:t>
            </a:r>
            <a:r>
              <a:rPr lang="ru-RU" sz="2000" dirty="0" smtClean="0"/>
              <a:t>и динамических уплотнений рабочих колес, что вызывает большие потери на трение и </a:t>
            </a:r>
            <a:r>
              <a:rPr lang="ru-RU" sz="2000" dirty="0"/>
              <a:t>снижает межремонтный ресурс при эксплуатации </a:t>
            </a:r>
            <a:r>
              <a:rPr lang="ru-RU" sz="2000" dirty="0" smtClean="0"/>
              <a:t>ЭЦНА. </a:t>
            </a:r>
            <a:r>
              <a:rPr lang="ru-RU" sz="2000" dirty="0"/>
              <a:t>Кроме того</a:t>
            </a:r>
            <a:r>
              <a:rPr lang="ru-RU" sz="2000" dirty="0" smtClean="0"/>
              <a:t>, многоступенчатый, </a:t>
            </a:r>
            <a:r>
              <a:rPr lang="ru-RU" sz="2000" dirty="0"/>
              <a:t>центробежный насос достаточно </a:t>
            </a:r>
            <a:r>
              <a:rPr lang="ru-RU" sz="2000" dirty="0" smtClean="0"/>
              <a:t>сложное в изготовлении устройство.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84159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225062" y="0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595959"/>
              </a:buClr>
              <a:buSzPts val="3600"/>
            </a:pP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Предлагаемый инновационный насос для эксплуатации нефтяных скважин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562" y="14154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300" y="1149216"/>
            <a:ext cx="88483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</a:t>
            </a:r>
            <a:r>
              <a:rPr lang="ru-RU" sz="2000" dirty="0"/>
              <a:t>Многоплунжерный, бесклапанный, объёмный насос состоит из стального, прочного корпуса 11 в котором выполнены прорези с посадочными пазами10 для плунжеров 9.  Плунжера с приводами в виде соленоидов, объединены в блок плунжеров и заключены в облегчённый, технологический корпус 3, на котором закреплен блок управления 1. Питание к блоку управления 1 подаётся с поверхности по электрической линии 12. Далее в блоке питания импульс электроэнергии распределяется между соленоидами по проводам 2, в порядке, согласно порядку работы плунжеров насосного агрегата. При поступлении импульса на обмотку 6 соленоида, сердечник 7 из </a:t>
            </a:r>
            <a:r>
              <a:rPr lang="ru-RU" sz="2000" dirty="0" err="1"/>
              <a:t>ферромагнитного</a:t>
            </a:r>
            <a:r>
              <a:rPr lang="ru-RU" sz="2000" dirty="0"/>
              <a:t> сплава, внутри корпуса 4 втягивается в обмотку 6 соленоида в направлении, указанном стрелкой 8 и </a:t>
            </a:r>
            <a:r>
              <a:rPr lang="ru-RU" sz="2000" dirty="0" smtClean="0"/>
              <a:t>полностью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41300" y="4829361"/>
            <a:ext cx="11950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перекрывает проходное сечение </a:t>
            </a:r>
            <a:r>
              <a:rPr lang="ru-RU" sz="2000" dirty="0" smtClean="0"/>
              <a:t>этого </a:t>
            </a:r>
            <a:r>
              <a:rPr lang="ru-RU" sz="2000" dirty="0"/>
              <a:t>насоса, двигаясь по пазам 10. В исходное (открытое) положение плунжер возвращает возвратная пружина </a:t>
            </a:r>
            <a:r>
              <a:rPr lang="ru-RU" sz="2000" dirty="0" smtClean="0"/>
              <a:t>5. Рекомендуемое количество плунжеров – значительно большее трех повышает надежность конструкции, благодаря чему возможна устойчивая работа насоса в случае обесточивания одной, или нескольких катушек соленоида.  Импульсная подача э/энергии исключает перегрев катушек соленоида в горячих пластах, кроме того их не сложно изолировать от тепла и загрязнений.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546" y="1149216"/>
            <a:ext cx="3102400" cy="378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87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896815" y="0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595959"/>
              </a:buClr>
              <a:buSzPts val="3600"/>
            </a:pP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Предлагаемый инновационный насос для нефтяных скважин - 2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900" y="0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43696" y="1149216"/>
            <a:ext cx="884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41300" y="4829361"/>
            <a:ext cx="11950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349271"/>
            <a:ext cx="4357688" cy="531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19754" y="1329977"/>
            <a:ext cx="947224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Гидравлический расчет объёмного насоса начинается  с определения рабочего объёма предлагаемого  насоса. В нашем случае рабочий объем предлагаемого насоса – это сумма изменений объема рабочей камеры насоса за один импульс плунжера, т. е. объем несжимаемой жидкости, выдаваемый предлагаемым насосом, работающим без объёмных потерь за один импульс </a:t>
            </a:r>
            <a:r>
              <a:rPr lang="ru-RU" sz="2000" dirty="0" smtClean="0"/>
              <a:t>плунжера (см. рис.). Рабочим </a:t>
            </a:r>
            <a:r>
              <a:rPr lang="ru-RU" sz="2000" dirty="0"/>
              <a:t>органом предлагаемого насоса является плунжер, размеры которого  составляют:  65 х 27 х 65 мм. Выдвигаясь из положения полностью открытого проходного сечения насоса, до полного перекрытия проходного сечения насоса плунжер занимает объем в 114 075 мм</a:t>
            </a:r>
            <a:r>
              <a:rPr lang="ru-RU" sz="2000" baseline="30000" dirty="0"/>
              <a:t>3</a:t>
            </a:r>
            <a:r>
              <a:rPr lang="ru-RU" sz="2000" dirty="0" smtClean="0"/>
              <a:t>.</a:t>
            </a:r>
            <a:r>
              <a:rPr lang="ru-RU" sz="2000" dirty="0"/>
              <a:t> Таким образом, чтобы получить </a:t>
            </a:r>
            <a:r>
              <a:rPr lang="ru-RU" sz="2000" dirty="0" smtClean="0"/>
              <a:t>производительность  </a:t>
            </a:r>
            <a:r>
              <a:rPr lang="ru-RU" sz="2000" dirty="0"/>
              <a:t>- 80 м</a:t>
            </a:r>
            <a:r>
              <a:rPr lang="ru-RU" sz="2000" baseline="30000" dirty="0"/>
              <a:t>3</a:t>
            </a:r>
            <a:r>
              <a:rPr lang="ru-RU" sz="2000" dirty="0"/>
              <a:t>/сутки = 3,33 м</a:t>
            </a:r>
            <a:r>
              <a:rPr lang="ru-RU" sz="2000" baseline="30000" dirty="0"/>
              <a:t>3</a:t>
            </a:r>
            <a:r>
              <a:rPr lang="ru-RU" sz="2000" dirty="0"/>
              <a:t>/час, = 0,05 м</a:t>
            </a:r>
            <a:r>
              <a:rPr lang="ru-RU" sz="2000" baseline="30000" dirty="0"/>
              <a:t>3</a:t>
            </a:r>
            <a:r>
              <a:rPr lang="ru-RU" sz="2000" dirty="0"/>
              <a:t>/мин = </a:t>
            </a:r>
            <a:r>
              <a:rPr lang="ru-RU" sz="2000" dirty="0" smtClean="0"/>
              <a:t>0,000926</a:t>
            </a:r>
            <a:r>
              <a:rPr lang="ru-RU" sz="2000" dirty="0"/>
              <a:t>м</a:t>
            </a:r>
            <a:r>
              <a:rPr lang="ru-RU" sz="2000" baseline="30000" dirty="0"/>
              <a:t>3</a:t>
            </a:r>
            <a:r>
              <a:rPr lang="ru-RU" sz="2000" dirty="0"/>
              <a:t>/сек = 926 000 </a:t>
            </a:r>
            <a:r>
              <a:rPr lang="ru-RU" sz="2000" dirty="0" smtClean="0"/>
              <a:t>мм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/сек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657602" y="4807852"/>
            <a:ext cx="75343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достаточно </a:t>
            </a:r>
            <a:r>
              <a:rPr lang="ru-RU" sz="2000" dirty="0"/>
              <a:t>совершать 8 импульсов в секунду. (926 000/ 114 075 = 8,1). Это можно сделать  одним плунжером, но лучше, если будут работать 8 плунжеров, чтобы </a:t>
            </a:r>
            <a:r>
              <a:rPr lang="ru-RU" sz="2000" dirty="0" smtClean="0"/>
              <a:t>за 1 </a:t>
            </a:r>
            <a:r>
              <a:rPr lang="ru-RU" sz="2000" dirty="0"/>
              <a:t>секунду каждый из них поднялся и </a:t>
            </a:r>
            <a:r>
              <a:rPr lang="ru-RU" sz="2000" dirty="0" smtClean="0"/>
              <a:t>опустился. Это сократит объёмные потери до минимума и уменьшит гидравлическую нагрузку на плунжер.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217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1387476"/>
            <a:ext cx="3245929" cy="4673356"/>
          </a:xfrm>
          <a:prstGeom prst="rect">
            <a:avLst/>
          </a:prstGeom>
        </p:spPr>
      </p:pic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060938" y="0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595959"/>
              </a:buClr>
              <a:buSzPts val="3600"/>
            </a:pP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Предлагаемый инновационный насос для нефтяных скважин - 2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022" y="14154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43696" y="1149216"/>
            <a:ext cx="884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41300" y="4829361"/>
            <a:ext cx="11950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200399" y="1177931"/>
            <a:ext cx="899160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Начало первой фазы рабочего цикла предлагаемого плунжерного насоса начинается только после того, как первый плунжер перекроет проходное сечение в корпусе насоса</a:t>
            </a:r>
            <a:r>
              <a:rPr lang="ru-RU" sz="2000" dirty="0" smtClean="0"/>
              <a:t>. В предлагаемом насосе каждый плунжер, когда </a:t>
            </a:r>
            <a:r>
              <a:rPr lang="ru-RU" sz="2000" dirty="0"/>
              <a:t>полностью выдвигается из ниши в корпусе </a:t>
            </a:r>
            <a:r>
              <a:rPr lang="ru-RU" sz="2000" dirty="0" smtClean="0"/>
              <a:t>и </a:t>
            </a:r>
            <a:r>
              <a:rPr lang="ru-RU" sz="2000" dirty="0"/>
              <a:t>перекрывает проходное сечение в корпусе </a:t>
            </a:r>
            <a:r>
              <a:rPr lang="ru-RU" sz="2000" dirty="0" smtClean="0"/>
              <a:t>насоса, </a:t>
            </a:r>
            <a:r>
              <a:rPr lang="ru-RU" sz="2000" dirty="0"/>
              <a:t>выполняет функцию обратного клапана. </a:t>
            </a:r>
            <a:r>
              <a:rPr lang="ru-RU" sz="2000" dirty="0" smtClean="0"/>
              <a:t>После </a:t>
            </a:r>
            <a:r>
              <a:rPr lang="ru-RU" sz="2000" dirty="0"/>
              <a:t>закрытия нижнего плунжера в полости насоса создается герметичный с трех сторон отсек, давление в котором </a:t>
            </a:r>
            <a:r>
              <a:rPr lang="ru-RU" sz="2000" dirty="0" smtClean="0"/>
              <a:t>Р1,равное внутрипластовому. </a:t>
            </a:r>
            <a:r>
              <a:rPr lang="ru-RU" sz="2000" dirty="0"/>
              <a:t>А когда начинает закрываться следующий, второй плунжер под действием силы </a:t>
            </a:r>
            <a:r>
              <a:rPr lang="en-US" sz="2000" dirty="0"/>
              <a:t>F</a:t>
            </a:r>
            <a:r>
              <a:rPr lang="ru-RU" sz="2000" dirty="0"/>
              <a:t> (красного цвета), создаваемой </a:t>
            </a:r>
            <a:r>
              <a:rPr lang="ru-RU" sz="2000" dirty="0" smtClean="0"/>
              <a:t>гидроприводом</a:t>
            </a:r>
            <a:r>
              <a:rPr lang="ru-RU" sz="2000" dirty="0"/>
              <a:t>,</a:t>
            </a:r>
            <a:r>
              <a:rPr lang="ru-RU" sz="2000" dirty="0" smtClean="0"/>
              <a:t> </a:t>
            </a:r>
            <a:r>
              <a:rPr lang="ru-RU" sz="2000" dirty="0"/>
              <a:t>эта сила должна превышать давление </a:t>
            </a:r>
            <a:r>
              <a:rPr lang="ru-RU" sz="2000" dirty="0" smtClean="0"/>
              <a:t>Р1, на величину расчетной длины того трубопровода со всеми его гидравлическими потерями, который проложен на поверхности земли до ДНС или до пункта сбора и подготовки к транспортированию нефти и газа. </a:t>
            </a:r>
            <a:r>
              <a:rPr lang="ru-RU" sz="2000" dirty="0"/>
              <a:t>В процессе выдвижения этого плунжера давление Р1 растет до величины Р2, которое равно силе </a:t>
            </a:r>
            <a:r>
              <a:rPr lang="en-US" sz="2000" dirty="0"/>
              <a:t>F</a:t>
            </a:r>
            <a:r>
              <a:rPr lang="ru-RU" sz="2000" dirty="0"/>
              <a:t>, воздействующей на плунжер со </a:t>
            </a:r>
            <a:r>
              <a:rPr lang="ru-RU" sz="2000" dirty="0" smtClean="0"/>
              <a:t>стороны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61801" y="5792656"/>
            <a:ext cx="11889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гидросистемы. </a:t>
            </a:r>
            <a:r>
              <a:rPr lang="ru-RU" sz="2000" dirty="0"/>
              <a:t>Причем сила Р2 равна силам Р2 </a:t>
            </a:r>
            <a:r>
              <a:rPr lang="ru-RU" sz="2000" baseline="-25000" dirty="0"/>
              <a:t>низ </a:t>
            </a:r>
            <a:r>
              <a:rPr lang="ru-RU" sz="2000" dirty="0"/>
              <a:t>и Р2 </a:t>
            </a:r>
            <a:r>
              <a:rPr lang="ru-RU" sz="2000" baseline="-25000" dirty="0"/>
              <a:t>верх</a:t>
            </a:r>
            <a:r>
              <a:rPr lang="ru-RU" sz="2000" dirty="0"/>
              <a:t>, которые растут прямо пропорционально по мере выдвижения плунжера, но всегда Р2 </a:t>
            </a:r>
            <a:r>
              <a:rPr lang="ru-RU" sz="2000" baseline="-25000" dirty="0"/>
              <a:t>низ</a:t>
            </a:r>
            <a:r>
              <a:rPr lang="ru-RU" sz="2000" dirty="0"/>
              <a:t> = Р2</a:t>
            </a:r>
            <a:r>
              <a:rPr lang="ru-RU" sz="2000" baseline="-25000" dirty="0"/>
              <a:t>верх</a:t>
            </a:r>
            <a:r>
              <a:rPr lang="ru-RU" sz="2000" dirty="0" smtClean="0"/>
              <a:t>. </a:t>
            </a:r>
            <a:r>
              <a:rPr lang="ru-RU" sz="2000" dirty="0"/>
              <a:t>. Поэтому нет влияния давления столба жидкости на силу прижима плунжера к </a:t>
            </a:r>
            <a:r>
              <a:rPr lang="ru-RU" sz="2000" dirty="0" smtClean="0"/>
              <a:t>седлу. 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4563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178170" y="0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595959"/>
              </a:buClr>
              <a:buSzPts val="3600"/>
            </a:pP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Предлагаемый инновационный насос для нефтяных скважин - 2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075" y="14154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1300" y="4829361"/>
            <a:ext cx="11950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098" name="Picture 2" descr="Работа плунжиров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7474"/>
            <a:ext cx="3117850" cy="440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77662" y="1149216"/>
            <a:ext cx="9214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Цикл всасывание многоплунжерного насоса начинается только после того как верхний плунжер закрыт полностью. В этот момент на него воздействует сила давления всего столба жидкости над поршнем, однако при </a:t>
            </a:r>
            <a:r>
              <a:rPr lang="ru-RU" sz="2000" dirty="0" smtClean="0"/>
              <a:t>открывании плунжера </a:t>
            </a:r>
            <a:r>
              <a:rPr lang="ru-RU" sz="2000" dirty="0"/>
              <a:t>это давление исчезает сразу после того, как плунжер выходит из седла. При появлении малейшей полости, соединяющей пространство над плунжером с пространством под плунжером, начинается выравнивание давления (Р1 = Р2). Поэтому так важно, чтобы над поршнем, который  начинает открываться, было закрыто два, а лучше три плунжера</a:t>
            </a:r>
            <a:r>
              <a:rPr lang="ru-RU" sz="2000" dirty="0" smtClean="0"/>
              <a:t>. </a:t>
            </a:r>
            <a:r>
              <a:rPr lang="ru-RU" sz="2000" dirty="0"/>
              <a:t>Кроме того, из – за силы давления на плунжер возникает сила трения, препятствующая движению закрытого плунжера. Величина её может быть значительна, однако действует эта сила до момента выравнивания давлений и компенсировать её можно так же специальной формой кромок плунжера. Например, как на </a:t>
            </a:r>
            <a:r>
              <a:rPr lang="ru-RU" sz="2000" dirty="0" smtClean="0"/>
              <a:t>рисунке.</a:t>
            </a:r>
            <a:endParaRPr lang="ru-RU" sz="2000" dirty="0"/>
          </a:p>
        </p:txBody>
      </p:sp>
      <p:pic>
        <p:nvPicPr>
          <p:cNvPr id="4099" name="Picture 3" descr="Посадочный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450" y="5126038"/>
            <a:ext cx="1606550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300" y="5581640"/>
            <a:ext cx="10344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Примерная форма посадочных поверхностей плунжера и седла.  А лучше, чтобы на плунжере угол был острее, а на седле примерно такой, чтобы попавшие под плунжер камешки породы либо раскалывались, либо отбрасывались из седла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18017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931984" y="3297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Предлагаемый инновационный насос для </a:t>
            </a: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нефтяных скважин - 3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403" y="0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79446" y="1387476"/>
            <a:ext cx="837809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Привод плунжеров </a:t>
            </a:r>
            <a:r>
              <a:rPr lang="ru-RU" sz="2000" dirty="0"/>
              <a:t>от </a:t>
            </a:r>
            <a:r>
              <a:rPr lang="ru-RU" sz="2000" dirty="0" smtClean="0"/>
              <a:t>гидравлической системы, </a:t>
            </a:r>
            <a:r>
              <a:rPr lang="ru-RU" sz="2000" dirty="0"/>
              <a:t>а порядок работы – опускание и подъём плунжеров регулируется </a:t>
            </a:r>
            <a:r>
              <a:rPr lang="ru-RU" sz="2000" dirty="0" smtClean="0"/>
              <a:t>распределителем электрических импульсов, показанном на рисунке, где:</a:t>
            </a:r>
          </a:p>
          <a:p>
            <a:pPr lvl="0"/>
            <a:r>
              <a:rPr lang="ru-RU" sz="2000" dirty="0" smtClean="0"/>
              <a:t>1. Вращающаяся </a:t>
            </a:r>
            <a:r>
              <a:rPr lang="ru-RU" sz="2000" dirty="0"/>
              <a:t>ось бегунка распределителя;</a:t>
            </a:r>
          </a:p>
          <a:p>
            <a:pPr lvl="0"/>
            <a:r>
              <a:rPr lang="ru-RU" sz="2000" dirty="0"/>
              <a:t>2</a:t>
            </a:r>
            <a:r>
              <a:rPr lang="ru-RU" sz="2000" dirty="0" smtClean="0"/>
              <a:t>. Ось </a:t>
            </a:r>
            <a:r>
              <a:rPr lang="ru-RU" sz="2000" dirty="0"/>
              <a:t>ролика – распределителя импульсов электроэнергии;</a:t>
            </a:r>
          </a:p>
          <a:p>
            <a:pPr lvl="0"/>
            <a:r>
              <a:rPr lang="ru-RU" sz="2000" dirty="0"/>
              <a:t>3</a:t>
            </a:r>
            <a:r>
              <a:rPr lang="ru-RU" sz="2000" dirty="0" smtClean="0"/>
              <a:t>. Ролик </a:t>
            </a:r>
            <a:r>
              <a:rPr lang="ru-RU" sz="2000" dirty="0"/>
              <a:t>– распределитель импульсов электроэнергии;</a:t>
            </a:r>
          </a:p>
          <a:p>
            <a:pPr lvl="0"/>
            <a:r>
              <a:rPr lang="ru-RU" sz="2000" dirty="0"/>
              <a:t>4</a:t>
            </a:r>
            <a:r>
              <a:rPr lang="ru-RU" sz="2000" dirty="0" smtClean="0"/>
              <a:t>. Медная </a:t>
            </a:r>
            <a:r>
              <a:rPr lang="ru-RU" sz="2000" dirty="0"/>
              <a:t>полоска токосъёмника;</a:t>
            </a:r>
          </a:p>
          <a:p>
            <a:pPr lvl="0"/>
            <a:r>
              <a:rPr lang="ru-RU" sz="2000" dirty="0"/>
              <a:t>5</a:t>
            </a:r>
            <a:r>
              <a:rPr lang="ru-RU" sz="2000" dirty="0" smtClean="0"/>
              <a:t>. Статор </a:t>
            </a:r>
            <a:r>
              <a:rPr lang="ru-RU" sz="2000" dirty="0"/>
              <a:t>распределителя импульсов электроэнергии;</a:t>
            </a:r>
          </a:p>
          <a:p>
            <a:pPr lvl="0"/>
            <a:r>
              <a:rPr lang="ru-RU" sz="2000" dirty="0"/>
              <a:t>6</a:t>
            </a:r>
            <a:r>
              <a:rPr lang="ru-RU" sz="2000" dirty="0" smtClean="0"/>
              <a:t>. Электрические </a:t>
            </a:r>
            <a:r>
              <a:rPr lang="ru-RU" sz="2000" dirty="0"/>
              <a:t>разъёмы для подключения соленоидов плунжеров</a:t>
            </a:r>
            <a:r>
              <a:rPr lang="ru-RU" sz="2000" dirty="0" smtClean="0"/>
              <a:t>.</a:t>
            </a:r>
          </a:p>
          <a:p>
            <a:pPr lvl="0"/>
            <a:r>
              <a:rPr lang="ru-RU" sz="2000" dirty="0" smtClean="0"/>
              <a:t>        Привод вращения бегунка осуществляется от слаботочного электродвигателя. </a:t>
            </a:r>
            <a:r>
              <a:rPr lang="ru-RU" sz="2000" dirty="0"/>
              <a:t>Сложная форма дорожек токосъёмников </a:t>
            </a:r>
            <a:r>
              <a:rPr lang="ru-RU" sz="2000" dirty="0" smtClean="0"/>
              <a:t> необходима для передачи импульса </a:t>
            </a:r>
            <a:r>
              <a:rPr lang="ru-RU" sz="2000" dirty="0"/>
              <a:t>электроэнергии периодически на два плунжера одновременно, но не сразу, а со смещением на половину диаметра проходного сечения предлагаемого насоса.</a:t>
            </a:r>
          </a:p>
          <a:p>
            <a:r>
              <a:rPr lang="ru-RU" sz="2000" dirty="0" smtClean="0"/>
              <a:t> На </a:t>
            </a:r>
            <a:r>
              <a:rPr lang="ru-RU" sz="2000" dirty="0"/>
              <a:t>предлагаемый насос оформлена заявка в Роспатент под № 2021430814 от 10.10.2024 года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1281968"/>
            <a:ext cx="3192584" cy="525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9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014046" y="-31873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Предлагаемый инновационный насос для </a:t>
            </a:r>
            <a:r>
              <a:rPr lang="ru-RU" sz="3600" b="1" dirty="0" smtClean="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rPr>
              <a:t>нефтяных скважин - 4</a:t>
            </a:r>
            <a:endParaRPr sz="3600" b="1" dirty="0">
              <a:solidFill>
                <a:schemeClr val="tx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023" y="11052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78739" y="3165688"/>
            <a:ext cx="741326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ДНС </a:t>
            </a:r>
            <a:r>
              <a:rPr lang="ru-RU" sz="2000" smtClean="0"/>
              <a:t>или центра </a:t>
            </a:r>
            <a:r>
              <a:rPr lang="ru-RU" sz="2000" dirty="0" smtClean="0"/>
              <a:t>подготовки нефти к транспортировке. </a:t>
            </a:r>
          </a:p>
          <a:p>
            <a:r>
              <a:rPr lang="ru-RU" sz="2000" dirty="0" smtClean="0"/>
              <a:t>        Привод </a:t>
            </a:r>
            <a:r>
              <a:rPr lang="ru-RU" sz="2000" dirty="0"/>
              <a:t>как бегунков, так и соленоидов управления клапанами соединяющими напорную магистраль со всасывающей, системы управления приводов плунжеров можно осуществлять слабыми токами. Правда, в этом случае все плунжера будут находиться в нормальном положении ЗАКРЫТО. Бегунки распределителя импульсов электроэнергии по плунжерам будут открывать требуемое количество плунжеров друг за другом и перемещать это </a:t>
            </a:r>
            <a:r>
              <a:rPr lang="ru-RU" sz="2000" dirty="0" smtClean="0"/>
              <a:t>открывание от всасывающей полости насоса </a:t>
            </a:r>
            <a:r>
              <a:rPr lang="ru-RU" sz="2000" dirty="0"/>
              <a:t>к </a:t>
            </a:r>
            <a:r>
              <a:rPr lang="ru-RU" sz="2000" dirty="0" smtClean="0"/>
              <a:t>напорной. В этом случае на поверхность поднимается высоковязкий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1281968"/>
            <a:ext cx="4537438" cy="52519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08033" y="1281967"/>
            <a:ext cx="93432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Кроме </a:t>
            </a:r>
            <a:r>
              <a:rPr lang="ru-RU" sz="2000" dirty="0"/>
              <a:t>того, есть возможность еще более экономить электроэнергию на эксплуатацию предлагаемых инновационных насосов, если в качестве привода плунжеров использовать гидравлику, как показано на </a:t>
            </a:r>
            <a:r>
              <a:rPr lang="ru-RU" sz="2000" dirty="0" smtClean="0"/>
              <a:t>рисунке</a:t>
            </a:r>
            <a:r>
              <a:rPr lang="ru-RU" sz="2000" dirty="0"/>
              <a:t>. В этом случае основные затраты электроэнергии приходятся на создание необходимого давления центробежным насосом, расположенным на </a:t>
            </a:r>
            <a:r>
              <a:rPr lang="ru-RU" sz="2000" dirty="0" smtClean="0"/>
              <a:t>поверхности, где </a:t>
            </a:r>
            <a:r>
              <a:rPr lang="ru-RU" sz="2000" dirty="0" err="1" smtClean="0"/>
              <a:t>Рн</a:t>
            </a:r>
            <a:r>
              <a:rPr lang="ru-RU" sz="2000" dirty="0" smtClean="0"/>
              <a:t> достаточно будет рассчитать по длине трубопровода до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13269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9118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595959"/>
              </a:buClr>
              <a:buSzPts val="3600"/>
            </a:pPr>
            <a:r>
              <a:rPr lang="ru-RU" sz="3600" b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Предлагаемый инновационный насос для </a:t>
            </a:r>
            <a:r>
              <a:rPr lang="ru-RU" sz="36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нефтяных скважин </a:t>
            </a:r>
            <a:r>
              <a:rPr lang="ru-RU" sz="3600" b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- </a:t>
            </a:r>
            <a:r>
              <a:rPr lang="ru-RU" sz="3600" b="1" dirty="0" smtClean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3</a:t>
            </a:r>
            <a:endParaRPr sz="3600" b="1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177" y="31464"/>
            <a:ext cx="1257300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41334" y="1166526"/>
            <a:ext cx="73506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</a:t>
            </a:r>
            <a:r>
              <a:rPr lang="ru-RU" sz="2000" dirty="0" smtClean="0"/>
              <a:t> В связи с выработкой, из существующих скважин, легких фракций нефти и всё более глубоким залеганием разрабатываемых пластов, возникает необходимость ставить погружные насосы на горизонтальных участках скважин.  Угол наклона, или его горизонтальное положение не влияет на производительность предлагаемого насоса, но перед </a:t>
            </a:r>
            <a:r>
              <a:rPr lang="ru-RU" sz="2000" dirty="0"/>
              <a:t>началом работы </a:t>
            </a:r>
            <a:r>
              <a:rPr lang="ru-RU" sz="2000" dirty="0" smtClean="0"/>
              <a:t>необходимо </a:t>
            </a:r>
            <a:r>
              <a:rPr lang="ru-RU" sz="2000" dirty="0"/>
              <a:t>полностью </a:t>
            </a:r>
            <a:r>
              <a:rPr lang="ru-RU" sz="2000" dirty="0" smtClean="0"/>
              <a:t>его заполнить </a:t>
            </a:r>
            <a:r>
              <a:rPr lang="ru-RU" sz="2000" dirty="0"/>
              <a:t>перекачиваемым </a:t>
            </a:r>
            <a:r>
              <a:rPr lang="ru-RU" sz="2000" dirty="0" smtClean="0"/>
              <a:t>продуктом и для этого насос </a:t>
            </a:r>
            <a:r>
              <a:rPr lang="ru-RU" sz="2000" dirty="0"/>
              <a:t>должен быть </a:t>
            </a:r>
            <a:r>
              <a:rPr lang="ru-RU" sz="2000" dirty="0" smtClean="0"/>
              <a:t>погружён </a:t>
            </a:r>
            <a:r>
              <a:rPr lang="ru-RU" sz="2000" dirty="0"/>
              <a:t>в перекачиваемую </a:t>
            </a:r>
            <a:r>
              <a:rPr lang="ru-RU" sz="2000" dirty="0" smtClean="0"/>
              <a:t>среду, потому, что этот </a:t>
            </a:r>
            <a:r>
              <a:rPr lang="ru-RU" sz="2000" dirty="0"/>
              <a:t>насос не самовсасывающий, не имеет клапанов, а все плунжера в положении </a:t>
            </a:r>
            <a:r>
              <a:rPr lang="ru-RU" sz="2000" dirty="0" smtClean="0"/>
              <a:t>перед началом </a:t>
            </a:r>
            <a:r>
              <a:rPr lang="ru-RU" sz="2000" dirty="0"/>
              <a:t>работы - открытые. </a:t>
            </a:r>
            <a:r>
              <a:rPr lang="ru-RU" sz="2000" dirty="0" smtClean="0"/>
              <a:t>(В случае гидропривода – закрытые).Насос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6" y="1271131"/>
            <a:ext cx="4693820" cy="3265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511" y="4914324"/>
            <a:ext cx="120444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изготавливается из стали </a:t>
            </a:r>
            <a:r>
              <a:rPr lang="ru-RU" sz="2000" dirty="0" smtClean="0"/>
              <a:t>нержавеющих марок, имеет небольшое количество деталей, поэтому может длительное время работать в агрессивных средах, способен перекачивать смеси нефти, воды, газа и механических примесей в любых пропорциях. Отсутствие клапанов в конструкции снижает его гидравлическое сопротивление, а рекомендуемое большое количество плунжеров увеличивает эффективность насоса в связи с тем, что если один или более плунжеров выходит из строя, это не остановит работу насоса, </a:t>
            </a:r>
            <a:r>
              <a:rPr lang="ru-RU" sz="2000" dirty="0" smtClean="0"/>
              <a:t>и </a:t>
            </a:r>
            <a:r>
              <a:rPr lang="ru-RU" sz="2000" smtClean="0"/>
              <a:t>даже существенно не</a:t>
            </a:r>
            <a:r>
              <a:rPr lang="ru-RU" sz="2000" smtClean="0"/>
              <a:t> </a:t>
            </a:r>
            <a:r>
              <a:rPr lang="ru-RU" sz="2000" dirty="0" smtClean="0"/>
              <a:t>снизит его подачу.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48730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7467</TotalTime>
  <Words>1630</Words>
  <Application>Microsoft Office PowerPoint</Application>
  <PresentationFormat>Произвольный</PresentationFormat>
  <Paragraphs>71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Helvetica Neue</vt:lpstr>
      <vt:lpstr>Calibri</vt:lpstr>
      <vt:lpstr>Тема Office</vt:lpstr>
      <vt:lpstr>Эксплуатация нефтяных скважин с помощью инновационного, погружного, бесклапанного насоса объёмного типа</vt:lpstr>
      <vt:lpstr>О спикере</vt:lpstr>
      <vt:lpstr>Существующие способы эксплуатации нефтяных скважин</vt:lpstr>
      <vt:lpstr>Проблемы эксплуатации штанговых насосов с наземным приводом</vt:lpstr>
      <vt:lpstr>Проблемы откачки нефти с помощью электро-центробежных установок</vt:lpstr>
      <vt:lpstr>Проблемы откачки нефти с помощью электро-центробежных установок - 2</vt:lpstr>
      <vt:lpstr>Предлагаемый инновационный насос для эксплуатации нефтяных скважин</vt:lpstr>
      <vt:lpstr>Предлагаемый инновационный насос для нефтяных скважин - 2</vt:lpstr>
      <vt:lpstr>Предлагаемый инновационный насос для нефтяных скважин - 2</vt:lpstr>
      <vt:lpstr>Предлагаемый инновационный насос для нефтяных скважин - 2</vt:lpstr>
      <vt:lpstr>Предлагаемый инновационный насос для нефтяных скважин - 3</vt:lpstr>
      <vt:lpstr>Предлагаемый инновационный насос для нефтяных скважин - 4</vt:lpstr>
      <vt:lpstr>Предлагаемый инновационный насос для нефтяных скважин - 3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Добыча нефти с помощью инновационного, погружного бесклапанного насоса объёмного типа</dc:title>
  <dc:creator>user</dc:creator>
  <cp:lastModifiedBy>Vlad</cp:lastModifiedBy>
  <cp:revision>223</cp:revision>
  <cp:lastPrinted>2024-10-24T14:51:21Z</cp:lastPrinted>
  <dcterms:modified xsi:type="dcterms:W3CDTF">2025-04-02T10:22:06Z</dcterms:modified>
</cp:coreProperties>
</file>