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80" r:id="rId4"/>
    <p:sldId id="284" r:id="rId5"/>
    <p:sldId id="285" r:id="rId6"/>
    <p:sldId id="282" r:id="rId7"/>
    <p:sldId id="261" r:id="rId8"/>
    <p:sldId id="281" r:id="rId9"/>
    <p:sldId id="287" r:id="rId10"/>
    <p:sldId id="288" r:id="rId11"/>
    <p:sldId id="289" r:id="rId12"/>
    <p:sldId id="277" r:id="rId13"/>
    <p:sldId id="290" r:id="rId14"/>
    <p:sldId id="268" r:id="rId15"/>
  </p:sldIdLst>
  <p:sldSz cx="9144000" cy="5143500" type="screen16x9"/>
  <p:notesSz cx="6858000" cy="9144000"/>
  <p:embeddedFontLst>
    <p:embeddedFont>
      <p:font typeface="Bebas Neue" panose="020F0502020204030204" pitchFamily="3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tamaran" panose="020B0604020202020204" charset="0"/>
      <p:regular r:id="rId23"/>
      <p:bold r:id="rId24"/>
    </p:embeddedFont>
    <p:embeddedFont>
      <p:font typeface="FoglihtenNo06" panose="00000600000000000000" charset="0"/>
      <p:regular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Lexend Deca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E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F6FCD3-9DB9-4115-BBDD-8064FCBD74AC}">
  <a:tblStyle styleId="{43F6FCD3-9DB9-4115-BBDD-8064FCBD74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405" autoAdjust="0"/>
  </p:normalViewPr>
  <p:slideViewPr>
    <p:cSldViewPr snapToGrid="0">
      <p:cViewPr>
        <p:scale>
          <a:sx n="99" d="100"/>
          <a:sy n="99" d="100"/>
        </p:scale>
        <p:origin x="187" y="-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E974C5A-DE08-479A-2744-DC0DC41537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846EE6-6B24-F71E-F3BC-D7396B268F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B948A-B416-4D2E-92F5-4BE14B8DF7CE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3A458D-3847-82D3-97D2-EE228518D4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08E698-3CE3-261C-59E8-930AFE5C9E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42B87-937D-4FF0-8A5D-8877153B6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142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3bbb6e15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3bbb6e15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3bb83d9c5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3bb83d9c5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509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3bb83d9c52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3bb83d9c52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3be8491744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3be8491744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129925"/>
            <a:ext cx="7717500" cy="247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00">
                <a:solidFill>
                  <a:srgbClr val="212529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92500" y="3604075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>
                <a:latin typeface="Catamaran"/>
                <a:ea typeface="Catamaran"/>
                <a:cs typeface="Catamaran"/>
                <a:sym typeface="Catamar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565100" y="-462500"/>
            <a:ext cx="59091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3799950" y="4608575"/>
            <a:ext cx="59091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1662688" y="2732925"/>
            <a:ext cx="2543700" cy="5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2"/>
          </p:nvPr>
        </p:nvSpPr>
        <p:spPr>
          <a:xfrm>
            <a:off x="4937604" y="2732925"/>
            <a:ext cx="2543700" cy="5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3"/>
          </p:nvPr>
        </p:nvSpPr>
        <p:spPr>
          <a:xfrm>
            <a:off x="1662688" y="3069550"/>
            <a:ext cx="2543700" cy="10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4"/>
          </p:nvPr>
        </p:nvSpPr>
        <p:spPr>
          <a:xfrm>
            <a:off x="4937611" y="3069550"/>
            <a:ext cx="2543700" cy="10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/>
          <p:nvPr/>
        </p:nvSpPr>
        <p:spPr>
          <a:xfrm>
            <a:off x="-1303975" y="-462500"/>
            <a:ext cx="40344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6413575" y="4608575"/>
            <a:ext cx="40344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 rot="5400000">
            <a:off x="6743250" y="-209300"/>
            <a:ext cx="23595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-1335600" y="4634025"/>
            <a:ext cx="23595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subTitle" idx="1"/>
          </p:nvPr>
        </p:nvSpPr>
        <p:spPr>
          <a:xfrm>
            <a:off x="713225" y="1694350"/>
            <a:ext cx="4134900" cy="20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713225" y="541125"/>
            <a:ext cx="3604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/>
          <p:nvPr/>
        </p:nvSpPr>
        <p:spPr>
          <a:xfrm>
            <a:off x="-1303975" y="-614900"/>
            <a:ext cx="56220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7"/>
          <p:cNvSpPr/>
          <p:nvPr/>
        </p:nvSpPr>
        <p:spPr>
          <a:xfrm>
            <a:off x="-1303975" y="4760975"/>
            <a:ext cx="56220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-796275" y="-462500"/>
            <a:ext cx="22026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79" name="Google Shape;79;p14"/>
          <p:cNvSpPr/>
          <p:nvPr/>
        </p:nvSpPr>
        <p:spPr>
          <a:xfrm rot="5400000">
            <a:off x="7830700" y="-462500"/>
            <a:ext cx="22026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5432875" y="1451863"/>
            <a:ext cx="2997900" cy="15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5432875" y="3019063"/>
            <a:ext cx="2555100" cy="6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5527375" y="-212037"/>
            <a:ext cx="29034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713225" y="4353538"/>
            <a:ext cx="29034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720000" y="27845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1"/>
          </p:nvPr>
        </p:nvSpPr>
        <p:spPr>
          <a:xfrm>
            <a:off x="720000" y="3142508"/>
            <a:ext cx="2336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title" idx="2"/>
          </p:nvPr>
        </p:nvSpPr>
        <p:spPr>
          <a:xfrm>
            <a:off x="3403800" y="27845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3"/>
          </p:nvPr>
        </p:nvSpPr>
        <p:spPr>
          <a:xfrm>
            <a:off x="3403800" y="3142508"/>
            <a:ext cx="2336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 idx="4"/>
          </p:nvPr>
        </p:nvSpPr>
        <p:spPr>
          <a:xfrm>
            <a:off x="6087600" y="27845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subTitle" idx="5"/>
          </p:nvPr>
        </p:nvSpPr>
        <p:spPr>
          <a:xfrm>
            <a:off x="6087600" y="3142508"/>
            <a:ext cx="2336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 idx="6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/>
          <p:nvPr/>
        </p:nvSpPr>
        <p:spPr>
          <a:xfrm>
            <a:off x="-1303975" y="-462500"/>
            <a:ext cx="40344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0"/>
          <p:cNvSpPr/>
          <p:nvPr/>
        </p:nvSpPr>
        <p:spPr>
          <a:xfrm>
            <a:off x="6413575" y="4608575"/>
            <a:ext cx="40344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/>
          <p:nvPr/>
        </p:nvSpPr>
        <p:spPr>
          <a:xfrm>
            <a:off x="-565100" y="-462500"/>
            <a:ext cx="59091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5"/>
          <p:cNvSpPr/>
          <p:nvPr/>
        </p:nvSpPr>
        <p:spPr>
          <a:xfrm>
            <a:off x="3799950" y="4608575"/>
            <a:ext cx="59091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/>
          <p:nvPr/>
        </p:nvSpPr>
        <p:spPr>
          <a:xfrm>
            <a:off x="-808800" y="539500"/>
            <a:ext cx="3037500" cy="1110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6912025" y="3498575"/>
            <a:ext cx="3037500" cy="1110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>
            <a:alpha val="83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2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8" r:id="rId5"/>
    <p:sldLayoutId id="2147483660" r:id="rId6"/>
    <p:sldLayoutId id="2147483662" r:id="rId7"/>
    <p:sldLayoutId id="2147483666" r:id="rId8"/>
    <p:sldLayoutId id="2147483671" r:id="rId9"/>
    <p:sldLayoutId id="2147483672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ctrTitle"/>
          </p:nvPr>
        </p:nvSpPr>
        <p:spPr>
          <a:xfrm>
            <a:off x="275094" y="1259674"/>
            <a:ext cx="5097891" cy="18750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Georgia" panose="02040502050405020303" pitchFamily="18" charset="0"/>
              </a:rPr>
              <a:t>Выездной автосервис</a:t>
            </a:r>
            <a:endParaRPr b="1" i="1" dirty="0">
              <a:latin typeface="Georgia" panose="02040502050405020303" pitchFamily="18" charset="0"/>
            </a:endParaRPr>
          </a:p>
        </p:txBody>
      </p:sp>
      <p:sp>
        <p:nvSpPr>
          <p:cNvPr id="182" name="Google Shape;182;p30"/>
          <p:cNvSpPr txBox="1">
            <a:spLocks noGrp="1"/>
          </p:cNvSpPr>
          <p:nvPr>
            <p:ph type="subTitle" idx="1"/>
          </p:nvPr>
        </p:nvSpPr>
        <p:spPr>
          <a:xfrm>
            <a:off x="275094" y="3682852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БЫСТРО. ДЁШЕВО. КАЧЕСТВЕННО</a:t>
            </a:r>
            <a:endParaRPr dirty="0"/>
          </a:p>
        </p:txBody>
      </p:sp>
      <p:cxnSp>
        <p:nvCxnSpPr>
          <p:cNvPr id="183" name="Google Shape;183;p30"/>
          <p:cNvCxnSpPr/>
          <p:nvPr/>
        </p:nvCxnSpPr>
        <p:spPr>
          <a:xfrm>
            <a:off x="3017400" y="3562350"/>
            <a:ext cx="3109200" cy="0"/>
          </a:xfrm>
          <a:prstGeom prst="straightConnector1">
            <a:avLst/>
          </a:prstGeom>
          <a:noFill/>
          <a:ln w="38100" cap="flat" cmpd="sng">
            <a:solidFill>
              <a:schemeClr val="accent5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6585098" y="4835723"/>
            <a:ext cx="2558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cs typeface="Catamaran" panose="020B0604020202020204" charset="0"/>
              </a:rPr>
              <a:t>13.11.2023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092" y="845083"/>
            <a:ext cx="3080351" cy="25967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0932" y="2820940"/>
            <a:ext cx="1126324" cy="11263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92352"/>
            <a:ext cx="1176353" cy="117635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3336" y="108910"/>
            <a:ext cx="554215" cy="5542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31"/>
          <p:cNvGraphicFramePr/>
          <p:nvPr>
            <p:extLst>
              <p:ext uri="{D42A27DB-BD31-4B8C-83A1-F6EECF244321}">
                <p14:modId xmlns:p14="http://schemas.microsoft.com/office/powerpoint/2010/main" val="3044807515"/>
              </p:ext>
            </p:extLst>
          </p:nvPr>
        </p:nvGraphicFramePr>
        <p:xfrm>
          <a:off x="188685" y="313519"/>
          <a:ext cx="8763726" cy="4490030"/>
        </p:xfrm>
        <a:graphic>
          <a:graphicData uri="http://schemas.openxmlformats.org/drawingml/2006/table">
            <a:tbl>
              <a:tblPr>
                <a:noFill/>
                <a:tableStyleId>{43F6FCD3-9DB9-4115-BBDD-8064FCBD74AC}</a:tableStyleId>
              </a:tblPr>
              <a:tblGrid>
                <a:gridCol w="2980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3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63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Ценностное</a:t>
                      </a:r>
                      <a:r>
                        <a:rPr lang="ru-RU" sz="1400" b="1" baseline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предложение </a:t>
                      </a:r>
                      <a:endParaRPr sz="14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В современном обществе очень сильно ценится время. Но в случае выхода автомобиля из строя мы можем затратить слишком много времени на ожидание эвакуатора, а после еще на ожидание ремонта в автосервисе. В данной ситуации поможет выездной автосервис</a:t>
                      </a:r>
                      <a:endParaRPr lang="en-US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104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Стадия</a:t>
                      </a:r>
                      <a:r>
                        <a:rPr lang="ru-RU" sz="1400" b="1" baseline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</a:t>
                      </a:r>
                      <a:endParaRPr sz="14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Идея</a:t>
                      </a:r>
                      <a:endParaRPr sz="14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6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Требуемые</a:t>
                      </a:r>
                      <a:r>
                        <a:rPr lang="ru-RU" sz="1400" b="1" baseline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ресурсы</a:t>
                      </a:r>
                      <a:endParaRPr sz="14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700 000 рублей</a:t>
                      </a:r>
                      <a:endParaRPr sz="14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6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Планируемая</a:t>
                      </a:r>
                      <a:r>
                        <a:rPr lang="ru-RU" sz="1400" b="1" baseline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к</a:t>
                      </a:r>
                      <a:r>
                        <a:rPr lang="ru-RU" sz="14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оманда</a:t>
                      </a:r>
                      <a:r>
                        <a:rPr lang="ru-RU" sz="1400" b="1" baseline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</a:t>
                      </a:r>
                      <a:endParaRPr sz="14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уководитель проекта, арт-директор, координатор, исполнитель, генератор идей, маркетолог,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-менеджер, технический директор, критик</a:t>
                      </a:r>
                      <a:endParaRPr sz="14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6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6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Цель</a:t>
                      </a:r>
                      <a:r>
                        <a:rPr lang="ru-RU" sz="1400" b="1" baseline="0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</a:t>
                      </a:r>
                      <a:endParaRPr sz="14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Catamaran" panose="020B0604020202020204" charset="0"/>
                          <a:sym typeface="Arial"/>
                        </a:rPr>
                        <a:t>Создание</a:t>
                      </a:r>
                      <a:r>
                        <a:rPr lang="ru-RU" sz="1400" b="0" i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Catamaran" panose="020B0604020202020204" charset="0"/>
                          <a:sym typeface="Arial"/>
                        </a:rPr>
                        <a:t> и дальнейшее развитие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Catamaran" panose="020B0604020202020204" charset="0"/>
                          <a:sym typeface="Arial"/>
                        </a:rPr>
                        <a:t> удобного для людей выездного автосервиса.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93" name="Google Shape;193;p31"/>
          <p:cNvCxnSpPr/>
          <p:nvPr/>
        </p:nvCxnSpPr>
        <p:spPr>
          <a:xfrm>
            <a:off x="479743" y="204127"/>
            <a:ext cx="3109200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67059" y="583809"/>
            <a:ext cx="2543700" cy="512100"/>
          </a:xfrm>
        </p:spPr>
        <p:txBody>
          <a:bodyPr/>
          <a:lstStyle/>
          <a:p>
            <a:pPr algn="l"/>
            <a:r>
              <a:rPr lang="ru-RU" sz="1800" dirty="0"/>
              <a:t>Проблема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2"/>
          </p:nvPr>
        </p:nvSpPr>
        <p:spPr>
          <a:xfrm>
            <a:off x="267059" y="2288401"/>
            <a:ext cx="5066941" cy="732972"/>
          </a:xfrm>
        </p:spPr>
        <p:txBody>
          <a:bodyPr/>
          <a:lstStyle/>
          <a:p>
            <a:pPr algn="l"/>
            <a:r>
              <a:rPr lang="ru-RU" sz="1800" dirty="0"/>
              <a:t>Альтернативные существующие решения: </a:t>
            </a:r>
          </a:p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3"/>
          </p:nvPr>
        </p:nvSpPr>
        <p:spPr>
          <a:xfrm>
            <a:off x="267059" y="1095909"/>
            <a:ext cx="6329684" cy="972527"/>
          </a:xfrm>
        </p:spPr>
        <p:txBody>
          <a:bodyPr/>
          <a:lstStyle/>
          <a:p>
            <a:r>
              <a:rPr lang="ru-RU" dirty="0"/>
              <a:t>Каждый день сотни автомобилей, выходят из строя на дорогах, но не каждый человек способен самостоятельно починить свой автомобиль. Данную проблему сможет решить выездной автосервис.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"/>
          </p:nvPr>
        </p:nvSpPr>
        <p:spPr>
          <a:xfrm>
            <a:off x="535100" y="2654887"/>
            <a:ext cx="6061643" cy="1621972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dirty="0"/>
              <a:t>Эвакуация автомобиля до ближайшего сервиса</a:t>
            </a:r>
            <a:r>
              <a:rPr lang="en-US" dirty="0"/>
              <a:t>(</a:t>
            </a:r>
            <a:r>
              <a:rPr lang="ru-RU" dirty="0"/>
              <a:t>большие  временные затраты, дополнительные расходы</a:t>
            </a:r>
            <a:r>
              <a:rPr lang="en-US" dirty="0"/>
              <a:t>);</a:t>
            </a:r>
            <a:r>
              <a:rPr lang="ru-RU" dirty="0"/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/>
              <a:t>Покупка нового автомобиля (большие финансовые и временные затраты)</a:t>
            </a:r>
            <a:r>
              <a:rPr lang="en-US" dirty="0"/>
              <a:t>;</a:t>
            </a:r>
            <a:endParaRPr lang="ru-RU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/>
              <a:t>Самостоятельное устранение неисправности (необходимость наличия знаний и инструментов).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97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8B2672-569C-3BD6-8620-28F750BD98ED}"/>
              </a:ext>
            </a:extLst>
          </p:cNvPr>
          <p:cNvSpPr txBox="1"/>
          <p:nvPr/>
        </p:nvSpPr>
        <p:spPr>
          <a:xfrm>
            <a:off x="696836" y="829861"/>
            <a:ext cx="7750328" cy="346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600"/>
              </a:spcAft>
            </a:pPr>
            <a:r>
              <a:rPr lang="ru-RU" dirty="0"/>
              <a:t>Выездной автосервис способен оперативно добраться до любой точки города, а также в кратчайшие сроки устранить поломку. Вам не придется оплачивать дорогостоящие услуги эвакуатора, а потом еще платить за ремонт в автосервисе.</a:t>
            </a:r>
            <a:endParaRPr lang="en-US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Для этого мы создаем выездной автосервис с собственным мобильным приложением, где на первом месте стоят: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Качество ремонта;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Скорость ремонта</a:t>
            </a:r>
            <a:r>
              <a:rPr lang="ru-RU" sz="1400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;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Комфорт клиента;</a:t>
            </a:r>
            <a:endParaRPr lang="ru-RU" sz="1400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285750" lvl="0" indent="-285750" algn="l" rtl="0">
              <a:lnSpc>
                <a:spcPct val="5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Дешевизна.</a:t>
            </a:r>
          </a:p>
          <a:p>
            <a:pPr lvl="0" algn="l" rtl="0">
              <a:spcBef>
                <a:spcPts val="0"/>
              </a:spcBef>
              <a:spcAft>
                <a:spcPts val="1600"/>
              </a:spcAft>
            </a:pPr>
            <a:r>
              <a:rPr lang="ru-RU" sz="1400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В будущем планируется создание целой сети выездных автосервисов по всей стране.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  <p:extLst>
      <p:ext uri="{BB962C8B-B14F-4D97-AF65-F5344CB8AC3E}">
        <p14:creationId xmlns:p14="http://schemas.microsoft.com/office/powerpoint/2010/main" val="314236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845179-809D-C170-D879-F2BE9B3C79A1}"/>
              </a:ext>
            </a:extLst>
          </p:cNvPr>
          <p:cNvSpPr txBox="1"/>
          <p:nvPr/>
        </p:nvSpPr>
        <p:spPr>
          <a:xfrm>
            <a:off x="998037" y="1673537"/>
            <a:ext cx="70701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В основе нашего решения лежит желание помочь владельцам автомобилей справиться с поломками не затрачивая на это много времени.</a:t>
            </a:r>
          </a:p>
          <a:p>
            <a:endParaRPr lang="ru-RU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Сама идея создания выездного автосервиса не нова. Существуют они и в нашей стране, но они мало распространены и не очень удобны . </a:t>
            </a:r>
          </a:p>
          <a:p>
            <a:endParaRPr lang="ru-RU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Однако, проект </a:t>
            </a:r>
            <a:r>
              <a:rPr lang="en-US" dirty="0">
                <a:solidFill>
                  <a:schemeClr val="dk1"/>
                </a:solidFill>
                <a:latin typeface="FoglihtenNo06" panose="00000600000000000000" pitchFamily="50" charset="0"/>
                <a:ea typeface="FoglihtenNo06" panose="00000600000000000000" pitchFamily="50" charset="0"/>
                <a:cs typeface="Catamaran"/>
                <a:sym typeface="Catamaran"/>
              </a:rPr>
              <a:t>“</a:t>
            </a:r>
            <a:r>
              <a:rPr lang="ru-RU" dirty="0">
                <a:solidFill>
                  <a:schemeClr val="dk1"/>
                </a:solidFill>
                <a:latin typeface="FoglihtenNo06" panose="00000600000000000000" pitchFamily="50" charset="0"/>
                <a:ea typeface="FoglihtenNo06" panose="00000600000000000000" pitchFamily="50" charset="0"/>
                <a:cs typeface="Catamaran"/>
                <a:sym typeface="Catamaran"/>
              </a:rPr>
              <a:t>Выездной автосервис</a:t>
            </a:r>
            <a:r>
              <a:rPr lang="en-US" dirty="0">
                <a:solidFill>
                  <a:schemeClr val="dk1"/>
                </a:solidFill>
                <a:latin typeface="FoglihtenNo06" panose="00000600000000000000" pitchFamily="50" charset="0"/>
                <a:ea typeface="FoglihtenNo06" panose="00000600000000000000" pitchFamily="50" charset="0"/>
                <a:cs typeface="Catamaran"/>
                <a:sym typeface="Catamaran"/>
              </a:rPr>
              <a:t>”</a:t>
            </a:r>
            <a:r>
              <a:rPr lang="ru-RU" dirty="0">
                <a:solidFill>
                  <a:schemeClr val="dk1"/>
                </a:solidFill>
                <a:latin typeface="FoglihtenNo06" panose="00000600000000000000" pitchFamily="50" charset="0"/>
                <a:ea typeface="FoglihtenNo06" panose="00000600000000000000" pitchFamily="50" charset="0"/>
                <a:cs typeface="Catamaran"/>
                <a:sym typeface="Catamaran"/>
              </a:rPr>
              <a:t>,</a:t>
            </a:r>
            <a:r>
              <a:rPr lang="en-US" dirty="0">
                <a:solidFill>
                  <a:schemeClr val="dk1"/>
                </a:solidFill>
                <a:latin typeface="FoglihtenNo06" panose="00000600000000000000" pitchFamily="50" charset="0"/>
                <a:ea typeface="FoglihtenNo06" panose="00000600000000000000" pitchFamily="50" charset="0"/>
                <a:cs typeface="Catamaran"/>
                <a:sym typeface="Catamaran"/>
              </a:rPr>
              <a:t> </a:t>
            </a: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по сравнению с конкурентами, </a:t>
            </a:r>
            <a:r>
              <a:rPr lang="ru-RU" b="1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обладает рядом преимуществ</a:t>
            </a: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 которые делают разработку </a:t>
            </a:r>
            <a:r>
              <a:rPr lang="ru-RU" b="1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поистине уникальной</a:t>
            </a: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547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4246" y="880746"/>
            <a:ext cx="8284934" cy="3811072"/>
          </a:xfrm>
        </p:spPr>
        <p:txBody>
          <a:bodyPr/>
          <a:lstStyle/>
          <a:p>
            <a:pPr marL="139700" indent="0">
              <a:buNone/>
            </a:pPr>
            <a:r>
              <a:rPr lang="ru-RU" sz="1600" b="1" dirty="0"/>
              <a:t>Клиентские сегменты: </a:t>
            </a:r>
          </a:p>
          <a:p>
            <a:pPr marL="139700" indent="0">
              <a:buNone/>
            </a:pPr>
            <a:r>
              <a:rPr lang="ru-RU" dirty="0"/>
              <a:t>Клиенты нашего сервиса – </a:t>
            </a:r>
            <a:r>
              <a:rPr lang="ru-RU" b="1" dirty="0"/>
              <a:t>автовладельцы</a:t>
            </a:r>
            <a:r>
              <a:rPr lang="ru-RU" dirty="0"/>
              <a:t>, не имеющие возможности самостоятельно устранить поломку.</a:t>
            </a:r>
          </a:p>
          <a:p>
            <a:pPr marL="139700" indent="0">
              <a:buNone/>
            </a:pPr>
            <a:r>
              <a:rPr lang="ru-RU" dirty="0"/>
              <a:t>1. Молодой возраст (18-35 лет)</a:t>
            </a:r>
          </a:p>
          <a:p>
            <a:pPr marL="139700" indent="0">
              <a:buNone/>
            </a:pPr>
            <a:r>
              <a:rPr lang="ru-RU" dirty="0"/>
              <a:t>2. Зрелый возраст (35-55 лет)</a:t>
            </a:r>
          </a:p>
          <a:p>
            <a:pPr marL="139700" indent="0">
              <a:buNone/>
            </a:pPr>
            <a:r>
              <a:rPr lang="ru-RU" dirty="0"/>
              <a:t>3. Пожилой возраст (55-75 лет)</a:t>
            </a:r>
          </a:p>
          <a:p>
            <a:pPr marL="139700" indent="0">
              <a:buNone/>
            </a:pPr>
            <a:endParaRPr lang="ru-RU" dirty="0"/>
          </a:p>
          <a:p>
            <a:pPr marL="139700" indent="0">
              <a:buNone/>
            </a:pPr>
            <a:r>
              <a:rPr lang="ru-RU" dirty="0"/>
              <a:t>Клиентами могут стать как </a:t>
            </a:r>
            <a:r>
              <a:rPr lang="ru-RU" b="1" dirty="0"/>
              <a:t>владельцы легкового автотранспорта</a:t>
            </a:r>
            <a:r>
              <a:rPr lang="ru-RU" dirty="0"/>
              <a:t>, так и </a:t>
            </a:r>
            <a:r>
              <a:rPr lang="ru-RU" b="1" dirty="0"/>
              <a:t>грузового</a:t>
            </a:r>
            <a:r>
              <a:rPr lang="ru-RU" dirty="0"/>
              <a:t>, желающие не затрачивать большое количество времени и средств на ремонт транспортного средства.</a:t>
            </a:r>
          </a:p>
          <a:p>
            <a:pPr marL="482600" indent="-342900">
              <a:buAutoNum type="arabicPeriod"/>
            </a:pPr>
            <a:endParaRPr lang="ru-RU" sz="1600" dirty="0"/>
          </a:p>
          <a:p>
            <a:pPr marL="139700" indent="0">
              <a:buNone/>
            </a:pPr>
            <a:r>
              <a:rPr lang="ru-RU" sz="1600" b="1" dirty="0"/>
              <a:t>Ранние последователи:</a:t>
            </a:r>
          </a:p>
          <a:p>
            <a:pPr marL="139700" indent="0">
              <a:buNone/>
            </a:pPr>
            <a:r>
              <a:rPr lang="ru-RU" dirty="0"/>
              <a:t>1. Знакомые участников команды.</a:t>
            </a:r>
          </a:p>
          <a:p>
            <a:pPr marL="139700" indent="0">
              <a:buNone/>
            </a:pPr>
            <a:r>
              <a:rPr lang="ru-RU" dirty="0"/>
              <a:t>2. Специалисты из города Псков. </a:t>
            </a:r>
            <a:endParaRPr lang="ru-RU" sz="1600" dirty="0"/>
          </a:p>
          <a:p>
            <a:pPr marL="13970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4246" y="214390"/>
            <a:ext cx="5840818" cy="609600"/>
          </a:xfrm>
        </p:spPr>
        <p:txBody>
          <a:bodyPr/>
          <a:lstStyle/>
          <a:p>
            <a:r>
              <a:rPr lang="ru-RU" sz="2000" dirty="0"/>
              <a:t>Клиентские сегменты и ранние последователи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422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566057" y="609600"/>
            <a:ext cx="2206171" cy="22061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Автосервис + Эвакуатор</a:t>
            </a:r>
          </a:p>
          <a:p>
            <a:pPr algn="ctr"/>
            <a:endParaRPr lang="ru-RU" sz="1800" b="1" dirty="0"/>
          </a:p>
          <a:p>
            <a:pPr algn="ctr"/>
            <a:endParaRPr lang="ru-RU" sz="1200" dirty="0"/>
          </a:p>
        </p:txBody>
      </p:sp>
      <p:sp>
        <p:nvSpPr>
          <p:cNvPr id="10" name="Овал 9"/>
          <p:cNvSpPr/>
          <p:nvPr/>
        </p:nvSpPr>
        <p:spPr>
          <a:xfrm>
            <a:off x="3260272" y="609600"/>
            <a:ext cx="2211614" cy="220617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800" b="1" dirty="0"/>
              <a:t>Самостоятельное устранение неисправности</a:t>
            </a:r>
          </a:p>
          <a:p>
            <a:pPr algn="ctr"/>
            <a:endParaRPr lang="ru-RU" sz="1800" b="1" dirty="0"/>
          </a:p>
        </p:txBody>
      </p:sp>
      <p:sp>
        <p:nvSpPr>
          <p:cNvPr id="11" name="Овал 10"/>
          <p:cNvSpPr/>
          <p:nvPr/>
        </p:nvSpPr>
        <p:spPr>
          <a:xfrm>
            <a:off x="6103257" y="566056"/>
            <a:ext cx="2249715" cy="22497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Выездной автосервис</a:t>
            </a:r>
          </a:p>
          <a:p>
            <a:pPr algn="ctr"/>
            <a:endParaRPr lang="ru-RU" sz="1600" b="1" dirty="0"/>
          </a:p>
          <a:p>
            <a:pPr algn="ctr"/>
            <a:r>
              <a:rPr lang="ru-RU" sz="1200" dirty="0"/>
              <a:t>.</a:t>
            </a:r>
          </a:p>
          <a:p>
            <a:pPr algn="ctr"/>
            <a:r>
              <a:rPr lang="ru-RU" sz="1200" dirty="0"/>
              <a:t>. 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2939981" y="2815772"/>
            <a:ext cx="4607" cy="232772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-55336" y="2815771"/>
            <a:ext cx="28393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 Временные затраты.</a:t>
            </a:r>
          </a:p>
          <a:p>
            <a:r>
              <a:rPr lang="ru-RU" dirty="0"/>
              <a:t>-</a:t>
            </a:r>
            <a:r>
              <a:rPr lang="ru-RU" sz="1200" dirty="0"/>
              <a:t>  </a:t>
            </a:r>
            <a:r>
              <a:rPr lang="ru-RU" dirty="0"/>
              <a:t>Финансовые затраты</a:t>
            </a:r>
            <a:r>
              <a:rPr lang="ru-RU" sz="1200" dirty="0"/>
              <a:t>.</a:t>
            </a:r>
          </a:p>
          <a:p>
            <a:r>
              <a:rPr lang="ru-RU" dirty="0"/>
              <a:t>+ Необходимость  собственного вмешательства.</a:t>
            </a:r>
          </a:p>
          <a:p>
            <a:r>
              <a:rPr lang="ru-RU" dirty="0"/>
              <a:t>+ Наличие инструмента.</a:t>
            </a:r>
          </a:p>
          <a:p>
            <a:r>
              <a:rPr lang="ru-RU" dirty="0"/>
              <a:t>+ Необходимость наличия знаний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77242" y="2910428"/>
            <a:ext cx="24946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 Временные затраты.</a:t>
            </a:r>
          </a:p>
          <a:p>
            <a:r>
              <a:rPr lang="ru-RU" dirty="0"/>
              <a:t>+ Финансовые затраты.</a:t>
            </a:r>
          </a:p>
          <a:p>
            <a:r>
              <a:rPr lang="ru-RU" dirty="0"/>
              <a:t>- Необходимость  собственного вмешательства.</a:t>
            </a:r>
          </a:p>
          <a:p>
            <a:r>
              <a:rPr lang="ru-RU" dirty="0"/>
              <a:t>- Наличие инструмента.</a:t>
            </a:r>
          </a:p>
          <a:p>
            <a:r>
              <a:rPr lang="ru-RU" dirty="0"/>
              <a:t>- Необходимость наличия знаний.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33356" y="2879072"/>
            <a:ext cx="271961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+  Временные затраты.</a:t>
            </a:r>
          </a:p>
          <a:p>
            <a:r>
              <a:rPr lang="ru-RU" dirty="0"/>
              <a:t>+ Финансовые затраты.</a:t>
            </a:r>
          </a:p>
          <a:p>
            <a:r>
              <a:rPr lang="ru-RU" dirty="0"/>
              <a:t>+ Необходимость  собственного вмешательства.</a:t>
            </a:r>
          </a:p>
          <a:p>
            <a:r>
              <a:rPr lang="ru-RU" dirty="0"/>
              <a:t>+ Наличие инструмента.</a:t>
            </a:r>
          </a:p>
          <a:p>
            <a:r>
              <a:rPr lang="ru-RU" dirty="0"/>
              <a:t>+ Необходимость наличия знаний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706" y="2796337"/>
            <a:ext cx="36579" cy="23471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34266" y="1446606"/>
            <a:ext cx="3160962" cy="512100"/>
          </a:xfrm>
        </p:spPr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2"/>
          </p:nvPr>
        </p:nvSpPr>
        <p:spPr>
          <a:xfrm>
            <a:off x="5861516" y="1486550"/>
            <a:ext cx="2543700" cy="512100"/>
          </a:xfrm>
        </p:spPr>
        <p:txBody>
          <a:bodyPr/>
          <a:lstStyle/>
          <a:p>
            <a:r>
              <a:rPr lang="ru-RU" dirty="0"/>
              <a:t>Наш сервис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3"/>
          </p:nvPr>
        </p:nvSpPr>
        <p:spPr>
          <a:xfrm>
            <a:off x="296825" y="1979755"/>
            <a:ext cx="3297732" cy="2939962"/>
          </a:xfrm>
        </p:spPr>
        <p:txBody>
          <a:bodyPr/>
          <a:lstStyle/>
          <a:p>
            <a:pPr algn="l"/>
            <a:r>
              <a:rPr lang="ru-RU" sz="1600" b="1" dirty="0"/>
              <a:t>Их недостатки:</a:t>
            </a:r>
          </a:p>
          <a:p>
            <a:pPr algn="l"/>
            <a:endParaRPr lang="ru-RU" sz="1600" dirty="0"/>
          </a:p>
          <a:p>
            <a:pPr algn="l"/>
            <a:r>
              <a:rPr lang="ru-RU" sz="1600" dirty="0"/>
              <a:t>1) Временные затраты.</a:t>
            </a:r>
          </a:p>
          <a:p>
            <a:pPr algn="l"/>
            <a:r>
              <a:rPr lang="ru-RU" sz="1600" dirty="0"/>
              <a:t>2) Необходимость доставки автомобиля до сервиса.</a:t>
            </a:r>
          </a:p>
          <a:p>
            <a:pPr algn="l"/>
            <a:r>
              <a:rPr lang="ru-RU" sz="1600" dirty="0"/>
              <a:t>3) Высокая цена ремонта.</a:t>
            </a:r>
          </a:p>
          <a:p>
            <a:pPr algn="l"/>
            <a:r>
              <a:rPr lang="ru-RU" sz="1600" dirty="0"/>
              <a:t>4) Низкое качество запчастей.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"/>
          </p:nvPr>
        </p:nvSpPr>
        <p:spPr>
          <a:xfrm>
            <a:off x="5210223" y="1982691"/>
            <a:ext cx="3846285" cy="2937026"/>
          </a:xfrm>
        </p:spPr>
        <p:txBody>
          <a:bodyPr/>
          <a:lstStyle/>
          <a:p>
            <a:pPr algn="l"/>
            <a:r>
              <a:rPr lang="ru-RU" sz="1600" b="1" dirty="0"/>
              <a:t>Преимущества:</a:t>
            </a:r>
          </a:p>
          <a:p>
            <a:pPr algn="r"/>
            <a:endParaRPr lang="ru-RU" sz="1600" b="1" dirty="0"/>
          </a:p>
          <a:p>
            <a:pPr algn="l"/>
            <a:r>
              <a:rPr lang="ru-RU" sz="1600" dirty="0"/>
              <a:t>1) Наличие удобного сайта и приложения.</a:t>
            </a:r>
          </a:p>
          <a:p>
            <a:pPr algn="l"/>
            <a:r>
              <a:rPr lang="ru-RU" sz="1600" dirty="0"/>
              <a:t>2) Минимальные временные затраты.</a:t>
            </a:r>
          </a:p>
          <a:p>
            <a:pPr algn="l"/>
            <a:r>
              <a:rPr lang="ru-RU" sz="1600" dirty="0"/>
              <a:t>3) Удобный интерфейс сайта и приложения.</a:t>
            </a:r>
          </a:p>
          <a:p>
            <a:pPr algn="l"/>
            <a:r>
              <a:rPr lang="ru-RU" sz="1600" dirty="0"/>
              <a:t>4) Качественный ремонт.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3693886" y="166913"/>
            <a:ext cx="1611085" cy="4753428"/>
          </a:xfrm>
          <a:custGeom>
            <a:avLst/>
            <a:gdLst>
              <a:gd name="connsiteX0" fmla="*/ 0 w 1611085"/>
              <a:gd name="connsiteY0" fmla="*/ 0 h 4753428"/>
              <a:gd name="connsiteX1" fmla="*/ 1197428 w 1611085"/>
              <a:gd name="connsiteY1" fmla="*/ 399143 h 4753428"/>
              <a:gd name="connsiteX2" fmla="*/ 94342 w 1611085"/>
              <a:gd name="connsiteY2" fmla="*/ 870857 h 4753428"/>
              <a:gd name="connsiteX3" fmla="*/ 1139371 w 1611085"/>
              <a:gd name="connsiteY3" fmla="*/ 1386114 h 4753428"/>
              <a:gd name="connsiteX4" fmla="*/ 217714 w 1611085"/>
              <a:gd name="connsiteY4" fmla="*/ 1973943 h 4753428"/>
              <a:gd name="connsiteX5" fmla="*/ 1153885 w 1611085"/>
              <a:gd name="connsiteY5" fmla="*/ 2554514 h 4753428"/>
              <a:gd name="connsiteX6" fmla="*/ 420914 w 1611085"/>
              <a:gd name="connsiteY6" fmla="*/ 3062514 h 4753428"/>
              <a:gd name="connsiteX7" fmla="*/ 1458685 w 1611085"/>
              <a:gd name="connsiteY7" fmla="*/ 3657600 h 4753428"/>
              <a:gd name="connsiteX8" fmla="*/ 406400 w 1611085"/>
              <a:gd name="connsiteY8" fmla="*/ 4230914 h 4753428"/>
              <a:gd name="connsiteX9" fmla="*/ 1611085 w 1611085"/>
              <a:gd name="connsiteY9" fmla="*/ 4753428 h 4753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11085" h="4753428">
                <a:moveTo>
                  <a:pt x="0" y="0"/>
                </a:moveTo>
                <a:cubicBezTo>
                  <a:pt x="590852" y="127000"/>
                  <a:pt x="1181704" y="254000"/>
                  <a:pt x="1197428" y="399143"/>
                </a:cubicBezTo>
                <a:cubicBezTo>
                  <a:pt x="1213152" y="544286"/>
                  <a:pt x="104018" y="706362"/>
                  <a:pt x="94342" y="870857"/>
                </a:cubicBezTo>
                <a:cubicBezTo>
                  <a:pt x="84666" y="1035352"/>
                  <a:pt x="1118809" y="1202266"/>
                  <a:pt x="1139371" y="1386114"/>
                </a:cubicBezTo>
                <a:cubicBezTo>
                  <a:pt x="1159933" y="1569962"/>
                  <a:pt x="215295" y="1779210"/>
                  <a:pt x="217714" y="1973943"/>
                </a:cubicBezTo>
                <a:cubicBezTo>
                  <a:pt x="220133" y="2168676"/>
                  <a:pt x="1120018" y="2373086"/>
                  <a:pt x="1153885" y="2554514"/>
                </a:cubicBezTo>
                <a:cubicBezTo>
                  <a:pt x="1187752" y="2735942"/>
                  <a:pt x="370114" y="2878666"/>
                  <a:pt x="420914" y="3062514"/>
                </a:cubicBezTo>
                <a:cubicBezTo>
                  <a:pt x="471714" y="3246362"/>
                  <a:pt x="1461104" y="3462867"/>
                  <a:pt x="1458685" y="3657600"/>
                </a:cubicBezTo>
                <a:cubicBezTo>
                  <a:pt x="1456266" y="3852333"/>
                  <a:pt x="381000" y="4048276"/>
                  <a:pt x="406400" y="4230914"/>
                </a:cubicBezTo>
                <a:cubicBezTo>
                  <a:pt x="431800" y="4413552"/>
                  <a:pt x="1609876" y="4605866"/>
                  <a:pt x="1611085" y="4753428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069" y="96527"/>
            <a:ext cx="2453054" cy="14172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1" y="117557"/>
            <a:ext cx="2060454" cy="5183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44" y="730162"/>
            <a:ext cx="2028727" cy="783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4335" y="64737"/>
            <a:ext cx="1430222" cy="147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8B2672-569C-3BD6-8620-28F750BD98ED}"/>
              </a:ext>
            </a:extLst>
          </p:cNvPr>
          <p:cNvSpPr txBox="1"/>
          <p:nvPr/>
        </p:nvSpPr>
        <p:spPr>
          <a:xfrm>
            <a:off x="696836" y="829861"/>
            <a:ext cx="4440772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Как и на чем мы зарабатываем?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Основным доходом выездного автосервиса будет ремонт сломавшихся на дороге автомобилей.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Дополнительным доходом автосервиса будет обслуживание автомобилей.</a:t>
            </a:r>
            <a:endParaRPr lang="en-US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3" name="Picture 4" descr="процент дизайн иконок вектор PNG , вектор, дизайн, доля PNG картинки и пнг  рисунок для бесплатной загрузки">
            <a:extLst>
              <a:ext uri="{FF2B5EF4-FFF2-40B4-BE49-F238E27FC236}">
                <a16:creationId xmlns:a16="http://schemas.microsoft.com/office/drawing/2014/main" id="{E3C431BE-0B49-925D-9CA5-5D4D199337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9" t="7229" r="7158" b="7158"/>
          <a:stretch/>
        </p:blipFill>
        <p:spPr bwMode="auto">
          <a:xfrm>
            <a:off x="5976592" y="196197"/>
            <a:ext cx="2121031" cy="212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Изображения Advertising | Бесплатные векторы, стоковые фото и PSD">
            <a:extLst>
              <a:ext uri="{FF2B5EF4-FFF2-40B4-BE49-F238E27FC236}">
                <a16:creationId xmlns:a16="http://schemas.microsoft.com/office/drawing/2014/main" id="{24DADF7E-204E-FAE1-E3A8-9383A0B94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9" t="7229" r="7158" b="7158"/>
          <a:stretch/>
        </p:blipFill>
        <p:spPr bwMode="auto">
          <a:xfrm>
            <a:off x="5976592" y="2317228"/>
            <a:ext cx="2121031" cy="212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510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8B2672-569C-3BD6-8620-28F750BD98ED}"/>
              </a:ext>
            </a:extLst>
          </p:cNvPr>
          <p:cNvSpPr txBox="1"/>
          <p:nvPr/>
        </p:nvSpPr>
        <p:spPr>
          <a:xfrm>
            <a:off x="692496" y="1093812"/>
            <a:ext cx="77590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Каналы привлечения клиентов: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Социальные сети;</a:t>
            </a:r>
            <a:r>
              <a:rPr lang="en-US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endParaRPr lang="ru-RU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Реклама у блогеров, снимающих видео по автомобильной тематике;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«Сарафанное радио».</a:t>
            </a:r>
          </a:p>
        </p:txBody>
      </p:sp>
    </p:spTree>
    <p:extLst>
      <p:ext uri="{BB962C8B-B14F-4D97-AF65-F5344CB8AC3E}">
        <p14:creationId xmlns:p14="http://schemas.microsoft.com/office/powerpoint/2010/main" val="88349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8B2672-569C-3BD6-8620-28F750BD98ED}"/>
              </a:ext>
            </a:extLst>
          </p:cNvPr>
          <p:cNvSpPr txBox="1"/>
          <p:nvPr/>
        </p:nvSpPr>
        <p:spPr>
          <a:xfrm>
            <a:off x="3667535" y="609691"/>
            <a:ext cx="1808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Дорожная карта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8BC6F0C-1D92-945F-9842-4C23A1B30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458288"/>
              </p:ext>
            </p:extLst>
          </p:nvPr>
        </p:nvGraphicFramePr>
        <p:xfrm>
          <a:off x="1490592" y="1163786"/>
          <a:ext cx="6162816" cy="3171547"/>
        </p:xfrm>
        <a:graphic>
          <a:graphicData uri="http://schemas.openxmlformats.org/drawingml/2006/table">
            <a:tbl>
              <a:tblPr firstCol="1" bandRow="1"/>
              <a:tblGrid>
                <a:gridCol w="894468">
                  <a:extLst>
                    <a:ext uri="{9D8B030D-6E8A-4147-A177-3AD203B41FA5}">
                      <a16:colId xmlns:a16="http://schemas.microsoft.com/office/drawing/2014/main" val="2347302064"/>
                    </a:ext>
                  </a:extLst>
                </a:gridCol>
                <a:gridCol w="5268348">
                  <a:extLst>
                    <a:ext uri="{9D8B030D-6E8A-4147-A177-3AD203B41FA5}">
                      <a16:colId xmlns:a16="http://schemas.microsoft.com/office/drawing/2014/main" val="3552729487"/>
                    </a:ext>
                  </a:extLst>
                </a:gridCol>
              </a:tblGrid>
              <a:tr h="791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202</a:t>
                      </a:r>
                      <a:r>
                        <a:rPr lang="ru-RU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tamaran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Участие в Акселерационной программе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ПсковГУ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, получение необходимых компетенций для ведения бизнеса. Проект находится на стадии идеи (концепции).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571247"/>
                  </a:ext>
                </a:extLst>
              </a:tr>
              <a:tr h="12329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202</a:t>
                      </a:r>
                      <a:r>
                        <a:rPr lang="ru-RU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tamaran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Покупка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и оснащение одной машины всем необходимым для проведения ремонта. Создание сайта, приложения и социальных сетей для выездного автосервиса. Запуск одного автомобиля в работу. Покупка рекламы у известных </a:t>
                      </a:r>
                      <a:r>
                        <a:rPr lang="ru-RU" sz="1400" baseline="0" dirty="0" err="1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блогеров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.</a:t>
                      </a:r>
                      <a:endParaRPr lang="en-US" sz="14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511674"/>
                  </a:ext>
                </a:extLst>
              </a:tr>
              <a:tr h="26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202</a:t>
                      </a:r>
                      <a:r>
                        <a:rPr lang="ru-RU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tamaran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Полная работоспособность нескольких автомобилей выездного автосервиса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в Пскове.</a:t>
                      </a:r>
                      <a:endParaRPr lang="en-US" sz="14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65051"/>
                  </a:ext>
                </a:extLst>
              </a:tr>
              <a:tr h="26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2026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tamaran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Расширение сети выездного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автосервиса по Псковской области.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tamaran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484310"/>
                  </a:ext>
                </a:extLst>
              </a:tr>
              <a:tr h="26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tamaran" panose="020B0604020202020204" charset="0"/>
                          <a:ea typeface="Calibri" panose="020F0502020204030204" pitchFamily="34" charset="0"/>
                          <a:cs typeface="Catamaran" panose="020B0604020202020204" charset="0"/>
                        </a:rPr>
                        <a:t>2027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tamaran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tamaran"/>
                          <a:sym typeface="Catamaran"/>
                        </a:rPr>
                        <a:t>Расширение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tamaran"/>
                          <a:sym typeface="Catamaran"/>
                        </a:rPr>
                        <a:t> сети выездного автосервиса по всей стране.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tamaran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34990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D6E907F-2DF5-FCCC-94FE-ACCA99AB95E1}"/>
              </a:ext>
            </a:extLst>
          </p:cNvPr>
          <p:cNvSpPr txBox="1"/>
          <p:nvPr/>
        </p:nvSpPr>
        <p:spPr>
          <a:xfrm>
            <a:off x="1376292" y="4768197"/>
            <a:ext cx="21369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1600"/>
              </a:spcAft>
            </a:pPr>
            <a:r>
              <a:rPr lang="ru-RU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Продолжение следует…</a:t>
            </a:r>
          </a:p>
        </p:txBody>
      </p:sp>
    </p:spTree>
    <p:extLst>
      <p:ext uri="{BB962C8B-B14F-4D97-AF65-F5344CB8AC3E}">
        <p14:creationId xmlns:p14="http://schemas.microsoft.com/office/powerpoint/2010/main" val="3847488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5647" y="50402"/>
            <a:ext cx="4376540" cy="572700"/>
          </a:xfrm>
        </p:spPr>
        <p:txBody>
          <a:bodyPr/>
          <a:lstStyle/>
          <a:p>
            <a:pPr algn="ctr"/>
            <a:r>
              <a:rPr lang="ru-RU" dirty="0"/>
              <a:t>Лидер проекта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402182" y="4268276"/>
            <a:ext cx="23143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n-lt"/>
              </a:rPr>
              <a:t>Андреев Константин</a:t>
            </a:r>
          </a:p>
          <a:p>
            <a:pPr algn="ctr"/>
            <a:r>
              <a:rPr lang="ru-RU" dirty="0">
                <a:latin typeface="+mn-lt"/>
              </a:rPr>
              <a:t>Владелец выездного автосервиса.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F92899-184B-331A-7853-78CC05DC9FE4}"/>
              </a:ext>
            </a:extLst>
          </p:cNvPr>
          <p:cNvSpPr/>
          <p:nvPr/>
        </p:nvSpPr>
        <p:spPr>
          <a:xfrm>
            <a:off x="3099395" y="835268"/>
            <a:ext cx="2599114" cy="343300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31" y="867211"/>
            <a:ext cx="2526842" cy="336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6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9BE5A6-A237-6AF1-6C1B-8986A87EBEED}"/>
              </a:ext>
            </a:extLst>
          </p:cNvPr>
          <p:cNvSpPr/>
          <p:nvPr/>
        </p:nvSpPr>
        <p:spPr>
          <a:xfrm>
            <a:off x="1462405" y="4023995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FFCC51B-7856-A3DB-62BC-90B5DECBD465}"/>
              </a:ext>
            </a:extLst>
          </p:cNvPr>
          <p:cNvSpPr/>
          <p:nvPr/>
        </p:nvSpPr>
        <p:spPr>
          <a:xfrm>
            <a:off x="2599673" y="4013200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523C48-5E7F-EA88-57DE-FD71C0FC366B}"/>
              </a:ext>
            </a:extLst>
          </p:cNvPr>
          <p:cNvSpPr/>
          <p:nvPr/>
        </p:nvSpPr>
        <p:spPr>
          <a:xfrm>
            <a:off x="3752585" y="3934460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6370AA-7F3C-965E-B0FF-E59BA8266751}"/>
              </a:ext>
            </a:extLst>
          </p:cNvPr>
          <p:cNvSpPr/>
          <p:nvPr/>
        </p:nvSpPr>
        <p:spPr>
          <a:xfrm>
            <a:off x="1460500" y="4018280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112659-04DD-70CC-1D41-DB0AA3ACC7FC}"/>
              </a:ext>
            </a:extLst>
          </p:cNvPr>
          <p:cNvSpPr/>
          <p:nvPr/>
        </p:nvSpPr>
        <p:spPr>
          <a:xfrm>
            <a:off x="4712335" y="3663950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9745601-94AC-BFC1-FFAF-EA870B2F7268}"/>
              </a:ext>
            </a:extLst>
          </p:cNvPr>
          <p:cNvSpPr/>
          <p:nvPr/>
        </p:nvSpPr>
        <p:spPr>
          <a:xfrm>
            <a:off x="5523865" y="3290570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A2A1D48-8F78-F98F-1006-F3C0B3548C3E}"/>
              </a:ext>
            </a:extLst>
          </p:cNvPr>
          <p:cNvSpPr/>
          <p:nvPr/>
        </p:nvSpPr>
        <p:spPr>
          <a:xfrm>
            <a:off x="6335395" y="2545715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8F9D4FA-FC12-6EBB-4145-F474E7959782}"/>
              </a:ext>
            </a:extLst>
          </p:cNvPr>
          <p:cNvSpPr/>
          <p:nvPr/>
        </p:nvSpPr>
        <p:spPr>
          <a:xfrm>
            <a:off x="7145020" y="1054100"/>
            <a:ext cx="12192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883F2E-688E-E630-1C58-7A661C2EC7CD}"/>
              </a:ext>
            </a:extLst>
          </p:cNvPr>
          <p:cNvSpPr txBox="1"/>
          <p:nvPr/>
        </p:nvSpPr>
        <p:spPr>
          <a:xfrm>
            <a:off x="856931" y="2705446"/>
            <a:ext cx="127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800" dirty="0">
                <a:cs typeface="Catamaran" panose="020B0604020202020204" charset="0"/>
              </a:rPr>
              <a:t>Получение Финансирования проекта.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6669C7-058F-019E-2D84-5D79E28F2C06}"/>
              </a:ext>
            </a:extLst>
          </p:cNvPr>
          <p:cNvSpPr txBox="1"/>
          <p:nvPr/>
        </p:nvSpPr>
        <p:spPr>
          <a:xfrm>
            <a:off x="1577975" y="1929762"/>
            <a:ext cx="1511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800" dirty="0">
                <a:cs typeface="Catamaran" panose="020B0604020202020204" charset="0"/>
              </a:rPr>
              <a:t>Подготовка автомобиля для выездного автосервиса и разработка приложения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4708E4-7667-17CA-AC58-FD215CE0EC3F}"/>
              </a:ext>
            </a:extLst>
          </p:cNvPr>
          <p:cNvSpPr txBox="1"/>
          <p:nvPr/>
        </p:nvSpPr>
        <p:spPr>
          <a:xfrm>
            <a:off x="2532820" y="2393753"/>
            <a:ext cx="1612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Запуск одного автомобиля в работу. Покупка рекламы у известных </a:t>
            </a:r>
            <a:r>
              <a:rPr lang="ru-RU" sz="800" dirty="0" err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блогеров</a:t>
            </a:r>
            <a:r>
              <a:rPr lang="ru-RU" sz="800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.</a:t>
            </a:r>
            <a:endParaRPr lang="en-US" sz="800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800" dirty="0">
              <a:cs typeface="Catamaran" panose="020B0604020202020204" charset="0"/>
            </a:endParaRPr>
          </a:p>
          <a:p>
            <a:endParaRPr lang="ru-RU" sz="800" dirty="0">
              <a:cs typeface="Catamaran" panose="020B0604020202020204" charset="0"/>
            </a:endParaRP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F4F143BA-5909-CCD8-9F6A-5B37EE592A89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1495535" y="3167111"/>
            <a:ext cx="41375" cy="74909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660CC614-ED56-964E-EBCC-3D2599D29F74}"/>
              </a:ext>
            </a:extLst>
          </p:cNvPr>
          <p:cNvCxnSpPr>
            <a:cxnSpLocks/>
          </p:cNvCxnSpPr>
          <p:nvPr/>
        </p:nvCxnSpPr>
        <p:spPr>
          <a:xfrm>
            <a:off x="2374740" y="2545715"/>
            <a:ext cx="274479" cy="138874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94FBE85C-7DB1-DE22-E324-DAE2280744FE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3339270" y="3224750"/>
            <a:ext cx="494092" cy="565486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C808FB32-3411-C121-5C5D-AB7E9147F280}"/>
              </a:ext>
            </a:extLst>
          </p:cNvPr>
          <p:cNvSpPr txBox="1"/>
          <p:nvPr/>
        </p:nvSpPr>
        <p:spPr>
          <a:xfrm>
            <a:off x="3211196" y="1596205"/>
            <a:ext cx="1511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800" dirty="0">
                <a:cs typeface="Catamaran" panose="020B0604020202020204" charset="0"/>
              </a:rPr>
              <a:t>Доработка приложения и сервиса по мере необходимости.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1B1E62D-3D3F-D6C3-AB34-81135D52158F}"/>
              </a:ext>
            </a:extLst>
          </p:cNvPr>
          <p:cNvSpPr txBox="1"/>
          <p:nvPr/>
        </p:nvSpPr>
        <p:spPr>
          <a:xfrm>
            <a:off x="4637406" y="1246177"/>
            <a:ext cx="14230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Расширение сети выездного автосервиса по Псковской области</a:t>
            </a:r>
            <a:endParaRPr lang="ru-RU" sz="800" dirty="0">
              <a:cs typeface="Catamaran" panose="020B0604020202020204" charset="0"/>
            </a:endParaRP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675B3C30-F521-47A9-327C-75EF8D24192E}"/>
              </a:ext>
            </a:extLst>
          </p:cNvPr>
          <p:cNvCxnSpPr/>
          <p:nvPr/>
        </p:nvCxnSpPr>
        <p:spPr>
          <a:xfrm>
            <a:off x="4022725" y="2160594"/>
            <a:ext cx="689610" cy="1373816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561DB6C9-EAC9-ADBC-1009-DD5155C35A7A}"/>
              </a:ext>
            </a:extLst>
          </p:cNvPr>
          <p:cNvCxnSpPr>
            <a:stCxn id="52" idx="2"/>
          </p:cNvCxnSpPr>
          <p:nvPr/>
        </p:nvCxnSpPr>
        <p:spPr>
          <a:xfrm>
            <a:off x="5348923" y="1830952"/>
            <a:ext cx="902927" cy="62873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DEBA79E2-FF03-0B3E-9360-7307432A5DD0}"/>
              </a:ext>
            </a:extLst>
          </p:cNvPr>
          <p:cNvCxnSpPr/>
          <p:nvPr/>
        </p:nvCxnSpPr>
        <p:spPr>
          <a:xfrm>
            <a:off x="6799305" y="890270"/>
            <a:ext cx="272055" cy="16383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4A35613-0766-46F9-6E9F-FE75991E0C30}"/>
              </a:ext>
            </a:extLst>
          </p:cNvPr>
          <p:cNvSpPr txBox="1"/>
          <p:nvPr/>
        </p:nvSpPr>
        <p:spPr>
          <a:xfrm>
            <a:off x="5654040" y="525105"/>
            <a:ext cx="1612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800" dirty="0">
                <a:cs typeface="Catamaran" panose="020B0604020202020204" charset="0"/>
              </a:rPr>
              <a:t>Расширение сети выездного автосервиса по всей стране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328B9D3-B7CB-2F39-9991-88161C29AE15}"/>
              </a:ext>
            </a:extLst>
          </p:cNvPr>
          <p:cNvSpPr txBox="1"/>
          <p:nvPr/>
        </p:nvSpPr>
        <p:spPr>
          <a:xfrm>
            <a:off x="6975646" y="4120228"/>
            <a:ext cx="415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2027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A262BC8-B9C0-8CC5-1DC8-D8A102E7A308}"/>
              </a:ext>
            </a:extLst>
          </p:cNvPr>
          <p:cNvSpPr txBox="1"/>
          <p:nvPr/>
        </p:nvSpPr>
        <p:spPr>
          <a:xfrm>
            <a:off x="6174675" y="4126721"/>
            <a:ext cx="4154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/>
              <a:t>2026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9400246-EBE4-4EC2-2366-4CEC8360FD5E}"/>
              </a:ext>
            </a:extLst>
          </p:cNvPr>
          <p:cNvSpPr txBox="1"/>
          <p:nvPr/>
        </p:nvSpPr>
        <p:spPr>
          <a:xfrm>
            <a:off x="5438036" y="4131310"/>
            <a:ext cx="415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2025</a:t>
            </a:r>
            <a:endParaRPr lang="ru-RU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0CA87C-5AE0-D47C-656D-A3F3635B5E4E}"/>
              </a:ext>
            </a:extLst>
          </p:cNvPr>
          <p:cNvSpPr txBox="1"/>
          <p:nvPr/>
        </p:nvSpPr>
        <p:spPr>
          <a:xfrm>
            <a:off x="4517417" y="4120228"/>
            <a:ext cx="415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2024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B85E664-D836-FAD7-B4AE-5804190A4B3A}"/>
              </a:ext>
            </a:extLst>
          </p:cNvPr>
          <p:cNvSpPr txBox="1"/>
          <p:nvPr/>
        </p:nvSpPr>
        <p:spPr>
          <a:xfrm>
            <a:off x="1290075" y="4126721"/>
            <a:ext cx="415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2023</a:t>
            </a:r>
            <a:endParaRPr lang="ru-RU" sz="8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00D97D8-EDF5-E348-7DFC-0305E0F7B36B}"/>
              </a:ext>
            </a:extLst>
          </p:cNvPr>
          <p:cNvSpPr txBox="1"/>
          <p:nvPr/>
        </p:nvSpPr>
        <p:spPr>
          <a:xfrm>
            <a:off x="2374740" y="4127356"/>
            <a:ext cx="415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202</a:t>
            </a:r>
            <a:r>
              <a:rPr lang="ru-RU" sz="800" dirty="0"/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792663A-971A-3752-F2CC-73D6D2C8ED84}"/>
              </a:ext>
            </a:extLst>
          </p:cNvPr>
          <p:cNvSpPr txBox="1"/>
          <p:nvPr/>
        </p:nvSpPr>
        <p:spPr>
          <a:xfrm>
            <a:off x="3672425" y="4121961"/>
            <a:ext cx="415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202</a:t>
            </a:r>
            <a:r>
              <a:rPr lang="ru-RU" sz="800" dirty="0"/>
              <a:t>4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A09BFDCA-B5AE-7C0C-2AFC-342AB98AC65B}"/>
              </a:ext>
            </a:extLst>
          </p:cNvPr>
          <p:cNvSpPr/>
          <p:nvPr/>
        </p:nvSpPr>
        <p:spPr>
          <a:xfrm>
            <a:off x="1532408" y="1109892"/>
            <a:ext cx="5669280" cy="2976530"/>
          </a:xfrm>
          <a:custGeom>
            <a:avLst/>
            <a:gdLst>
              <a:gd name="connsiteX0" fmla="*/ 0 w 5669280"/>
              <a:gd name="connsiteY0" fmla="*/ 2976530 h 2976530"/>
              <a:gd name="connsiteX1" fmla="*/ 1128811 w 5669280"/>
              <a:gd name="connsiteY1" fmla="*/ 2957611 h 2976530"/>
              <a:gd name="connsiteX2" fmla="*/ 2289153 w 5669280"/>
              <a:gd name="connsiteY2" fmla="*/ 2881937 h 2976530"/>
              <a:gd name="connsiteX3" fmla="*/ 3235084 w 5669280"/>
              <a:gd name="connsiteY3" fmla="*/ 2610770 h 2976530"/>
              <a:gd name="connsiteX4" fmla="*/ 4042279 w 5669280"/>
              <a:gd name="connsiteY4" fmla="*/ 2232398 h 2976530"/>
              <a:gd name="connsiteX5" fmla="*/ 4874698 w 5669280"/>
              <a:gd name="connsiteY5" fmla="*/ 1488265 h 2976530"/>
              <a:gd name="connsiteX6" fmla="*/ 5669280 w 5669280"/>
              <a:gd name="connsiteY6" fmla="*/ 0 h 297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9280" h="2976530">
                <a:moveTo>
                  <a:pt x="0" y="2976530"/>
                </a:moveTo>
                <a:cubicBezTo>
                  <a:pt x="376270" y="2970224"/>
                  <a:pt x="747286" y="2973376"/>
                  <a:pt x="1128811" y="2957611"/>
                </a:cubicBezTo>
                <a:cubicBezTo>
                  <a:pt x="1510337" y="2941845"/>
                  <a:pt x="1938108" y="2939744"/>
                  <a:pt x="2289153" y="2881937"/>
                </a:cubicBezTo>
                <a:cubicBezTo>
                  <a:pt x="2640198" y="2824130"/>
                  <a:pt x="2942896" y="2719027"/>
                  <a:pt x="3235084" y="2610770"/>
                </a:cubicBezTo>
                <a:cubicBezTo>
                  <a:pt x="3527272" y="2502513"/>
                  <a:pt x="3769010" y="2419482"/>
                  <a:pt x="4042279" y="2232398"/>
                </a:cubicBezTo>
                <a:cubicBezTo>
                  <a:pt x="4315548" y="2045314"/>
                  <a:pt x="4603531" y="1860331"/>
                  <a:pt x="4874698" y="1488265"/>
                </a:cubicBezTo>
                <a:cubicBezTo>
                  <a:pt x="5145865" y="1116199"/>
                  <a:pt x="5407572" y="558099"/>
                  <a:pt x="5669280" y="0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217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2"/>
          <p:cNvSpPr txBox="1">
            <a:spLocks noGrp="1"/>
          </p:cNvSpPr>
          <p:nvPr>
            <p:ph type="title"/>
          </p:nvPr>
        </p:nvSpPr>
        <p:spPr>
          <a:xfrm>
            <a:off x="4793672" y="1367575"/>
            <a:ext cx="4196503" cy="15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b="1" i="1" dirty="0">
                <a:latin typeface="Georgia" panose="02040502050405020303" pitchFamily="18" charset="0"/>
              </a:rPr>
              <a:t>Выездной автосервис</a:t>
            </a:r>
            <a:endParaRPr b="1" dirty="0"/>
          </a:p>
        </p:txBody>
      </p:sp>
      <p:sp>
        <p:nvSpPr>
          <p:cNvPr id="362" name="Google Shape;362;p42"/>
          <p:cNvSpPr txBox="1">
            <a:spLocks noGrp="1"/>
          </p:cNvSpPr>
          <p:nvPr>
            <p:ph type="subTitle" idx="1"/>
          </p:nvPr>
        </p:nvSpPr>
        <p:spPr>
          <a:xfrm>
            <a:off x="4931774" y="3035841"/>
            <a:ext cx="3557301" cy="6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b="1" dirty="0"/>
              <a:t>БЫСТРО,ДЁШЕВО, КАЧЕСТВЕННО.</a:t>
            </a:r>
            <a:endParaRPr b="1" dirty="0"/>
          </a:p>
        </p:txBody>
      </p:sp>
      <p:cxnSp>
        <p:nvCxnSpPr>
          <p:cNvPr id="363" name="Google Shape;363;p42"/>
          <p:cNvCxnSpPr/>
          <p:nvPr/>
        </p:nvCxnSpPr>
        <p:spPr>
          <a:xfrm>
            <a:off x="5462425" y="2934775"/>
            <a:ext cx="2496000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Прямоугольник 1"/>
          <p:cNvSpPr/>
          <p:nvPr/>
        </p:nvSpPr>
        <p:spPr>
          <a:xfrm>
            <a:off x="221672" y="315760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ИМЯ: Андреев Константин</a:t>
            </a:r>
          </a:p>
          <a:p>
            <a:r>
              <a:rPr lang="de-DE" dirty="0"/>
              <a:t>E-MAIL: konstantin-andreew56@yandex.ru</a:t>
            </a:r>
            <a:endParaRPr lang="ru-RU" dirty="0"/>
          </a:p>
          <a:p>
            <a:r>
              <a:rPr lang="ru-RU" dirty="0"/>
              <a:t>ТЕЛЕФОН: </a:t>
            </a:r>
            <a:r>
              <a:rPr lang="en-US" dirty="0"/>
              <a:t>+</a:t>
            </a:r>
            <a:r>
              <a:rPr lang="ru-RU" dirty="0"/>
              <a:t>7 911 351 64 33</a:t>
            </a:r>
            <a:endParaRPr lang="de-DE" dirty="0"/>
          </a:p>
          <a:p>
            <a:r>
              <a:rPr lang="de-DE" dirty="0"/>
              <a:t>URL: ------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5" y="299103"/>
            <a:ext cx="4469450" cy="24742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stel Minimalist Elegant Lines Portfolio by Slidesgo">
  <a:themeElements>
    <a:clrScheme name="Simple Light">
      <a:dk1>
        <a:srgbClr val="191919"/>
      </a:dk1>
      <a:lt1>
        <a:srgbClr val="E7E4F1"/>
      </a:lt1>
      <a:dk2>
        <a:srgbClr val="F5F3ED"/>
      </a:dk2>
      <a:lt2>
        <a:srgbClr val="FFE0A7"/>
      </a:lt2>
      <a:accent1>
        <a:srgbClr val="F9CFD0"/>
      </a:accent1>
      <a:accent2>
        <a:srgbClr val="D9CFDE"/>
      </a:accent2>
      <a:accent3>
        <a:srgbClr val="D2DAE9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6476</TotalTime>
  <Words>751</Words>
  <Application>Microsoft Office PowerPoint</Application>
  <PresentationFormat>Экран (16:9)</PresentationFormat>
  <Paragraphs>119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Times New Roman</vt:lpstr>
      <vt:lpstr>Catamaran</vt:lpstr>
      <vt:lpstr>Georgia</vt:lpstr>
      <vt:lpstr>Arial</vt:lpstr>
      <vt:lpstr>Calibri</vt:lpstr>
      <vt:lpstr>Bebas Neue</vt:lpstr>
      <vt:lpstr>Lexend Deca</vt:lpstr>
      <vt:lpstr>FoglihtenNo06</vt:lpstr>
      <vt:lpstr>Pastel Minimalist Elegant Lines Portfolio by Slidesgo</vt:lpstr>
      <vt:lpstr>Выездной автосервис</vt:lpstr>
      <vt:lpstr>Презентация PowerPoint</vt:lpstr>
      <vt:lpstr>Презентация PowerPoint</vt:lpstr>
      <vt:lpstr>Презентация PowerPoint</vt:lpstr>
      <vt:lpstr>Презентация PowerPoint</vt:lpstr>
      <vt:lpstr>Клиентские сегменты и ранние последователи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Лидер проекта </vt:lpstr>
      <vt:lpstr>Презентация PowerPoint</vt:lpstr>
      <vt:lpstr>Выездной автосервис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Andrew</dc:creator>
  <cp:lastModifiedBy>Пользователь</cp:lastModifiedBy>
  <cp:revision>78</cp:revision>
  <dcterms:modified xsi:type="dcterms:W3CDTF">2023-11-20T09:11:56Z</dcterms:modified>
</cp:coreProperties>
</file>