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309" r:id="rId6"/>
    <p:sldId id="307" r:id="rId7"/>
    <p:sldId id="296" r:id="rId8"/>
    <p:sldId id="301" r:id="rId9"/>
    <p:sldId id="306" r:id="rId10"/>
    <p:sldId id="310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B5D8E1"/>
    <a:srgbClr val="FCAF17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45" d="100"/>
          <a:sy n="45" d="100"/>
        </p:scale>
        <p:origin x="38" y="845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9250" y="440360"/>
            <a:ext cx="5499705" cy="5752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Автоматизация отбора микроанализов, после процедуры СИП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Коваленко Михаил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Google Shape;126;p3">
            <a:extLst>
              <a:ext uri="{FF2B5EF4-FFF2-40B4-BE49-F238E27FC236}">
                <a16:creationId xmlns:a16="http://schemas.microsoft.com/office/drawing/2014/main" id="{7B0B2B6E-B7B0-6B5F-E360-D93525673DEE}"/>
              </a:ext>
            </a:extLst>
          </p:cNvPr>
          <p:cNvSpPr txBox="1"/>
          <p:nvPr/>
        </p:nvSpPr>
        <p:spPr>
          <a:xfrm>
            <a:off x="169265" y="124967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АКТУАЛЬНОСТЬ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oogle Shape;133;p3">
            <a:extLst>
              <a:ext uri="{FF2B5EF4-FFF2-40B4-BE49-F238E27FC236}">
                <a16:creationId xmlns:a16="http://schemas.microsoft.com/office/drawing/2014/main" id="{6CF4F6EE-B67B-7190-C5D1-07804CDDFA0E}"/>
              </a:ext>
            </a:extLst>
          </p:cNvPr>
          <p:cNvGrpSpPr/>
          <p:nvPr/>
        </p:nvGrpSpPr>
        <p:grpSpPr>
          <a:xfrm>
            <a:off x="341475" y="1553171"/>
            <a:ext cx="6012028" cy="4431942"/>
            <a:chOff x="627506" y="1864728"/>
            <a:chExt cx="6012028" cy="4431942"/>
          </a:xfrm>
        </p:grpSpPr>
        <p:sp>
          <p:nvSpPr>
            <p:cNvPr id="13" name="Google Shape;134;p3">
              <a:extLst>
                <a:ext uri="{FF2B5EF4-FFF2-40B4-BE49-F238E27FC236}">
                  <a16:creationId xmlns:a16="http://schemas.microsoft.com/office/drawing/2014/main" id="{8B1C1287-7B73-2206-1877-C3C77CB901E5}"/>
                </a:ext>
              </a:extLst>
            </p:cNvPr>
            <p:cNvSpPr txBox="1"/>
            <p:nvPr/>
          </p:nvSpPr>
          <p:spPr>
            <a:xfrm>
              <a:off x="1080924" y="1864728"/>
              <a:ext cx="5558610" cy="4431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Проект по автоматизации отбора микроанализов после процедуры системы ионной поляризации (СИП) направлен на создание системы, позволяющей оптимизировать процесс отбора и анализа микрочастиц после проведения данной процедуры. С помощью разработанной системы будет осуществляться автоматический отбор микрочастиц и проведение необходимых анализов, что позволит ускорить процесс и уменьшить вероятность ошибок. Проект включает в себя исследование методов и технологий, разработку программного обеспечения и создание прототипа системы автоматизации отбора микроанализов. В результате реализации проекта ожидается повышение эффективности процесса анализа микрочастиц после процедуры СИП и улучшение качества получаемых данных.</a:t>
              </a:r>
              <a:endParaRPr sz="17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pic>
          <p:nvPicPr>
            <p:cNvPr id="15" name="Google Shape;136;p3">
              <a:extLst>
                <a:ext uri="{FF2B5EF4-FFF2-40B4-BE49-F238E27FC236}">
                  <a16:creationId xmlns:a16="http://schemas.microsoft.com/office/drawing/2014/main" id="{219F198E-6BE4-15C8-D982-A305F387EEF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27506" y="3848040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oogle Shape;140;p3">
            <a:extLst>
              <a:ext uri="{FF2B5EF4-FFF2-40B4-BE49-F238E27FC236}">
                <a16:creationId xmlns:a16="http://schemas.microsoft.com/office/drawing/2014/main" id="{22AF8888-7342-9299-FF90-31EF4E0D19AF}"/>
              </a:ext>
            </a:extLst>
          </p:cNvPr>
          <p:cNvGrpSpPr/>
          <p:nvPr/>
        </p:nvGrpSpPr>
        <p:grpSpPr>
          <a:xfrm>
            <a:off x="6410921" y="3063809"/>
            <a:ext cx="4514732" cy="2185173"/>
            <a:chOff x="6663670" y="1672772"/>
            <a:chExt cx="4514732" cy="2185173"/>
          </a:xfrm>
        </p:grpSpPr>
        <p:sp>
          <p:nvSpPr>
            <p:cNvPr id="20" name="Google Shape;141;p3">
              <a:extLst>
                <a:ext uri="{FF2B5EF4-FFF2-40B4-BE49-F238E27FC236}">
                  <a16:creationId xmlns:a16="http://schemas.microsoft.com/office/drawing/2014/main" id="{D810DDC4-FD12-B617-0FF7-35D249AE0733}"/>
                </a:ext>
              </a:extLst>
            </p:cNvPr>
            <p:cNvSpPr txBox="1"/>
            <p:nvPr/>
          </p:nvSpPr>
          <p:spPr>
            <a:xfrm>
              <a:off x="7230793" y="1672772"/>
              <a:ext cx="3947609" cy="21851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700" dirty="0">
                  <a:latin typeface="Calibri" panose="020F0502020204030204" pitchFamily="34" charset="0"/>
                  <a:cs typeface="Calibri" panose="020F0502020204030204" pitchFamily="34" charset="0"/>
                </a:rPr>
                <a:t>В проекте "Автоматизация отбора микроанализов, после процедуры СИП" будет разработано программное обеспечение и создано устройство для автоматического отбора микроанализов и их анализа после проведения процедуры системы ионной поляризации (СИП).</a:t>
              </a:r>
              <a:endParaRPr sz="17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Google Shape;142;p3">
              <a:extLst>
                <a:ext uri="{FF2B5EF4-FFF2-40B4-BE49-F238E27FC236}">
                  <a16:creationId xmlns:a16="http://schemas.microsoft.com/office/drawing/2014/main" id="{07610C46-E08A-EAF1-E722-200F37A0F16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663670" y="2369359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" name="Google Shape;113;p2">
            <a:extLst>
              <a:ext uri="{FF2B5EF4-FFF2-40B4-BE49-F238E27FC236}">
                <a16:creationId xmlns:a16="http://schemas.microsoft.com/office/drawing/2014/main" id="{B27B8501-2B08-3AA8-C041-F6CB27D2E2B6}"/>
              </a:ext>
            </a:extLst>
          </p:cNvPr>
          <p:cNvGrpSpPr/>
          <p:nvPr/>
        </p:nvGrpSpPr>
        <p:grpSpPr>
          <a:xfrm>
            <a:off x="0" y="715309"/>
            <a:ext cx="2624903" cy="97077"/>
            <a:chOff x="0" y="692501"/>
            <a:chExt cx="2624903" cy="97077"/>
          </a:xfrm>
        </p:grpSpPr>
        <p:sp>
          <p:nvSpPr>
            <p:cNvPr id="29" name="Google Shape;114;p2">
              <a:extLst>
                <a:ext uri="{FF2B5EF4-FFF2-40B4-BE49-F238E27FC236}">
                  <a16:creationId xmlns:a16="http://schemas.microsoft.com/office/drawing/2014/main" id="{1E8880AD-36B0-2EE8-C6B7-71C38C67356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115;p2">
              <a:extLst>
                <a:ext uri="{FF2B5EF4-FFF2-40B4-BE49-F238E27FC236}">
                  <a16:creationId xmlns:a16="http://schemas.microsoft.com/office/drawing/2014/main" id="{6CC844B5-7C66-EA6A-0D2C-6545D7BF3DE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16;p2">
              <a:extLst>
                <a:ext uri="{FF2B5EF4-FFF2-40B4-BE49-F238E27FC236}">
                  <a16:creationId xmlns:a16="http://schemas.microsoft.com/office/drawing/2014/main" id="{54411C22-DC09-6D40-E143-7C60C951A9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17;p2">
              <a:extLst>
                <a:ext uri="{FF2B5EF4-FFF2-40B4-BE49-F238E27FC236}">
                  <a16:creationId xmlns:a16="http://schemas.microsoft.com/office/drawing/2014/main" id="{48871EA1-677F-2C3C-4C5C-A20A5863AEC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18;p2">
              <a:extLst>
                <a:ext uri="{FF2B5EF4-FFF2-40B4-BE49-F238E27FC236}">
                  <a16:creationId xmlns:a16="http://schemas.microsoft.com/office/drawing/2014/main" id="{1DEF603D-893D-9058-DCFB-39A5D86E907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472F068-0B57-62BC-C206-736B6096D8CE}"/>
              </a:ext>
            </a:extLst>
          </p:cNvPr>
          <p:cNvSpPr txBox="1"/>
          <p:nvPr/>
        </p:nvSpPr>
        <p:spPr>
          <a:xfrm>
            <a:off x="1126135" y="958466"/>
            <a:ext cx="610465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/>
              <a:t>Текущая проблема и решение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C0B4DF-148F-6C05-8112-CE69A194E19F}"/>
              </a:ext>
            </a:extLst>
          </p:cNvPr>
          <p:cNvSpPr txBox="1"/>
          <p:nvPr/>
        </p:nvSpPr>
        <p:spPr>
          <a:xfrm>
            <a:off x="7258266" y="926200"/>
            <a:ext cx="610465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/>
              <a:t>Области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899320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7366364" y="1407199"/>
            <a:ext cx="434576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 algn="r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Плюсы</a:t>
            </a:r>
            <a:endParaRPr lang="ru-RU" dirty="0"/>
          </a:p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Большой рынок</a:t>
            </a:r>
          </a:p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Большая прибыль</a:t>
            </a:r>
          </a:p>
          <a:p>
            <a:pPr algn="r"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 algn="r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Минусы</a:t>
            </a:r>
            <a:endParaRPr lang="ru-RU" dirty="0"/>
          </a:p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Возможная не окупаемость</a:t>
            </a:r>
          </a:p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Недостаточная привлекательность</a:t>
            </a:r>
          </a:p>
          <a:p>
            <a:pPr algn="r"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 algn="r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Сомнительные</a:t>
            </a:r>
            <a:r>
              <a:rPr dirty="0"/>
              <a:t> </a:t>
            </a:r>
            <a:r>
              <a:rPr dirty="0" err="1"/>
              <a:t>моменты</a:t>
            </a:r>
            <a:endParaRPr lang="ru-RU" dirty="0"/>
          </a:p>
          <a:p>
            <a:pPr algn="r"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Нет необходимости для некоторых предприятий, поэтому расчет на сегмент малых предпринимателей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263595"/>
            <a:ext cx="7353234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"Автоматизация отбора микроанализов, после процедуры СИП" решает проблему, с которой сталкиваются исследовательские и медицинские лаборатории, занимающиеся анализом микрочастиц. После проведения процедуры системы ионной поляризации (СИП) микрочастицы подвергаются изменениям, и их анализ требует высокой точности и специализированных методов. Сложность и трудоемкость процесса отбора и анализа микроанализов после процедуры СИП может привести к ошибкам и задержкам в получении результатов. Проект "Автоматизация отбора микроанализов, после процедуры СИП" направлен на создание комплексной системы, которая позволит автоматизировать процесс отбора и анализа микрочастиц после проведения СИП, упрощая и ускоряя этот процесс, уменьшая вероятность ошибок и повышая качество получаемых данных. Следовательно, проект будет полезен для исследовательских и медицинских лабораторий, занятых анализом микрочастиц, а также для организаций, работающих в области биотехнологий и фармацевтики.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134265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ЗАКАЗЧИКИ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CC70E3F-C028-B759-6F8A-A70D47FF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0" y="4550339"/>
            <a:ext cx="2894484" cy="19913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4D276F-2DF6-F177-6F56-73306F1D5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004" y="4550339"/>
            <a:ext cx="2317251" cy="199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20955" y="1181986"/>
            <a:ext cx="8276976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Бизнес-модель проекта предполагает создание ценности через предоставление инновационных технологий для оптимизации процессов производства вина. Для получения прибыли планируется использовать стратегию лицензирования или продажи программного обеспечения и специализированного оборудования производителям вина, винодельческим предприятиям и производителям винных дрожжей. Отношения с потребителями планируется выстраивать через прямые продажи, консультационную поддержку и обучение пользователей. В отношениях с поставщиками предполагается активное взаимодействие для обеспечения поставки необходимых компонентов и оборудования. Финансовые ресурсы планируется привлекать через инвестиции от частных инвесторов, венчурных фондов или государственных программ поддержки инноваций. Каналы продвижения и сбыта продуктов будут охватывать прямые продажи, партнерские программы с производителями вина, участие в выставках и конференциях виноделия, а также цифровой маркетинг для привлечения внимания потенциальных клиентов.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A44066-B2C1-8620-45E6-12AAAEA26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327" y="3429000"/>
            <a:ext cx="3373686" cy="263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CC45C3D9-038E-F147-1C8E-C7E48FE2DE8A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Бизнес-План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7EFEC55-7245-0B06-DF50-D815104A800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FB39BB9-E21B-7C56-EADC-2BCE662FF31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C33EDAB-612D-1A67-033C-4917EDF3CA0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24FD4DE-44FF-2AB4-FE09-0058927BA4B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4F32D87-820B-6AC2-D704-29520000452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D8EAB92-8D5B-7471-B3C7-C10E99DF144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CD15FE60-789A-9118-1BF8-636B4F0C84A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DC31DCC7-C01E-4C17-C9CC-F9DDE1B3605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E248F92D-B2C5-C610-C561-9A92E2342ED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9" name="Google Shape;136;p8">
            <a:extLst>
              <a:ext uri="{FF2B5EF4-FFF2-40B4-BE49-F238E27FC236}">
                <a16:creationId xmlns:a16="http://schemas.microsoft.com/office/drawing/2014/main" id="{D21DB4C6-A6DC-0976-5072-E7B8B60D9492}"/>
              </a:ext>
            </a:extLst>
          </p:cNvPr>
          <p:cNvSpPr/>
          <p:nvPr/>
        </p:nvSpPr>
        <p:spPr>
          <a:xfrm>
            <a:off x="928355" y="4202458"/>
            <a:ext cx="2779920" cy="1446174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Продажа продукции</a:t>
            </a:r>
            <a:endParaRPr lang="ru-RU" sz="2800" dirty="0"/>
          </a:p>
        </p:txBody>
      </p:sp>
      <p:sp>
        <p:nvSpPr>
          <p:cNvPr id="20" name="Google Shape;137;p8">
            <a:extLst>
              <a:ext uri="{FF2B5EF4-FFF2-40B4-BE49-F238E27FC236}">
                <a16:creationId xmlns:a16="http://schemas.microsoft.com/office/drawing/2014/main" id="{66E955EC-28B4-06FB-57C1-AE6AA81DCF6B}"/>
              </a:ext>
            </a:extLst>
          </p:cNvPr>
          <p:cNvSpPr/>
          <p:nvPr/>
        </p:nvSpPr>
        <p:spPr>
          <a:xfrm rot="-5400000">
            <a:off x="10066532" y="3048499"/>
            <a:ext cx="377256" cy="82744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38;p8">
            <a:extLst>
              <a:ext uri="{FF2B5EF4-FFF2-40B4-BE49-F238E27FC236}">
                <a16:creationId xmlns:a16="http://schemas.microsoft.com/office/drawing/2014/main" id="{34F862EE-2C1D-63AA-BF2F-2E1FAB97C947}"/>
              </a:ext>
            </a:extLst>
          </p:cNvPr>
          <p:cNvSpPr/>
          <p:nvPr/>
        </p:nvSpPr>
        <p:spPr>
          <a:xfrm>
            <a:off x="7312328" y="1359285"/>
            <a:ext cx="2463785" cy="1278011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Покупка исходного материала</a:t>
            </a:r>
            <a:endParaRPr lang="ru-RU" sz="1800" dirty="0"/>
          </a:p>
        </p:txBody>
      </p:sp>
      <p:sp>
        <p:nvSpPr>
          <p:cNvPr id="22" name="Google Shape;146;p8">
            <a:extLst>
              <a:ext uri="{FF2B5EF4-FFF2-40B4-BE49-F238E27FC236}">
                <a16:creationId xmlns:a16="http://schemas.microsoft.com/office/drawing/2014/main" id="{3E68596A-C8AF-8189-E0E5-8059C9D14E94}"/>
              </a:ext>
            </a:extLst>
          </p:cNvPr>
          <p:cNvSpPr txBox="1"/>
          <p:nvPr/>
        </p:nvSpPr>
        <p:spPr>
          <a:xfrm>
            <a:off x="1230283" y="1702671"/>
            <a:ext cx="1819217" cy="52318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Заказчик</a:t>
            </a:r>
            <a:endParaRPr dirty="0"/>
          </a:p>
        </p:txBody>
      </p:sp>
      <p:sp>
        <p:nvSpPr>
          <p:cNvPr id="23" name="Google Shape;148;p8">
            <a:extLst>
              <a:ext uri="{FF2B5EF4-FFF2-40B4-BE49-F238E27FC236}">
                <a16:creationId xmlns:a16="http://schemas.microsoft.com/office/drawing/2014/main" id="{C8A464FD-C01C-009A-35B4-4D10D0904191}"/>
              </a:ext>
            </a:extLst>
          </p:cNvPr>
          <p:cNvSpPr/>
          <p:nvPr/>
        </p:nvSpPr>
        <p:spPr>
          <a:xfrm rot="-5400000">
            <a:off x="3505073" y="1354404"/>
            <a:ext cx="324395" cy="120198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3;p8">
            <a:extLst>
              <a:ext uri="{FF2B5EF4-FFF2-40B4-BE49-F238E27FC236}">
                <a16:creationId xmlns:a16="http://schemas.microsoft.com/office/drawing/2014/main" id="{1F9D0837-0BBB-3215-3787-E0F1B95FC9B2}"/>
              </a:ext>
            </a:extLst>
          </p:cNvPr>
          <p:cNvSpPr/>
          <p:nvPr/>
        </p:nvSpPr>
        <p:spPr>
          <a:xfrm rot="-5400000">
            <a:off x="6330324" y="1272464"/>
            <a:ext cx="325743" cy="153307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55;p8">
            <a:extLst>
              <a:ext uri="{FF2B5EF4-FFF2-40B4-BE49-F238E27FC236}">
                <a16:creationId xmlns:a16="http://schemas.microsoft.com/office/drawing/2014/main" id="{61DA4DFA-BC7D-3E1D-F607-3D17127F4EAD}"/>
              </a:ext>
            </a:extLst>
          </p:cNvPr>
          <p:cNvSpPr txBox="1"/>
          <p:nvPr/>
        </p:nvSpPr>
        <p:spPr>
          <a:xfrm>
            <a:off x="4307134" y="1539918"/>
            <a:ext cx="2228457" cy="83095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Исполнитель (мы)</a:t>
            </a:r>
            <a:endParaRPr sz="1800" dirty="0"/>
          </a:p>
        </p:txBody>
      </p:sp>
      <p:sp>
        <p:nvSpPr>
          <p:cNvPr id="26" name="Google Shape;156;p8">
            <a:extLst>
              <a:ext uri="{FF2B5EF4-FFF2-40B4-BE49-F238E27FC236}">
                <a16:creationId xmlns:a16="http://schemas.microsoft.com/office/drawing/2014/main" id="{5B25A752-868B-111A-1F00-BC19BEE88394}"/>
              </a:ext>
            </a:extLst>
          </p:cNvPr>
          <p:cNvSpPr/>
          <p:nvPr/>
        </p:nvSpPr>
        <p:spPr>
          <a:xfrm>
            <a:off x="7335813" y="2849647"/>
            <a:ext cx="2463785" cy="1278011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Trebuchet MS" panose="020B0603020202020204" pitchFamily="34" charset="0"/>
                <a:cs typeface="Calibri"/>
                <a:sym typeface="Calibri"/>
              </a:rPr>
              <a:t>Обработка</a:t>
            </a:r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27" name="Google Shape;162;p8">
            <a:extLst>
              <a:ext uri="{FF2B5EF4-FFF2-40B4-BE49-F238E27FC236}">
                <a16:creationId xmlns:a16="http://schemas.microsoft.com/office/drawing/2014/main" id="{084B4F61-2A51-0766-9681-06305E713557}"/>
              </a:ext>
            </a:extLst>
          </p:cNvPr>
          <p:cNvSpPr/>
          <p:nvPr/>
        </p:nvSpPr>
        <p:spPr>
          <a:xfrm>
            <a:off x="7331725" y="4340009"/>
            <a:ext cx="2463785" cy="1278011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Упаковка и складирование</a:t>
            </a:r>
            <a:endParaRPr sz="2000" b="1" dirty="0">
              <a:solidFill>
                <a:schemeClr val="tx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63;p8">
            <a:extLst>
              <a:ext uri="{FF2B5EF4-FFF2-40B4-BE49-F238E27FC236}">
                <a16:creationId xmlns:a16="http://schemas.microsoft.com/office/drawing/2014/main" id="{F6224B47-1FD3-57B5-1A2E-2BC8413A3D38}"/>
              </a:ext>
            </a:extLst>
          </p:cNvPr>
          <p:cNvSpPr/>
          <p:nvPr/>
        </p:nvSpPr>
        <p:spPr>
          <a:xfrm rot="5400000">
            <a:off x="8627905" y="3056185"/>
            <a:ext cx="3264976" cy="827443"/>
          </a:xfrm>
          <a:prstGeom prst="uturnArrow">
            <a:avLst>
              <a:gd name="adj1" fmla="val 25000"/>
              <a:gd name="adj2" fmla="val 23245"/>
              <a:gd name="adj3" fmla="val 32136"/>
              <a:gd name="adj4" fmla="val 43750"/>
              <a:gd name="adj5" fmla="val 10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68;p8">
            <a:extLst>
              <a:ext uri="{FF2B5EF4-FFF2-40B4-BE49-F238E27FC236}">
                <a16:creationId xmlns:a16="http://schemas.microsoft.com/office/drawing/2014/main" id="{E072B784-6D9B-7218-BB65-B1F2F0B50D9D}"/>
              </a:ext>
            </a:extLst>
          </p:cNvPr>
          <p:cNvSpPr/>
          <p:nvPr/>
        </p:nvSpPr>
        <p:spPr>
          <a:xfrm rot="5400000">
            <a:off x="5253105" y="3234055"/>
            <a:ext cx="512958" cy="350029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72;p8">
            <a:extLst>
              <a:ext uri="{FF2B5EF4-FFF2-40B4-BE49-F238E27FC236}">
                <a16:creationId xmlns:a16="http://schemas.microsoft.com/office/drawing/2014/main" id="{C59E2374-8E77-D8B3-B0B6-5D67F4D12664}"/>
              </a:ext>
            </a:extLst>
          </p:cNvPr>
          <p:cNvSpPr/>
          <p:nvPr/>
        </p:nvSpPr>
        <p:spPr>
          <a:xfrm rot="10800000">
            <a:off x="1932608" y="2274845"/>
            <a:ext cx="377761" cy="192761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00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Стрелка: изогнутая 30">
            <a:extLst>
              <a:ext uri="{FF2B5EF4-FFF2-40B4-BE49-F238E27FC236}">
                <a16:creationId xmlns:a16="http://schemas.microsoft.com/office/drawing/2014/main" id="{888BC074-44F7-CAE8-22F7-F224F9E2E8F2}"/>
              </a:ext>
            </a:extLst>
          </p:cNvPr>
          <p:cNvSpPr/>
          <p:nvPr/>
        </p:nvSpPr>
        <p:spPr>
          <a:xfrm flipV="1">
            <a:off x="3536003" y="2039000"/>
            <a:ext cx="693158" cy="1607794"/>
          </a:xfrm>
          <a:prstGeom prst="bentArrow">
            <a:avLst/>
          </a:prstGeom>
          <a:solidFill>
            <a:srgbClr val="9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Google Shape;155;p8">
            <a:extLst>
              <a:ext uri="{FF2B5EF4-FFF2-40B4-BE49-F238E27FC236}">
                <a16:creationId xmlns:a16="http://schemas.microsoft.com/office/drawing/2014/main" id="{5C454A59-EF22-D315-ADE4-7B9EAE45F339}"/>
              </a:ext>
            </a:extLst>
          </p:cNvPr>
          <p:cNvSpPr txBox="1"/>
          <p:nvPr/>
        </p:nvSpPr>
        <p:spPr>
          <a:xfrm>
            <a:off x="4229161" y="2990180"/>
            <a:ext cx="2228457" cy="461624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Реклама</a:t>
            </a:r>
            <a:endParaRPr sz="1800" dirty="0"/>
          </a:p>
        </p:txBody>
      </p:sp>
      <p:sp>
        <p:nvSpPr>
          <p:cNvPr id="33" name="Google Shape;155;p8">
            <a:extLst>
              <a:ext uri="{FF2B5EF4-FFF2-40B4-BE49-F238E27FC236}">
                <a16:creationId xmlns:a16="http://schemas.microsoft.com/office/drawing/2014/main" id="{9ED37EAA-7FFF-9376-00DC-B4FAE906B26A}"/>
              </a:ext>
            </a:extLst>
          </p:cNvPr>
          <p:cNvSpPr txBox="1"/>
          <p:nvPr/>
        </p:nvSpPr>
        <p:spPr>
          <a:xfrm>
            <a:off x="4226582" y="3451804"/>
            <a:ext cx="2228457" cy="83095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Расширение производства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02627273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Аналоги и 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1602219"/>
              </p:ext>
            </p:extLst>
          </p:nvPr>
        </p:nvGraphicFramePr>
        <p:xfrm>
          <a:off x="623887" y="963361"/>
          <a:ext cx="10712586" cy="495829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894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ирм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Приемлемые цены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Высокая производительность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Полная 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Автоматизация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Быстрая окупаемость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Gilroy-Bold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Отечественное производство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FirmSys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Vinovation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Technologies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WineMaster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Automation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FermentoTech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Solutions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VinoTech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Systems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МЫ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90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2CCA9-DBB1-E62E-F0C7-27168EF97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2268896"/>
            <a:ext cx="861077" cy="7531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3C77BA-8BBC-FB0D-3632-3E651D225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1505207"/>
            <a:ext cx="861077" cy="7137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F85DD9-8530-291E-ED07-F1B6071C2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3682059"/>
            <a:ext cx="861077" cy="7531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EB21F9-D5EA-FA4E-90BF-C6D017DB8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2950288"/>
            <a:ext cx="861077" cy="7531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9F0162-8F2C-3B57-8532-17CF43C0D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1515712"/>
            <a:ext cx="861077" cy="753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73DE593-1BA2-3F3F-ED8E-E92E7A895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2972674"/>
            <a:ext cx="861077" cy="7531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2B2CDA-22D7-B7D8-06E5-B00769CD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4429636"/>
            <a:ext cx="861077" cy="7531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C0E4805-6E10-7764-8920-56396BEF9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9350" y="3676452"/>
            <a:ext cx="861077" cy="75318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4709D18-1CC7-418D-F1B7-85E63A5A1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6518" y="2234505"/>
            <a:ext cx="861077" cy="7531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E1F6987-8007-CD48-0F20-F5BC60B4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6518" y="4435243"/>
            <a:ext cx="861077" cy="7531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67B30A7-26DF-8D86-D0E7-50DDCACF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0627" y="1526718"/>
            <a:ext cx="861077" cy="7531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7DDB02-B2F4-9A27-1B6F-981FD49B6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2279902"/>
            <a:ext cx="861077" cy="7531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6874964-8F14-26F8-0679-86974B75F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3693065"/>
            <a:ext cx="861077" cy="75318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E04C15C-2B0D-0E68-C41A-FBCFA9579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2961294"/>
            <a:ext cx="861077" cy="75318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28AB36C-4333-1C34-7904-7B915A246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3179" y="4429636"/>
            <a:ext cx="861077" cy="71371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4A6786E-1F98-7426-D078-0D6D7517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6367" y="2271966"/>
            <a:ext cx="861077" cy="7137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060AAF1-9DC3-F2BF-D9F0-B4C8AF9AF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160" y="3714478"/>
            <a:ext cx="861077" cy="71371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D5C8106-E189-207B-7143-7A384342B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9350" y="2279902"/>
            <a:ext cx="861077" cy="7137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7F2F242-AC12-00FB-B6D6-93CA9E562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8937" y="2979354"/>
            <a:ext cx="861077" cy="71371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B6A6632-ED89-ADC8-C59E-FB94390CE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1972" y="4398764"/>
            <a:ext cx="861077" cy="7137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4972A0-F96A-1274-6F05-155ACB94E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5241" y="1512748"/>
            <a:ext cx="861077" cy="7531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0B16515-98DB-DDB0-EE26-71B103DE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7947" y="1509780"/>
            <a:ext cx="861077" cy="71371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0656642-8D83-5DE4-24AF-6D44867F0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50" y="2993613"/>
            <a:ext cx="861077" cy="71371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A038814-9B4B-A9DE-0008-5354E20A3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49" y="3712631"/>
            <a:ext cx="861077" cy="71371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C7B94D0-AF30-D9D6-89EC-854E203D5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5153421"/>
            <a:ext cx="861077" cy="71371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C039D13-5AF3-BE7D-EC32-5E24FC896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6724" y="4446249"/>
            <a:ext cx="861077" cy="753184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5CD93AB-34F1-2E99-13DF-86E283453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7947" y="5176763"/>
            <a:ext cx="861077" cy="71371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AF097E5-E998-E6C0-87BC-3973440C2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1972" y="5170656"/>
            <a:ext cx="861077" cy="71371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81097F0-D507-092E-3C28-F39A06830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575" y="5158975"/>
            <a:ext cx="861077" cy="71371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A0CAC9A-1DC2-E681-0834-B9CE86256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3178" y="5160797"/>
            <a:ext cx="861077" cy="71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10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Риски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РИСКИ РЕАЛИЗАЦИИ 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0B85B2A-5249-2F61-7CE1-844CD8C71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202"/>
              </p:ext>
            </p:extLst>
          </p:nvPr>
        </p:nvGraphicFramePr>
        <p:xfrm>
          <a:off x="1420983" y="1674659"/>
          <a:ext cx="9696414" cy="464233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54375">
                  <a:extLst>
                    <a:ext uri="{9D8B030D-6E8A-4147-A177-3AD203B41FA5}">
                      <a16:colId xmlns:a16="http://schemas.microsoft.com/office/drawing/2014/main" val="149092473"/>
                    </a:ext>
                  </a:extLst>
                </a:gridCol>
                <a:gridCol w="2948343">
                  <a:extLst>
                    <a:ext uri="{9D8B030D-6E8A-4147-A177-3AD203B41FA5}">
                      <a16:colId xmlns:a16="http://schemas.microsoft.com/office/drawing/2014/main" val="855400090"/>
                    </a:ext>
                  </a:extLst>
                </a:gridCol>
                <a:gridCol w="1219755">
                  <a:extLst>
                    <a:ext uri="{9D8B030D-6E8A-4147-A177-3AD203B41FA5}">
                      <a16:colId xmlns:a16="http://schemas.microsoft.com/office/drawing/2014/main" val="3458640636"/>
                    </a:ext>
                  </a:extLst>
                </a:gridCol>
                <a:gridCol w="2457631">
                  <a:extLst>
                    <a:ext uri="{9D8B030D-6E8A-4147-A177-3AD203B41FA5}">
                      <a16:colId xmlns:a16="http://schemas.microsoft.com/office/drawing/2014/main" val="2614243354"/>
                    </a:ext>
                  </a:extLst>
                </a:gridCol>
                <a:gridCol w="2716310">
                  <a:extLst>
                    <a:ext uri="{9D8B030D-6E8A-4147-A177-3AD203B41FA5}">
                      <a16:colId xmlns:a16="http://schemas.microsoft.com/office/drawing/2014/main" val="2482701211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Риск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(причина и последствия)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Вероятность риска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План А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— Превентивные меры по недопущению реализации риска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План Б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— Меры по преодолению последствий рисков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446650"/>
                  </a:ext>
                </a:extLst>
              </a:tr>
              <a:tr h="1137679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Отсутствие спроса на продукт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 нулевом этапе опрос по анкетам предприятий, нахождение потенциальных клиентов, проведение проблемного интервью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Продажа дилерам оборудования для сбыта товара при меньшей сумме (на 5%)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32648"/>
                  </a:ext>
                </a:extLst>
              </a:tr>
              <a:tr h="1253492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Недостаточная стабильность программного обеспечения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30%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Проработка проекта на нулевом этапе, привлечение в команду специалистов с подходящим стеком компетенций.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Оперативное восполнение компетенций через привлечение сторонних экспертов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334427"/>
                  </a:ext>
                </a:extLst>
              </a:tr>
              <a:tr h="1432561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Непредвиденные экономические и финансовые кризисы, которые могут снизить покупательскую способность и спрос на продукт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15%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нулевом этапе гарантия покупки клиентами сушильного оборудования, путем заключения договора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Продажа дилерам оборудования для сбыта товара при меньшей сумме (на 10%)</a:t>
                      </a:r>
                    </a:p>
                    <a:p>
                      <a:pPr indent="0"/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472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Мониторинг и управление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Контроль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Автоматизация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Интеграция систем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85679" y="102086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4BB05A-2E9C-6CE8-7850-1EE03BA629B2}"/>
              </a:ext>
            </a:extLst>
          </p:cNvPr>
          <p:cNvSpPr txBox="1"/>
          <p:nvPr/>
        </p:nvSpPr>
        <p:spPr>
          <a:xfrm>
            <a:off x="311076" y="1846130"/>
            <a:ext cx="5206497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Мы создаем автоматическую систему контроля биотехнологического процесса, которая обеспечивает высокое качество винных дрожжей для вина из вторичного производства, улучшая эффективность и надежность производства</a:t>
            </a:r>
          </a:p>
          <a:p>
            <a:endParaRPr lang="ru-RU" dirty="0"/>
          </a:p>
          <a:p>
            <a:r>
              <a:rPr lang="ru-RU" dirty="0"/>
              <a:t>Идея способствует биотехнологическому направлению, так как, разработка автоматической системы контроля обеспечит оптимальные условия для выращивания винных дрожжей, что в свою очередь позволит повысить качество вина и сделает процесс более эффективным и экологически чистым. 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и продвижение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60012" y="2603224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Сформулирована фундаментальная концепция технологии и обоснована ее полезность.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98427" y="1412723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Уровень готовности продукта</a:t>
            </a:r>
          </a:p>
          <a:p>
            <a:pPr algn="l"/>
            <a:r>
              <a:rPr lang="ru-RU" sz="3600" dirty="0"/>
              <a:t> </a:t>
            </a:r>
            <a:r>
              <a:rPr lang="en-US" sz="3600" dirty="0"/>
              <a:t>TRL1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5" name="Текст 2">
            <a:extLst>
              <a:ext uri="{FF2B5EF4-FFF2-40B4-BE49-F238E27FC236}">
                <a16:creationId xmlns:a16="http://schemas.microsoft.com/office/drawing/2014/main" id="{D8249FD4-9DE8-0F8C-1B15-B2F2F2C542E6}"/>
              </a:ext>
            </a:extLst>
          </p:cNvPr>
          <p:cNvSpPr txBox="1"/>
          <p:nvPr/>
        </p:nvSpPr>
        <p:spPr>
          <a:xfrm>
            <a:off x="560012" y="367000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будет продвигаться в интернете, газетах/журналах и выставках. Также будут публиковаться научные статьи для огласки данного проекта.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Также возможно будет предусмотрено партнерство с поставщиками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832A4899-5F06-B8D3-CEE9-BD9221F1546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(</a:t>
            </a:r>
            <a:r>
              <a:rPr lang="ru-RU" sz="1600" cap="all">
                <a:solidFill>
                  <a:schemeClr val="tx1"/>
                </a:solidFill>
              </a:rPr>
              <a:t>подбор персонала)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0CB07DC-B9BD-8691-4CF9-4643BBE5A77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18AD312-21A1-9BB8-CC39-25F0104994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E7567B8-F833-DB0E-86EE-4FF99875B9A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1766B2-32B5-E3EE-033E-34F1E79D132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645868D-B618-FD07-214A-E911A8B3937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C204A2F-DB1B-6851-0DF0-BB2EC9720ED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915B9FB9-0412-ED47-3E06-EC3E29BBDED4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5D74CE41-13E0-2ED6-A2FA-34A408CA179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D007049F-6AD2-7413-7593-D2EF86CD15F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8" name="Google Shape;234;p13">
            <a:extLst>
              <a:ext uri="{FF2B5EF4-FFF2-40B4-BE49-F238E27FC236}">
                <a16:creationId xmlns:a16="http://schemas.microsoft.com/office/drawing/2014/main" id="{BBDBC644-FA79-D36D-96F9-7A0423F5BC03}"/>
              </a:ext>
            </a:extLst>
          </p:cNvPr>
          <p:cNvSpPr txBox="1"/>
          <p:nvPr/>
        </p:nvSpPr>
        <p:spPr>
          <a:xfrm>
            <a:off x="1291628" y="5881575"/>
            <a:ext cx="1941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САЗОНОВ РУСЛАН - Специалист по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бизнес-планированию </a:t>
            </a:r>
            <a:endParaRPr dirty="0"/>
          </a:p>
        </p:txBody>
      </p:sp>
      <p:sp>
        <p:nvSpPr>
          <p:cNvPr id="22" name="Google Shape;246;p13">
            <a:extLst>
              <a:ext uri="{FF2B5EF4-FFF2-40B4-BE49-F238E27FC236}">
                <a16:creationId xmlns:a16="http://schemas.microsoft.com/office/drawing/2014/main" id="{35243D89-CFA7-D72D-A263-7E30438FDA5A}"/>
              </a:ext>
            </a:extLst>
          </p:cNvPr>
          <p:cNvSpPr txBox="1"/>
          <p:nvPr/>
        </p:nvSpPr>
        <p:spPr>
          <a:xfrm>
            <a:off x="3847488" y="5949151"/>
            <a:ext cx="19412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БЕЛЯЕВ МИХАИЛ СЕРГЕЕВИЧ - Разработчик </a:t>
            </a:r>
            <a:endParaRPr dirty="0"/>
          </a:p>
        </p:txBody>
      </p:sp>
      <p:sp>
        <p:nvSpPr>
          <p:cNvPr id="23" name="Google Shape;249;p13">
            <a:extLst>
              <a:ext uri="{FF2B5EF4-FFF2-40B4-BE49-F238E27FC236}">
                <a16:creationId xmlns:a16="http://schemas.microsoft.com/office/drawing/2014/main" id="{0C4B399D-923C-48E5-85C2-679AB8A11295}"/>
              </a:ext>
            </a:extLst>
          </p:cNvPr>
          <p:cNvSpPr txBox="1"/>
          <p:nvPr/>
        </p:nvSpPr>
        <p:spPr>
          <a:xfrm>
            <a:off x="6540011" y="5764039"/>
            <a:ext cx="1941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КРАВЧЕНКО ВЛАДИСЛАВ АНДРЕЕВИЧ - Менеджер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маркетингу</a:t>
            </a:r>
            <a:endParaRPr dirty="0"/>
          </a:p>
        </p:txBody>
      </p:sp>
      <p:grpSp>
        <p:nvGrpSpPr>
          <p:cNvPr id="25" name="Google Shape;261;p13">
            <a:extLst>
              <a:ext uri="{FF2B5EF4-FFF2-40B4-BE49-F238E27FC236}">
                <a16:creationId xmlns:a16="http://schemas.microsoft.com/office/drawing/2014/main" id="{D02155BA-B1DE-359E-59E4-4DB614B84289}"/>
              </a:ext>
            </a:extLst>
          </p:cNvPr>
          <p:cNvGrpSpPr/>
          <p:nvPr/>
        </p:nvGrpSpPr>
        <p:grpSpPr>
          <a:xfrm>
            <a:off x="2073300" y="3022267"/>
            <a:ext cx="9906429" cy="1157747"/>
            <a:chOff x="1036718" y="4513078"/>
            <a:chExt cx="10941785" cy="1325935"/>
          </a:xfrm>
        </p:grpSpPr>
        <p:sp>
          <p:nvSpPr>
            <p:cNvPr id="26" name="Google Shape;265;p13">
              <a:extLst>
                <a:ext uri="{FF2B5EF4-FFF2-40B4-BE49-F238E27FC236}">
                  <a16:creationId xmlns:a16="http://schemas.microsoft.com/office/drawing/2014/main" id="{800763F3-884A-F7FA-8619-048E5929ECE9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66;p13">
              <a:extLst>
                <a:ext uri="{FF2B5EF4-FFF2-40B4-BE49-F238E27FC236}">
                  <a16:creationId xmlns:a16="http://schemas.microsoft.com/office/drawing/2014/main" id="{0AB720F9-8E78-7B49-A062-C36267D009A7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267;p13">
              <a:extLst>
                <a:ext uri="{FF2B5EF4-FFF2-40B4-BE49-F238E27FC236}">
                  <a16:creationId xmlns:a16="http://schemas.microsoft.com/office/drawing/2014/main" id="{81773D2F-2827-45D1-48CE-5F5565567789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68;p13">
              <a:extLst>
                <a:ext uri="{FF2B5EF4-FFF2-40B4-BE49-F238E27FC236}">
                  <a16:creationId xmlns:a16="http://schemas.microsoft.com/office/drawing/2014/main" id="{8840F394-FD8C-094A-1202-0DBA65AA8F8D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269;p13">
              <a:extLst>
                <a:ext uri="{FF2B5EF4-FFF2-40B4-BE49-F238E27FC236}">
                  <a16:creationId xmlns:a16="http://schemas.microsoft.com/office/drawing/2014/main" id="{86D474F5-35C8-C916-1EFD-3563B387BC65}"/>
                </a:ext>
              </a:extLst>
            </p:cNvPr>
            <p:cNvSpPr txBox="1"/>
            <p:nvPr/>
          </p:nvSpPr>
          <p:spPr>
            <a:xfrm>
              <a:off x="1036718" y="4769034"/>
              <a:ext cx="2956005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КОВАЛЕНКО МИХАИЛ АЛЕКСЕЕВИЧ - Руководитель, разработчик проекта</a:t>
              </a:r>
              <a:endParaRPr dirty="0"/>
            </a:p>
          </p:txBody>
        </p:sp>
        <p:sp>
          <p:nvSpPr>
            <p:cNvPr id="31" name="Google Shape;270;p13">
              <a:extLst>
                <a:ext uri="{FF2B5EF4-FFF2-40B4-BE49-F238E27FC236}">
                  <a16:creationId xmlns:a16="http://schemas.microsoft.com/office/drawing/2014/main" id="{66A5D830-D8D4-1BE6-01D5-832C0B3BDD2C}"/>
                </a:ext>
              </a:extLst>
            </p:cNvPr>
            <p:cNvSpPr txBox="1"/>
            <p:nvPr/>
          </p:nvSpPr>
          <p:spPr>
            <a:xfrm>
              <a:off x="4028349" y="4767683"/>
              <a:ext cx="2630979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ГРИГОРЬЕВ ВЛАДИСЛАВ РОМАНОВИЧ - Администратор проекта</a:t>
              </a:r>
              <a:endParaRPr dirty="0"/>
            </a:p>
          </p:txBody>
        </p:sp>
        <p:sp>
          <p:nvSpPr>
            <p:cNvPr id="32" name="Google Shape;271;p13">
              <a:extLst>
                <a:ext uri="{FF2B5EF4-FFF2-40B4-BE49-F238E27FC236}">
                  <a16:creationId xmlns:a16="http://schemas.microsoft.com/office/drawing/2014/main" id="{E1E51051-6FBE-F264-8C35-0933167450D2}"/>
                </a:ext>
              </a:extLst>
            </p:cNvPr>
            <p:cNvSpPr txBox="1"/>
            <p:nvPr/>
          </p:nvSpPr>
          <p:spPr>
            <a:xfrm>
              <a:off x="6869956" y="4746347"/>
              <a:ext cx="2631308" cy="1092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ЗОРИН АЛЕКСАНДР ВАЛЕРЬЕВИЧ - Инженер – специалист по технике и оборудованию</a:t>
              </a:r>
              <a:endParaRPr dirty="0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A8F1F32-CE8C-03EA-EA47-87DC945CD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833" y="1248061"/>
            <a:ext cx="1999156" cy="177295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58A7357-4E90-85D0-4B94-A82D060CE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467" y="4428964"/>
            <a:ext cx="1481786" cy="131412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8FECB72-2E5F-254E-0702-8DBD3AEDE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764" y="1248061"/>
            <a:ext cx="1999156" cy="177295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63E61DE-E21B-664C-36B1-26B71D9D5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56" y="1248061"/>
            <a:ext cx="1999156" cy="1772952"/>
          </a:xfrm>
          <a:prstGeom prst="rect">
            <a:avLst/>
          </a:prstGeom>
        </p:spPr>
      </p:pic>
      <p:sp>
        <p:nvSpPr>
          <p:cNvPr id="2" name="Google Shape;246;p13">
            <a:extLst>
              <a:ext uri="{FF2B5EF4-FFF2-40B4-BE49-F238E27FC236}">
                <a16:creationId xmlns:a16="http://schemas.microsoft.com/office/drawing/2014/main" id="{F61D3072-80FF-38B6-B71C-D1F1BC3BD4CF}"/>
              </a:ext>
            </a:extLst>
          </p:cNvPr>
          <p:cNvSpPr txBox="1"/>
          <p:nvPr/>
        </p:nvSpPr>
        <p:spPr>
          <a:xfrm>
            <a:off x="8522720" y="5864277"/>
            <a:ext cx="19412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ОВШИЕВ ОЧИР ИГОРЕВИЧ - Разработчик 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5601E6-C086-3EE9-5DE7-6949F617C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99" y="4344090"/>
            <a:ext cx="1481786" cy="13141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278D70-1183-0CBD-869A-1509A0CAC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680" y="4344090"/>
            <a:ext cx="1481786" cy="13141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028ACA2-231C-72D0-DCA6-28F02646C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42" y="4468648"/>
            <a:ext cx="1481786" cy="131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0924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КОВАЛЕНКО МИХАИЛ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+7 9885707532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adashijp@mail.ru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3668</TotalTime>
  <Words>815</Words>
  <Application>Microsoft Office PowerPoint</Application>
  <PresentationFormat>Широкоэкранный</PresentationFormat>
  <Paragraphs>110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Алексей Щербаков</cp:lastModifiedBy>
  <cp:revision>27</cp:revision>
  <dcterms:modified xsi:type="dcterms:W3CDTF">2023-12-05T16:05:58Z</dcterms:modified>
</cp:coreProperties>
</file>