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7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8" d="100"/>
          <a:sy n="88" d="100"/>
        </p:scale>
        <p:origin x="-437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6498930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9c0d7d9958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g29c0d7d9958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9c0d7d9958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g29c0d7d9958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9c0d7d9958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1" name="Google Shape;191;g29c0d7d9958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9c0d7d9958_1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g29c0d7d9958_1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270288" y="2304000"/>
            <a:ext cx="596071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>
            <a:spLocks noGrp="1"/>
          </p:cNvSpPr>
          <p:nvPr>
            <p:ph type="pic" idx="2"/>
          </p:nvPr>
        </p:nvSpPr>
        <p:spPr>
          <a:xfrm>
            <a:off x="6770688" y="0"/>
            <a:ext cx="5421312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body" idx="1"/>
          </p:nvPr>
        </p:nvSpPr>
        <p:spPr>
          <a:xfrm>
            <a:off x="246063" y="3968750"/>
            <a:ext cx="6029325" cy="1979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>
                <a:solidFill>
                  <a:schemeClr val="accen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>
                <a:solidFill>
                  <a:schemeClr val="accen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>
                <a:solidFill>
                  <a:schemeClr val="accen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>
                <a:solidFill>
                  <a:schemeClr val="accen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>
            <a:spLocks noGrp="1"/>
          </p:cNvSpPr>
          <p:nvPr>
            <p:ph type="pic" idx="2"/>
          </p:nvPr>
        </p:nvSpPr>
        <p:spPr>
          <a:xfrm>
            <a:off x="6096000" y="414338"/>
            <a:ext cx="5489575" cy="28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616683" y="430470"/>
            <a:ext cx="5084575" cy="117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606425" y="1944688"/>
            <a:ext cx="5040313" cy="467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body" idx="3"/>
          </p:nvPr>
        </p:nvSpPr>
        <p:spPr>
          <a:xfrm>
            <a:off x="6096000" y="3608388"/>
            <a:ext cx="5489575" cy="301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0" y="6399000"/>
            <a:ext cx="12192000" cy="45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Пользовательский макет">
  <p:cSld name="2_Пользовательский макет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/>
          <p:nvPr/>
        </p:nvSpPr>
        <p:spPr>
          <a:xfrm>
            <a:off x="0" y="0"/>
            <a:ext cx="12192000" cy="1825625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02255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4"/>
          <p:cNvSpPr>
            <a:spLocks noGrp="1"/>
          </p:cNvSpPr>
          <p:nvPr>
            <p:ph type="pic" idx="2"/>
          </p:nvPr>
        </p:nvSpPr>
        <p:spPr>
          <a:xfrm>
            <a:off x="584051" y="593725"/>
            <a:ext cx="5489575" cy="2857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6456000" y="593725"/>
            <a:ext cx="5151949" cy="103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6456363" y="1944688"/>
            <a:ext cx="5151437" cy="481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3"/>
          </p:nvPr>
        </p:nvSpPr>
        <p:spPr>
          <a:xfrm>
            <a:off x="584200" y="3833813"/>
            <a:ext cx="5489575" cy="292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/>
          <p:nvPr/>
        </p:nvSpPr>
        <p:spPr>
          <a:xfrm>
            <a:off x="0" y="6399000"/>
            <a:ext cx="12192000" cy="45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/>
          <p:nvPr/>
        </p:nvSpPr>
        <p:spPr>
          <a:xfrm>
            <a:off x="0" y="0"/>
            <a:ext cx="12192000" cy="1825625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02255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/>
          <p:nvPr/>
        </p:nvSpPr>
        <p:spPr>
          <a:xfrm>
            <a:off x="0" y="6492875"/>
            <a:ext cx="12192000" cy="3651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Пользовательский макет">
  <p:cSld name="5_Пользовательский макет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/>
          <p:nvPr/>
        </p:nvSpPr>
        <p:spPr>
          <a:xfrm>
            <a:off x="6110304" y="0"/>
            <a:ext cx="6081695" cy="685800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02255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6"/>
          <p:cNvSpPr>
            <a:spLocks noGrp="1"/>
          </p:cNvSpPr>
          <p:nvPr>
            <p:ph type="pic" idx="2"/>
          </p:nvPr>
        </p:nvSpPr>
        <p:spPr>
          <a:xfrm>
            <a:off x="965999" y="548863"/>
            <a:ext cx="4552169" cy="2880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body" idx="1"/>
          </p:nvPr>
        </p:nvSpPr>
        <p:spPr>
          <a:xfrm>
            <a:off x="6410325" y="1898650"/>
            <a:ext cx="5189538" cy="441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592122" y="3699001"/>
            <a:ext cx="5226067" cy="7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3"/>
          </p:nvPr>
        </p:nvSpPr>
        <p:spPr>
          <a:xfrm>
            <a:off x="592138" y="4733925"/>
            <a:ext cx="5226050" cy="184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Пользовательский макет">
  <p:cSld name="3_Пользовательский макет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Пользовательский макет">
  <p:cSld name="4_Пользовательский макет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>
            <a:spLocks noGrp="1"/>
          </p:cNvSpPr>
          <p:nvPr>
            <p:ph type="pic" idx="2"/>
          </p:nvPr>
        </p:nvSpPr>
        <p:spPr>
          <a:xfrm>
            <a:off x="592122" y="548862"/>
            <a:ext cx="5489575" cy="5760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title"/>
          </p:nvPr>
        </p:nvSpPr>
        <p:spPr>
          <a:xfrm>
            <a:off x="6411000" y="548862"/>
            <a:ext cx="5188878" cy="103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body" idx="1"/>
          </p:nvPr>
        </p:nvSpPr>
        <p:spPr>
          <a:xfrm>
            <a:off x="6410325" y="1898650"/>
            <a:ext cx="5189538" cy="441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9"/>
          <p:cNvSpPr/>
          <p:nvPr/>
        </p:nvSpPr>
        <p:spPr>
          <a:xfrm>
            <a:off x="0" y="6399000"/>
            <a:ext cx="12192000" cy="45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1" name="Google Shape;91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8" name="Google Shape;98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устой слайд">
  <p:cSld name="1_Пустой слайд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>
            <a:spLocks noGrp="1"/>
          </p:cNvSpPr>
          <p:nvPr>
            <p:ph type="pic" idx="2"/>
          </p:nvPr>
        </p:nvSpPr>
        <p:spPr>
          <a:xfrm>
            <a:off x="0" y="1719263"/>
            <a:ext cx="12192000" cy="5138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Пустой слайд">
  <p:cSld name="2_Пустой слайд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>
            <a:spLocks noGrp="1"/>
          </p:cNvSpPr>
          <p:nvPr>
            <p:ph type="title"/>
          </p:nvPr>
        </p:nvSpPr>
        <p:spPr>
          <a:xfrm>
            <a:off x="0" y="189000"/>
            <a:ext cx="11946000" cy="1141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0"/>
          <p:cNvSpPr>
            <a:spLocks noGrp="1"/>
          </p:cNvSpPr>
          <p:nvPr>
            <p:ph type="pic" idx="2"/>
          </p:nvPr>
        </p:nvSpPr>
        <p:spPr>
          <a:xfrm>
            <a:off x="6726000" y="2079000"/>
            <a:ext cx="5220000" cy="42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hyperlink" Target="https://presentation-creation.ru/" TargetMode="Externa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1" name="Google Shape;11;p1">
            <a:hlinkClick r:id="rId21"/>
          </p:cNvPr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-1194000" y="367393"/>
            <a:ext cx="757762" cy="75776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/>
          <p:nvPr/>
        </p:nvSpPr>
        <p:spPr>
          <a:xfrm>
            <a:off x="0" y="0"/>
            <a:ext cx="679054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3" name="Google Shape;123;p2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3660" r="23659"/>
          <a:stretch/>
        </p:blipFill>
        <p:spPr>
          <a:xfrm>
            <a:off x="6770688" y="0"/>
            <a:ext cx="54213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1"/>
          <p:cNvSpPr/>
          <p:nvPr/>
        </p:nvSpPr>
        <p:spPr>
          <a:xfrm>
            <a:off x="0" y="2439000"/>
            <a:ext cx="7221000" cy="234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21"/>
          <p:cNvSpPr txBox="1">
            <a:spLocks noGrp="1"/>
          </p:cNvSpPr>
          <p:nvPr>
            <p:ph type="title"/>
          </p:nvPr>
        </p:nvSpPr>
        <p:spPr>
          <a:xfrm>
            <a:off x="12875" y="2946225"/>
            <a:ext cx="6790500" cy="13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chemeClr val="lt1"/>
              </a:buClr>
              <a:buSzPts val="5400"/>
            </a:pPr>
            <a:r>
              <a:rPr lang="en-US" sz="7200" dirty="0"/>
              <a:t>Waste manager</a:t>
            </a:r>
            <a:endParaRPr sz="7200" dirty="0"/>
          </a:p>
        </p:txBody>
      </p:sp>
      <p:sp>
        <p:nvSpPr>
          <p:cNvPr id="126" name="Google Shape;126;p21"/>
          <p:cNvSpPr/>
          <p:nvPr/>
        </p:nvSpPr>
        <p:spPr>
          <a:xfrm>
            <a:off x="6790544" y="2124000"/>
            <a:ext cx="430456" cy="314999"/>
          </a:xfrm>
          <a:prstGeom prst="rtTriangle">
            <a:avLst/>
          </a:prstGeom>
          <a:solidFill>
            <a:srgbClr val="C68E0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21"/>
          <p:cNvSpPr/>
          <p:nvPr/>
        </p:nvSpPr>
        <p:spPr>
          <a:xfrm rot="5400000">
            <a:off x="6787267" y="4775725"/>
            <a:ext cx="430455" cy="437008"/>
          </a:xfrm>
          <a:prstGeom prst="rtTriangle">
            <a:avLst/>
          </a:prstGeom>
          <a:solidFill>
            <a:srgbClr val="C68E0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" name="Google Shape;12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77000" y="0"/>
            <a:ext cx="1707001" cy="1493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493200" cy="149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1"/>
          <p:cNvSpPr/>
          <p:nvPr/>
        </p:nvSpPr>
        <p:spPr>
          <a:xfrm>
            <a:off x="0" y="5716825"/>
            <a:ext cx="6790500" cy="846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1"/>
          <p:cNvSpPr txBox="1"/>
          <p:nvPr/>
        </p:nvSpPr>
        <p:spPr>
          <a:xfrm>
            <a:off x="0" y="5832363"/>
            <a:ext cx="716931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b="1" dirty="0" smtClean="0">
                <a:solidFill>
                  <a:schemeClr val="accent2"/>
                </a:solidFill>
                <a:highlight>
                  <a:schemeClr val="accent3"/>
                </a:highlight>
              </a:rPr>
              <a:t>Лапина Олеся Алексеевна</a:t>
            </a:r>
            <a:endParaRPr b="1" dirty="0">
              <a:solidFill>
                <a:schemeClr val="accent2"/>
              </a:solidFill>
              <a:highlight>
                <a:schemeClr val="accent3"/>
              </a:highlight>
            </a:endParaRPr>
          </a:p>
          <a:p>
            <a:pPr lvl="0"/>
            <a:r>
              <a:rPr lang="ru-RU" b="1" dirty="0" smtClean="0">
                <a:solidFill>
                  <a:schemeClr val="accent2"/>
                </a:solidFill>
                <a:highlight>
                  <a:schemeClr val="accent3"/>
                </a:highlight>
              </a:rPr>
              <a:t>ИГЭУ им. Ленина</a:t>
            </a:r>
            <a:r>
              <a:rPr lang="en-US" b="1" dirty="0" smtClean="0">
                <a:solidFill>
                  <a:schemeClr val="accent2"/>
                </a:solidFill>
                <a:highlight>
                  <a:schemeClr val="accent3"/>
                </a:highlight>
              </a:rPr>
              <a:t>, </a:t>
            </a:r>
            <a:r>
              <a:rPr lang="ru-RU" b="1" dirty="0" smtClean="0">
                <a:solidFill>
                  <a:schemeClr val="accent2"/>
                </a:solidFill>
                <a:highlight>
                  <a:schemeClr val="accent3"/>
                </a:highlight>
              </a:rPr>
              <a:t>3 курс</a:t>
            </a:r>
            <a:r>
              <a:rPr lang="en-US" b="1" dirty="0" smtClean="0">
                <a:solidFill>
                  <a:schemeClr val="accent2"/>
                </a:solidFill>
                <a:highlight>
                  <a:schemeClr val="accent3"/>
                </a:highlight>
              </a:rPr>
              <a:t>, </a:t>
            </a:r>
            <a:r>
              <a:rPr lang="ru-RU" b="1" dirty="0" smtClean="0">
                <a:solidFill>
                  <a:schemeClr val="accent2"/>
                </a:solidFill>
                <a:highlight>
                  <a:schemeClr val="accent3"/>
                </a:highlight>
              </a:rPr>
              <a:t>ИФФ,</a:t>
            </a:r>
            <a:r>
              <a:rPr lang="en-US" b="1" dirty="0" smtClean="0">
                <a:solidFill>
                  <a:schemeClr val="accent2"/>
                </a:solidFill>
                <a:highlight>
                  <a:schemeClr val="accent3"/>
                </a:highlight>
              </a:rPr>
              <a:t> </a:t>
            </a:r>
            <a:r>
              <a:rPr lang="en-US" b="1" dirty="0">
                <a:solidFill>
                  <a:schemeClr val="accent2"/>
                </a:solidFill>
                <a:highlight>
                  <a:schemeClr val="accent3"/>
                </a:highlight>
              </a:rPr>
              <a:t>РЫНОК </a:t>
            </a:r>
            <a:r>
              <a:rPr lang="en-US" b="1" dirty="0" smtClean="0">
                <a:solidFill>
                  <a:schemeClr val="accent2"/>
                </a:solidFill>
                <a:highlight>
                  <a:schemeClr val="accent3"/>
                </a:highlight>
              </a:rPr>
              <a:t>НТИ</a:t>
            </a:r>
            <a:r>
              <a:rPr lang="ru-RU" b="1" dirty="0" smtClean="0">
                <a:solidFill>
                  <a:schemeClr val="accent2"/>
                </a:solidFill>
                <a:highlight>
                  <a:schemeClr val="accent3"/>
                </a:highlight>
              </a:rPr>
              <a:t>-</a:t>
            </a:r>
            <a:r>
              <a:rPr lang="en-US" b="1" dirty="0">
                <a:solidFill>
                  <a:schemeClr val="accent2"/>
                </a:solidFill>
                <a:highlight>
                  <a:schemeClr val="accent3"/>
                </a:highlight>
              </a:rPr>
              <a:t>ECONET, TECHNET</a:t>
            </a:r>
            <a:endParaRPr b="1" dirty="0">
              <a:solidFill>
                <a:schemeClr val="accent2"/>
              </a:solidFill>
              <a:highlight>
                <a:schemeClr val="accent3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/>
          <p:nvPr/>
        </p:nvSpPr>
        <p:spPr>
          <a:xfrm>
            <a:off x="8534400" y="0"/>
            <a:ext cx="3657600" cy="22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22"/>
          <p:cNvSpPr txBox="1">
            <a:spLocks noGrp="1"/>
          </p:cNvSpPr>
          <p:nvPr>
            <p:ph type="title"/>
          </p:nvPr>
        </p:nvSpPr>
        <p:spPr>
          <a:xfrm>
            <a:off x="616683" y="430470"/>
            <a:ext cx="5084575" cy="117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959"/>
              <a:buFont typeface="Calibri"/>
              <a:buNone/>
            </a:pPr>
            <a:r>
              <a:rPr lang="en-US" sz="3959" b="1">
                <a:solidFill>
                  <a:schemeClr val="accent1"/>
                </a:solidFill>
              </a:rPr>
              <a:t>АКТУАЛЬНОСТЬ</a:t>
            </a:r>
            <a:endParaRPr/>
          </a:p>
        </p:txBody>
      </p:sp>
      <p:sp>
        <p:nvSpPr>
          <p:cNvPr id="138" name="Google Shape;138;p22"/>
          <p:cNvSpPr txBox="1">
            <a:spLocks noGrp="1"/>
          </p:cNvSpPr>
          <p:nvPr>
            <p:ph type="body" idx="1"/>
          </p:nvPr>
        </p:nvSpPr>
        <p:spPr>
          <a:xfrm>
            <a:off x="533400" y="1219200"/>
            <a:ext cx="5486400" cy="467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lnSpc>
                <a:spcPct val="80000"/>
              </a:lnSpc>
              <a:buSzPts val="2220"/>
            </a:pPr>
            <a:r>
              <a:rPr lang="ru-RU" sz="2000" dirty="0"/>
              <a:t>В связи с тем что с 2019 года введены новые требования в сфере деятельности по обращению с отходами, в частности скорректирован </a:t>
            </a:r>
            <a:r>
              <a:rPr lang="ru-RU" sz="2000" dirty="0" err="1" smtClean="0"/>
              <a:t>ФЗ</a:t>
            </a:r>
            <a:r>
              <a:rPr lang="ru-RU" sz="2000" dirty="0" err="1" smtClean="0"/>
              <a:t>«Об</a:t>
            </a:r>
            <a:r>
              <a:rPr lang="ru-RU" sz="2000" dirty="0" smtClean="0"/>
              <a:t> </a:t>
            </a:r>
            <a:r>
              <a:rPr lang="ru-RU" sz="2000" dirty="0"/>
              <a:t>охране окружающей среды" в части платы за негативное воздействие на окружающую среду, повышены ставки платежей( введены повышающие коэффициенты) и льготы при оплате(нулевой коэффициент), если отходы фактически использованы в собственном производстве или переданы для использования другим предприятиям. </a:t>
            </a:r>
            <a:endParaRPr sz="2000" dirty="0"/>
          </a:p>
        </p:txBody>
      </p:sp>
      <p:sp>
        <p:nvSpPr>
          <p:cNvPr id="139" name="Google Shape;139;p22"/>
          <p:cNvSpPr txBox="1">
            <a:spLocks noGrp="1"/>
          </p:cNvSpPr>
          <p:nvPr>
            <p:ph type="body" idx="3"/>
          </p:nvPr>
        </p:nvSpPr>
        <p:spPr>
          <a:xfrm>
            <a:off x="533400" y="4343400"/>
            <a:ext cx="5489575" cy="28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buSzPts val="2200"/>
            </a:pPr>
            <a:r>
              <a:rPr lang="ru-RU" sz="2000" dirty="0"/>
              <a:t>Кроме того введено повышение платы в 25 раз при превышении объемов отходов, количество которых превысило установленный лимит на размещение. В связи с этим для предприятий встает проблема поиска путей утилизации отходов в краткие сроки и с минимальными затратами.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667554"/>
            <a:ext cx="5257800" cy="3498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>
            <a:spLocks noGrp="1"/>
          </p:cNvSpPr>
          <p:nvPr>
            <p:ph type="title"/>
          </p:nvPr>
        </p:nvSpPr>
        <p:spPr>
          <a:xfrm>
            <a:off x="4419600" y="685800"/>
            <a:ext cx="5151949" cy="103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Calibri"/>
              <a:buNone/>
            </a:pPr>
            <a:r>
              <a:rPr lang="en-US" sz="3959" dirty="0"/>
              <a:t>ПРОБЛЕМА </a:t>
            </a:r>
            <a:endParaRPr sz="3959" dirty="0"/>
          </a:p>
        </p:txBody>
      </p:sp>
      <p:sp>
        <p:nvSpPr>
          <p:cNvPr id="146" name="Google Shape;146;p23"/>
          <p:cNvSpPr txBox="1">
            <a:spLocks noGrp="1"/>
          </p:cNvSpPr>
          <p:nvPr>
            <p:ph type="body" idx="1"/>
          </p:nvPr>
        </p:nvSpPr>
        <p:spPr>
          <a:xfrm>
            <a:off x="6477000" y="1752601"/>
            <a:ext cx="5105399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buSzPts val="2200"/>
            </a:pPr>
            <a:r>
              <a:rPr lang="ru-RU" sz="2000" dirty="0"/>
              <a:t>Проблемы производственных предприятий: Высокие затраты на контроль отходов сырья и материалов на производстве : </a:t>
            </a:r>
            <a:r>
              <a:rPr lang="ru-RU" sz="2000" dirty="0" smtClean="0"/>
              <a:t>1.Время </a:t>
            </a:r>
            <a:r>
              <a:rPr lang="ru-RU" sz="2000" dirty="0"/>
              <a:t>сотрудников растет </a:t>
            </a:r>
            <a:r>
              <a:rPr lang="ru-RU" sz="2000" dirty="0" smtClean="0"/>
              <a:t>2.Количество </a:t>
            </a:r>
            <a:r>
              <a:rPr lang="ru-RU" sz="2000" dirty="0"/>
              <a:t>объектов контроля увеличивается </a:t>
            </a:r>
            <a:r>
              <a:rPr lang="ru-RU" sz="2000" dirty="0" smtClean="0"/>
              <a:t>3.Транспортные </a:t>
            </a:r>
            <a:r>
              <a:rPr lang="ru-RU" sz="2000" dirty="0"/>
              <a:t>издержки растут 4.Разнообразие материалов растет 5.Производственные площади уменьшаются 6.Увеличение сроков хранения отходов на предприятии </a:t>
            </a:r>
            <a:endParaRPr lang="ru-RU" sz="2000" dirty="0" smtClean="0"/>
          </a:p>
          <a:p>
            <a:pPr marL="0" lvl="0" indent="0">
              <a:buSzPts val="2200"/>
            </a:pPr>
            <a:r>
              <a:rPr lang="ru-RU" sz="2000" dirty="0" smtClean="0"/>
              <a:t>Проблема </a:t>
            </a:r>
            <a:r>
              <a:rPr lang="ru-RU" sz="2000" dirty="0"/>
              <a:t>утилизаторов: </a:t>
            </a:r>
            <a:r>
              <a:rPr lang="ru-RU" sz="2000" dirty="0" smtClean="0"/>
              <a:t>1.Высокие </a:t>
            </a:r>
            <a:r>
              <a:rPr lang="ru-RU" sz="2000" dirty="0"/>
              <a:t>затраты на привлечение клиентов 2.Длинная цепочка контактов при взаимодействии игроков </a:t>
            </a:r>
            <a:r>
              <a:rPr lang="ru-RU" sz="2000" dirty="0" smtClean="0"/>
              <a:t>рынка</a:t>
            </a:r>
            <a:endParaRPr sz="2000" dirty="0"/>
          </a:p>
        </p:txBody>
      </p:sp>
      <p:sp>
        <p:nvSpPr>
          <p:cNvPr id="147" name="Google Shape;147;p23"/>
          <p:cNvSpPr txBox="1">
            <a:spLocks noGrp="1"/>
          </p:cNvSpPr>
          <p:nvPr>
            <p:ph type="body" idx="3"/>
          </p:nvPr>
        </p:nvSpPr>
        <p:spPr>
          <a:xfrm>
            <a:off x="584200" y="3833813"/>
            <a:ext cx="5489575" cy="292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362200"/>
            <a:ext cx="3886200" cy="3649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Рисунок 1"/>
          <p:cNvSpPr>
            <a:spLocks noGrp="1"/>
          </p:cNvSpPr>
          <p:nvPr>
            <p:ph type="pic" idx="2"/>
          </p:nvPr>
        </p:nvSpPr>
        <p:spPr>
          <a:xfrm>
            <a:off x="646112" y="574002"/>
            <a:ext cx="5489575" cy="2857398"/>
          </a:xfrm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ru-RU" b="1" dirty="0" smtClean="0">
                <a:solidFill>
                  <a:schemeClr val="accent3"/>
                </a:solidFill>
              </a:rPr>
              <a:t>ПРОДУКТ</a:t>
            </a:r>
            <a:endParaRPr dirty="0"/>
          </a:p>
        </p:txBody>
      </p:sp>
      <p:sp>
        <p:nvSpPr>
          <p:cNvPr id="153" name="Google Shape;153;p24"/>
          <p:cNvSpPr txBox="1">
            <a:spLocks noGrp="1"/>
          </p:cNvSpPr>
          <p:nvPr>
            <p:ph type="body" idx="1"/>
          </p:nvPr>
        </p:nvSpPr>
        <p:spPr>
          <a:xfrm>
            <a:off x="457200" y="1981200"/>
            <a:ext cx="60198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0">
              <a:buNone/>
            </a:pPr>
            <a:r>
              <a:rPr lang="ru-RU" sz="2400" dirty="0"/>
              <a:t>Сервис – онлайн платформа, навигация или панель </a:t>
            </a:r>
            <a:r>
              <a:rPr lang="ru-RU" sz="2400" dirty="0" smtClean="0"/>
              <a:t>управления.</a:t>
            </a:r>
          </a:p>
          <a:p>
            <a:pPr marL="228600" lvl="0" indent="0">
              <a:buNone/>
            </a:pPr>
            <a:r>
              <a:rPr lang="ru-RU" sz="2400" dirty="0" smtClean="0"/>
              <a:t>Компоненты платформы:</a:t>
            </a:r>
          </a:p>
          <a:p>
            <a:pPr marL="228600" lvl="0" indent="0">
              <a:buNone/>
            </a:pPr>
            <a:r>
              <a:rPr lang="ru-RU" sz="2400" dirty="0" smtClean="0"/>
              <a:t>1. Географические </a:t>
            </a:r>
            <a:r>
              <a:rPr lang="ru-RU" sz="2400" dirty="0"/>
              <a:t>точки – объекты – карта 2. Данные по сырью и материалам – ассортимент и количество </a:t>
            </a:r>
            <a:r>
              <a:rPr lang="ru-RU" sz="2400" dirty="0" smtClean="0"/>
              <a:t>3</a:t>
            </a:r>
            <a:r>
              <a:rPr lang="ru-RU" sz="2400" dirty="0"/>
              <a:t>. Ответ на каждой точке 4. Затраты на выпуск продукции 5.Остатки 6. Точки утилизации и операторы 7. Заказ на утилизацию </a:t>
            </a:r>
            <a:endParaRPr sz="24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828800"/>
            <a:ext cx="5135562" cy="39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ru-RU" b="1" dirty="0" smtClean="0">
                <a:solidFill>
                  <a:schemeClr val="accent3"/>
                </a:solidFill>
              </a:rPr>
              <a:t>ЭКОНОМИЧЕСКИЕ РАСЧЕТЫ</a:t>
            </a:r>
            <a:endParaRPr dirty="0"/>
          </a:p>
        </p:txBody>
      </p:sp>
      <p:sp>
        <p:nvSpPr>
          <p:cNvPr id="159" name="Google Shape;159;p25"/>
          <p:cNvSpPr txBox="1">
            <a:spLocks noGrp="1"/>
          </p:cNvSpPr>
          <p:nvPr>
            <p:ph type="body" idx="1"/>
          </p:nvPr>
        </p:nvSpPr>
        <p:spPr>
          <a:xfrm>
            <a:off x="762000" y="1905000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919433"/>
              </p:ext>
            </p:extLst>
          </p:nvPr>
        </p:nvGraphicFramePr>
        <p:xfrm>
          <a:off x="152400" y="2590800"/>
          <a:ext cx="7200900" cy="2667000"/>
        </p:xfrm>
        <a:graphic>
          <a:graphicData uri="http://schemas.openxmlformats.org/drawingml/2006/table">
            <a:tbl>
              <a:tblPr/>
              <a:tblGrid>
                <a:gridCol w="2222500"/>
                <a:gridCol w="1346200"/>
                <a:gridCol w="736600"/>
                <a:gridCol w="990600"/>
                <a:gridCol w="901700"/>
                <a:gridCol w="1003300"/>
              </a:tblGrid>
              <a:tr h="1905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Показатель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Итого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2024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2025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2026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2027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Расходы на реализацию проекта, тыс. руб.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2 328 500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803 000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625 500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510 000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390 000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Доходы (или экономия расходов), тыс. руб.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4 119 622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223 262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850 560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1 185 800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1 860 000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Разница доходов и расходов, тыс.руб.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1 791 122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-579 738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225 060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675 800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1 470 000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Ставка дисконтирования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17%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Период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Коэффициент дисконтирования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0,855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0,731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0,624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Дисконтированный денежный поток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1 024 127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-579 738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192 359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493 681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917 825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Дисконтированный денежный поток нарастающим итогом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-579 738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-387 379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106 302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1 024 127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9806983"/>
              </p:ext>
            </p:extLst>
          </p:nvPr>
        </p:nvGraphicFramePr>
        <p:xfrm>
          <a:off x="7620000" y="2286000"/>
          <a:ext cx="4305300" cy="3329940"/>
        </p:xfrm>
        <a:graphic>
          <a:graphicData uri="http://schemas.openxmlformats.org/drawingml/2006/table">
            <a:tbl>
              <a:tblPr/>
              <a:tblGrid>
                <a:gridCol w="2222500"/>
                <a:gridCol w="1346200"/>
                <a:gridCol w="736600"/>
              </a:tblGrid>
              <a:tr h="35052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Показатель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Как считать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Значение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NPV (ЧДД - чистый дисконтированный доход), тыс. руб.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Сумма дисконтированных денежных потоков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1 024 127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IRR (ВНД - внутренняя норма доходности)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80,8%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Расходы на проект (всего), тыс. руб.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Сумма расходов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2 328 500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Средний доход в год, тыс. руб.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Среднее значение доходов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1 298 787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Простой срок окупаемости проекта, лет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Расходы на проект/ средний доход в год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1,8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Дисконтированный срок окупаемости проекта, лет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Индекс доходности, 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средний доход в  год/расходы на проект*100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55,8%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ru-RU" dirty="0" smtClean="0"/>
              <a:t>НАУЧНО-ТЕХНИЧЕСКОЕ РЕШЕНИЕ</a:t>
            </a:r>
            <a:endParaRPr dirty="0"/>
          </a:p>
        </p:txBody>
      </p:sp>
      <p:sp>
        <p:nvSpPr>
          <p:cNvPr id="165" name="Google Shape;165;p26"/>
          <p:cNvSpPr txBox="1">
            <a:spLocks noGrp="1"/>
          </p:cNvSpPr>
          <p:nvPr>
            <p:ph type="body" idx="1"/>
          </p:nvPr>
        </p:nvSpPr>
        <p:spPr>
          <a:xfrm>
            <a:off x="304800" y="1828800"/>
            <a:ext cx="7086600" cy="412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0">
              <a:buNone/>
            </a:pPr>
            <a:r>
              <a:rPr lang="ru-RU" sz="2000" dirty="0"/>
              <a:t>Этапы разработки программного обеспечения для платформы </a:t>
            </a:r>
            <a:r>
              <a:rPr lang="ru-RU" sz="2000" dirty="0" err="1"/>
              <a:t>стартапа</a:t>
            </a:r>
            <a:r>
              <a:rPr lang="ru-RU" sz="2000" dirty="0"/>
              <a:t>: 1. Поставить </a:t>
            </a:r>
            <a:r>
              <a:rPr lang="ru-RU" sz="2000" dirty="0" err="1"/>
              <a:t>Node.Js</a:t>
            </a:r>
            <a:r>
              <a:rPr lang="ru-RU" sz="2000" dirty="0"/>
              <a:t> на сервере </a:t>
            </a:r>
            <a:r>
              <a:rPr lang="ru-RU" sz="2000" dirty="0" err="1"/>
              <a:t>Yandex</a:t>
            </a:r>
            <a:r>
              <a:rPr lang="ru-RU" sz="2000" dirty="0"/>
              <a:t> </a:t>
            </a:r>
            <a:r>
              <a:rPr lang="ru-RU" sz="2000" dirty="0" err="1"/>
              <a:t>Cloud</a:t>
            </a:r>
            <a:r>
              <a:rPr lang="ru-RU" sz="2000" dirty="0"/>
              <a:t> 2. Сформировать </a:t>
            </a:r>
            <a:r>
              <a:rPr lang="ru-RU" sz="2000" dirty="0" err="1"/>
              <a:t>frontend</a:t>
            </a:r>
            <a:r>
              <a:rPr lang="ru-RU" sz="2000" dirty="0"/>
              <a:t> платформы. Для этого: развернуть на сервере </a:t>
            </a:r>
            <a:r>
              <a:rPr lang="ru-RU" sz="2000" dirty="0" err="1"/>
              <a:t>FrameWork</a:t>
            </a:r>
            <a:r>
              <a:rPr lang="ru-RU" sz="2000" dirty="0"/>
              <a:t> </a:t>
            </a:r>
            <a:r>
              <a:rPr lang="ru-RU" sz="2000" dirty="0" err="1"/>
              <a:t>React</a:t>
            </a:r>
            <a:r>
              <a:rPr lang="ru-RU" sz="2000" dirty="0"/>
              <a:t> 3. Для </a:t>
            </a:r>
            <a:r>
              <a:rPr lang="ru-RU" sz="2000" dirty="0" err="1"/>
              <a:t>FrameWork</a:t>
            </a:r>
            <a:r>
              <a:rPr lang="ru-RU" sz="2000" dirty="0"/>
              <a:t> </a:t>
            </a:r>
            <a:r>
              <a:rPr lang="ru-RU" sz="2000" dirty="0" err="1"/>
              <a:t>React</a:t>
            </a:r>
            <a:r>
              <a:rPr lang="ru-RU" sz="2000" dirty="0"/>
              <a:t> написать свое WEB-приложение (сайт), которое будет взаимодействовать с </a:t>
            </a:r>
            <a:r>
              <a:rPr lang="ru-RU" sz="2000" dirty="0" err="1"/>
              <a:t>backend</a:t>
            </a:r>
            <a:r>
              <a:rPr lang="ru-RU" sz="2000" dirty="0"/>
              <a:t> платформы. 4. </a:t>
            </a:r>
            <a:r>
              <a:rPr lang="ru-RU" sz="2000" dirty="0" err="1"/>
              <a:t>FrameWork</a:t>
            </a:r>
            <a:r>
              <a:rPr lang="ru-RU" sz="2000" dirty="0"/>
              <a:t> </a:t>
            </a:r>
            <a:r>
              <a:rPr lang="ru-RU" sz="2000" dirty="0" err="1"/>
              <a:t>React</a:t>
            </a:r>
            <a:r>
              <a:rPr lang="ru-RU" sz="2000" dirty="0"/>
              <a:t> будет взаимодействовать с </a:t>
            </a:r>
            <a:r>
              <a:rPr lang="ru-RU" sz="2000" dirty="0" err="1"/>
              <a:t>backend</a:t>
            </a:r>
            <a:r>
              <a:rPr lang="ru-RU" sz="2000" dirty="0"/>
              <a:t> через API (</a:t>
            </a:r>
            <a:r>
              <a:rPr lang="ru-RU" sz="2000" dirty="0" err="1"/>
              <a:t>Application</a:t>
            </a:r>
            <a:r>
              <a:rPr lang="ru-RU" sz="2000" dirty="0"/>
              <a:t> </a:t>
            </a:r>
            <a:r>
              <a:rPr lang="ru-RU" sz="2000" dirty="0" err="1"/>
              <a:t>Program</a:t>
            </a:r>
            <a:r>
              <a:rPr lang="ru-RU" sz="2000" dirty="0"/>
              <a:t> </a:t>
            </a:r>
            <a:r>
              <a:rPr lang="ru-RU" sz="2000" dirty="0" err="1"/>
              <a:t>Interface</a:t>
            </a:r>
            <a:r>
              <a:rPr lang="ru-RU" sz="2000" dirty="0"/>
              <a:t>). 5. Написать </a:t>
            </a:r>
            <a:r>
              <a:rPr lang="ru-RU" sz="2000" dirty="0" err="1"/>
              <a:t>backend</a:t>
            </a:r>
            <a:r>
              <a:rPr lang="ru-RU" sz="2000" dirty="0"/>
              <a:t> –программу, которая может быть разработана на той же виртуальной машине, что и </a:t>
            </a:r>
            <a:r>
              <a:rPr lang="ru-RU" sz="2000" dirty="0" err="1"/>
              <a:t>frontend</a:t>
            </a:r>
            <a:r>
              <a:rPr lang="ru-RU" sz="2000" dirty="0"/>
              <a:t> или на другой. </a:t>
            </a:r>
            <a:r>
              <a:rPr lang="ru-RU" sz="2000" dirty="0" err="1"/>
              <a:t>Backend</a:t>
            </a:r>
            <a:r>
              <a:rPr lang="ru-RU" sz="2000" dirty="0"/>
              <a:t> реализует всю логику подбора (оптимизацию расчета). Она может быть написана на языке C#. Далее необходимо организовать хранение, обработку данных путем создания базы данных (БД), А для управления данными использовать СУБД (систему управления БД), хорошо подойдет для этого СУБД </a:t>
            </a:r>
            <a:r>
              <a:rPr lang="ru-RU" sz="2000" dirty="0" err="1"/>
              <a:t>PostGresQL</a:t>
            </a:r>
            <a:r>
              <a:rPr lang="ru-RU" sz="2000" dirty="0"/>
              <a:t>.</a:t>
            </a:r>
            <a:endParaRPr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9706" y="1524000"/>
            <a:ext cx="48768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7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8656" b="8656"/>
          <a:stretch/>
        </p:blipFill>
        <p:spPr>
          <a:xfrm>
            <a:off x="1524000" y="1446021"/>
            <a:ext cx="3225001" cy="1828801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  <p:sp>
        <p:nvSpPr>
          <p:cNvPr id="171" name="Google Shape;171;p27"/>
          <p:cNvSpPr txBox="1">
            <a:spLocks noGrp="1"/>
          </p:cNvSpPr>
          <p:nvPr>
            <p:ph type="body" idx="1"/>
          </p:nvPr>
        </p:nvSpPr>
        <p:spPr>
          <a:xfrm>
            <a:off x="6649879" y="914400"/>
            <a:ext cx="4949999" cy="67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lnSpc>
                <a:spcPct val="70000"/>
              </a:lnSpc>
              <a:buSzPts val="1750"/>
            </a:pPr>
            <a:r>
              <a:rPr lang="ru-RU" sz="2000" b="1" dirty="0" smtClean="0"/>
              <a:t> </a:t>
            </a:r>
            <a:r>
              <a:rPr lang="ru-RU" sz="2000" b="1" dirty="0"/>
              <a:t>потенциальный рынок 34500000000 (потенциальный рынок </a:t>
            </a:r>
            <a:r>
              <a:rPr lang="ru-RU" sz="2000" b="1" dirty="0" err="1"/>
              <a:t>ит</a:t>
            </a:r>
            <a:r>
              <a:rPr lang="ru-RU" sz="2000" b="1" dirty="0"/>
              <a:t> в 2025 г при росте 5% в год)</a:t>
            </a:r>
            <a:endParaRPr sz="2000" b="1" dirty="0"/>
          </a:p>
        </p:txBody>
      </p:sp>
      <p:sp>
        <p:nvSpPr>
          <p:cNvPr id="172" name="Google Shape;172;p27"/>
          <p:cNvSpPr txBox="1">
            <a:spLocks noGrp="1"/>
          </p:cNvSpPr>
          <p:nvPr>
            <p:ph type="title"/>
          </p:nvPr>
        </p:nvSpPr>
        <p:spPr>
          <a:xfrm>
            <a:off x="457200" y="499260"/>
            <a:ext cx="5226067" cy="7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959"/>
              <a:buFont typeface="Calibri"/>
              <a:buNone/>
            </a:pPr>
            <a:r>
              <a:rPr lang="en-US" sz="3959" b="1" dirty="0" err="1">
                <a:solidFill>
                  <a:schemeClr val="accent1"/>
                </a:solidFill>
              </a:rPr>
              <a:t>Оценка</a:t>
            </a:r>
            <a:r>
              <a:rPr lang="en-US" sz="3959" b="1" dirty="0">
                <a:solidFill>
                  <a:schemeClr val="accent1"/>
                </a:solidFill>
              </a:rPr>
              <a:t/>
            </a:r>
            <a:br>
              <a:rPr lang="en-US" sz="3959" b="1" dirty="0">
                <a:solidFill>
                  <a:schemeClr val="accent1"/>
                </a:solidFill>
              </a:rPr>
            </a:br>
            <a:r>
              <a:rPr lang="ru-RU" sz="3959" b="1" dirty="0" err="1">
                <a:solidFill>
                  <a:schemeClr val="accent1"/>
                </a:solidFill>
              </a:rPr>
              <a:t>п</a:t>
            </a:r>
            <a:r>
              <a:rPr lang="en-US" sz="3959" b="1" dirty="0" err="1" smtClean="0">
                <a:solidFill>
                  <a:schemeClr val="accent1"/>
                </a:solidFill>
              </a:rPr>
              <a:t>отенциала</a:t>
            </a:r>
            <a:r>
              <a:rPr lang="en-US" sz="3959" b="1" dirty="0" smtClean="0">
                <a:solidFill>
                  <a:schemeClr val="accent1"/>
                </a:solidFill>
              </a:rPr>
              <a:t> </a:t>
            </a:r>
            <a:r>
              <a:rPr lang="en-US" sz="3959" b="1" dirty="0" err="1">
                <a:solidFill>
                  <a:schemeClr val="accent1"/>
                </a:solidFill>
              </a:rPr>
              <a:t>рынка</a:t>
            </a:r>
            <a:endParaRPr sz="3959" dirty="0">
              <a:solidFill>
                <a:schemeClr val="accent1"/>
              </a:solidFill>
            </a:endParaRPr>
          </a:p>
        </p:txBody>
      </p:sp>
      <p:sp>
        <p:nvSpPr>
          <p:cNvPr id="173" name="Google Shape;173;p27"/>
          <p:cNvSpPr txBox="1">
            <a:spLocks noGrp="1"/>
          </p:cNvSpPr>
          <p:nvPr>
            <p:ph type="body" idx="3"/>
          </p:nvPr>
        </p:nvSpPr>
        <p:spPr>
          <a:xfrm>
            <a:off x="592138" y="4733925"/>
            <a:ext cx="5226050" cy="184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</p:txBody>
      </p:sp>
      <p:sp>
        <p:nvSpPr>
          <p:cNvPr id="174" name="Google Shape;174;p27"/>
          <p:cNvSpPr/>
          <p:nvPr/>
        </p:nvSpPr>
        <p:spPr>
          <a:xfrm>
            <a:off x="5800657" y="695662"/>
            <a:ext cx="648000" cy="64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7"/>
          <p:cNvSpPr txBox="1"/>
          <p:nvPr/>
        </p:nvSpPr>
        <p:spPr>
          <a:xfrm>
            <a:off x="6649879" y="584258"/>
            <a:ext cx="3136121" cy="4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PAM</a:t>
            </a: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7"/>
          <p:cNvSpPr txBox="1"/>
          <p:nvPr/>
        </p:nvSpPr>
        <p:spPr>
          <a:xfrm>
            <a:off x="5928129" y="727275"/>
            <a:ext cx="39305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7"/>
          <p:cNvSpPr txBox="1"/>
          <p:nvPr/>
        </p:nvSpPr>
        <p:spPr>
          <a:xfrm>
            <a:off x="6668255" y="2599472"/>
            <a:ext cx="4949999" cy="67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70000"/>
              </a:lnSpc>
              <a:spcBef>
                <a:spcPts val="1000"/>
              </a:spcBef>
              <a:buClr>
                <a:schemeClr val="lt1"/>
              </a:buClr>
              <a:buSzPts val="1750"/>
            </a:pPr>
            <a:r>
              <a:rPr lang="ru-RU" sz="20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текущий рынок-30000000000 (рынок </a:t>
            </a:r>
            <a:r>
              <a:rPr lang="ru-RU" sz="20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ит</a:t>
            </a:r>
            <a:r>
              <a:rPr lang="ru-RU" sz="20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в </a:t>
            </a:r>
            <a:r>
              <a:rPr lang="ru-RU" sz="20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россии</a:t>
            </a:r>
            <a:r>
              <a:rPr lang="ru-RU" sz="20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по данным </a:t>
            </a:r>
            <a:r>
              <a:rPr lang="ru-RU" sz="20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рбк</a:t>
            </a:r>
            <a:r>
              <a:rPr lang="ru-RU" sz="20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на 2022 г)</a:t>
            </a:r>
            <a:endParaRPr sz="20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7"/>
          <p:cNvSpPr/>
          <p:nvPr/>
        </p:nvSpPr>
        <p:spPr>
          <a:xfrm>
            <a:off x="5800657" y="2215526"/>
            <a:ext cx="648000" cy="64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7"/>
          <p:cNvSpPr txBox="1"/>
          <p:nvPr/>
        </p:nvSpPr>
        <p:spPr>
          <a:xfrm>
            <a:off x="6649879" y="2104122"/>
            <a:ext cx="3136121" cy="4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TAM</a:t>
            </a:r>
            <a:endParaRPr sz="2400" b="1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7"/>
          <p:cNvSpPr txBox="1"/>
          <p:nvPr/>
        </p:nvSpPr>
        <p:spPr>
          <a:xfrm>
            <a:off x="5928129" y="2247139"/>
            <a:ext cx="39305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7"/>
          <p:cNvSpPr txBox="1"/>
          <p:nvPr/>
        </p:nvSpPr>
        <p:spPr>
          <a:xfrm>
            <a:off x="6668255" y="4112301"/>
            <a:ext cx="4949999" cy="67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70000"/>
              </a:lnSpc>
              <a:spcBef>
                <a:spcPts val="1000"/>
              </a:spcBef>
              <a:buClr>
                <a:schemeClr val="lt1"/>
              </a:buClr>
              <a:buSzPts val="1750"/>
            </a:pPr>
            <a:r>
              <a:rPr lang="ru-RU" sz="20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доступный рынок 3000000000 (рынок </a:t>
            </a:r>
            <a:r>
              <a:rPr lang="ru-RU" sz="20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ит</a:t>
            </a:r>
            <a:r>
              <a:rPr lang="ru-RU" sz="20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10%)</a:t>
            </a:r>
            <a:endParaRPr sz="20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27"/>
          <p:cNvSpPr/>
          <p:nvPr/>
        </p:nvSpPr>
        <p:spPr>
          <a:xfrm>
            <a:off x="5834088" y="3729840"/>
            <a:ext cx="648000" cy="64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7"/>
          <p:cNvSpPr txBox="1"/>
          <p:nvPr/>
        </p:nvSpPr>
        <p:spPr>
          <a:xfrm>
            <a:off x="6683310" y="3618436"/>
            <a:ext cx="3136121" cy="4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SAM</a:t>
            </a:r>
            <a:endParaRPr sz="2400" b="1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7"/>
          <p:cNvSpPr txBox="1"/>
          <p:nvPr/>
        </p:nvSpPr>
        <p:spPr>
          <a:xfrm>
            <a:off x="5961560" y="3761453"/>
            <a:ext cx="39305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27"/>
          <p:cNvSpPr txBox="1"/>
          <p:nvPr/>
        </p:nvSpPr>
        <p:spPr>
          <a:xfrm>
            <a:off x="6701686" y="5633650"/>
            <a:ext cx="4949999" cy="67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70000"/>
              </a:lnSpc>
              <a:spcBef>
                <a:spcPts val="1000"/>
              </a:spcBef>
              <a:buClr>
                <a:schemeClr val="lt1"/>
              </a:buClr>
              <a:buSzPts val="1750"/>
            </a:pPr>
            <a:r>
              <a:rPr lang="ru-RU" sz="175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0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реально достижимый рынок 15000000 (наш рынок)</a:t>
            </a:r>
            <a:endParaRPr sz="20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7"/>
          <p:cNvSpPr/>
          <p:nvPr/>
        </p:nvSpPr>
        <p:spPr>
          <a:xfrm>
            <a:off x="5834088" y="5249704"/>
            <a:ext cx="648000" cy="64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7"/>
          <p:cNvSpPr txBox="1"/>
          <p:nvPr/>
        </p:nvSpPr>
        <p:spPr>
          <a:xfrm>
            <a:off x="6683310" y="5138300"/>
            <a:ext cx="3136121" cy="4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SOM</a:t>
            </a:r>
            <a:endParaRPr sz="2400" b="1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7"/>
          <p:cNvSpPr txBox="1"/>
          <p:nvPr/>
        </p:nvSpPr>
        <p:spPr>
          <a:xfrm>
            <a:off x="5961560" y="5281317"/>
            <a:ext cx="39305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618436"/>
            <a:ext cx="5136671" cy="2923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b="1" dirty="0" err="1">
                <a:solidFill>
                  <a:schemeClr val="accent3"/>
                </a:solidFill>
              </a:rPr>
              <a:t>Бизнес</a:t>
            </a:r>
            <a:r>
              <a:rPr lang="en-US" b="1" dirty="0">
                <a:solidFill>
                  <a:schemeClr val="accent3"/>
                </a:solidFill>
              </a:rPr>
              <a:t> </a:t>
            </a:r>
            <a:r>
              <a:rPr lang="en-US" b="1" dirty="0" err="1" smtClean="0">
                <a:solidFill>
                  <a:schemeClr val="accent3"/>
                </a:solidFill>
              </a:rPr>
              <a:t>Модель</a:t>
            </a:r>
            <a:endParaRPr sz="3800" dirty="0"/>
          </a:p>
        </p:txBody>
      </p:sp>
      <p:sp>
        <p:nvSpPr>
          <p:cNvPr id="194" name="Google Shape;194;p28"/>
          <p:cNvSpPr txBox="1">
            <a:spLocks noGrp="1"/>
          </p:cNvSpPr>
          <p:nvPr>
            <p:ph type="body" idx="1"/>
          </p:nvPr>
        </p:nvSpPr>
        <p:spPr>
          <a:xfrm>
            <a:off x="838200" y="2688175"/>
            <a:ext cx="8210700" cy="37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340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" t="20252" r="18703" b="15975"/>
          <a:stretch/>
        </p:blipFill>
        <p:spPr bwMode="auto">
          <a:xfrm>
            <a:off x="914400" y="1830238"/>
            <a:ext cx="10408732" cy="467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b="1">
                <a:solidFill>
                  <a:schemeClr val="accent3"/>
                </a:solidFill>
              </a:rPr>
              <a:t>КОНКУРЕНТЫ</a:t>
            </a:r>
            <a:endParaRPr/>
          </a:p>
        </p:txBody>
      </p:sp>
      <p:sp>
        <p:nvSpPr>
          <p:cNvPr id="201" name="Google Shape;201;p29"/>
          <p:cNvSpPr/>
          <p:nvPr/>
        </p:nvSpPr>
        <p:spPr>
          <a:xfrm>
            <a:off x="1776000" y="2117288"/>
            <a:ext cx="2250000" cy="76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9"/>
          <p:cNvSpPr/>
          <p:nvPr/>
        </p:nvSpPr>
        <p:spPr>
          <a:xfrm>
            <a:off x="4026000" y="2113932"/>
            <a:ext cx="2250000" cy="765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9"/>
          <p:cNvSpPr/>
          <p:nvPr/>
        </p:nvSpPr>
        <p:spPr>
          <a:xfrm>
            <a:off x="6276437" y="2113932"/>
            <a:ext cx="2250000" cy="765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9"/>
          <p:cNvSpPr/>
          <p:nvPr/>
        </p:nvSpPr>
        <p:spPr>
          <a:xfrm>
            <a:off x="8527800" y="2113932"/>
            <a:ext cx="2250000" cy="765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9"/>
          <p:cNvSpPr/>
          <p:nvPr/>
        </p:nvSpPr>
        <p:spPr>
          <a:xfrm>
            <a:off x="1776000" y="2888999"/>
            <a:ext cx="2250000" cy="2970001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9"/>
          <p:cNvSpPr/>
          <p:nvPr/>
        </p:nvSpPr>
        <p:spPr>
          <a:xfrm>
            <a:off x="4026000" y="2885643"/>
            <a:ext cx="2250000" cy="2970001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9"/>
          <p:cNvSpPr/>
          <p:nvPr/>
        </p:nvSpPr>
        <p:spPr>
          <a:xfrm>
            <a:off x="6276437" y="2885643"/>
            <a:ext cx="2250000" cy="2970001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29"/>
          <p:cNvSpPr/>
          <p:nvPr/>
        </p:nvSpPr>
        <p:spPr>
          <a:xfrm>
            <a:off x="8527800" y="2885643"/>
            <a:ext cx="2250000" cy="2970001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9"/>
          <p:cNvSpPr/>
          <p:nvPr/>
        </p:nvSpPr>
        <p:spPr>
          <a:xfrm>
            <a:off x="1780257" y="5675644"/>
            <a:ext cx="2250000" cy="18335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9"/>
          <p:cNvSpPr/>
          <p:nvPr/>
        </p:nvSpPr>
        <p:spPr>
          <a:xfrm>
            <a:off x="4031157" y="5672288"/>
            <a:ext cx="2250000" cy="183356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9"/>
          <p:cNvSpPr/>
          <p:nvPr/>
        </p:nvSpPr>
        <p:spPr>
          <a:xfrm>
            <a:off x="6280694" y="5672288"/>
            <a:ext cx="2250000" cy="183356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9"/>
          <p:cNvSpPr/>
          <p:nvPr/>
        </p:nvSpPr>
        <p:spPr>
          <a:xfrm>
            <a:off x="8532057" y="5672288"/>
            <a:ext cx="2250000" cy="183356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3" name="Google Shape;213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31000" y="30784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76743" y="30784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26743" y="30784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389903" y="3061165"/>
            <a:ext cx="54000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9"/>
          <p:cNvSpPr txBox="1"/>
          <p:nvPr/>
        </p:nvSpPr>
        <p:spPr>
          <a:xfrm>
            <a:off x="1830924" y="2123350"/>
            <a:ext cx="20151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Конкурент</a:t>
            </a:r>
            <a:r>
              <a:rPr lang="en-US" sz="21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1 </a:t>
            </a:r>
            <a:endParaRPr sz="1600" dirty="0"/>
          </a:p>
        </p:txBody>
      </p:sp>
      <p:sp>
        <p:nvSpPr>
          <p:cNvPr id="218" name="Google Shape;218;p29"/>
          <p:cNvSpPr txBox="1"/>
          <p:nvPr/>
        </p:nvSpPr>
        <p:spPr>
          <a:xfrm>
            <a:off x="4102291" y="2139425"/>
            <a:ext cx="21126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1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Конкурент 2</a:t>
            </a:r>
            <a:endParaRPr sz="16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9"/>
          <p:cNvSpPr txBox="1"/>
          <p:nvPr/>
        </p:nvSpPr>
        <p:spPr>
          <a:xfrm>
            <a:off x="6291205" y="2139425"/>
            <a:ext cx="22038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1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Конкурент 3</a:t>
            </a:r>
            <a:endParaRPr/>
          </a:p>
        </p:txBody>
      </p:sp>
      <p:sp>
        <p:nvSpPr>
          <p:cNvPr id="220" name="Google Shape;220;p29"/>
          <p:cNvSpPr txBox="1"/>
          <p:nvPr/>
        </p:nvSpPr>
        <p:spPr>
          <a:xfrm>
            <a:off x="8506500" y="2139425"/>
            <a:ext cx="22038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1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Наш продукт</a:t>
            </a:r>
            <a:endParaRPr sz="1800"/>
          </a:p>
        </p:txBody>
      </p:sp>
      <p:sp>
        <p:nvSpPr>
          <p:cNvPr id="221" name="Google Shape;221;p29"/>
          <p:cNvSpPr txBox="1"/>
          <p:nvPr/>
        </p:nvSpPr>
        <p:spPr>
          <a:xfrm>
            <a:off x="1909192" y="3818978"/>
            <a:ext cx="193680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ru-RU" sz="24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Компания </a:t>
            </a:r>
            <a:r>
              <a:rPr lang="en-US" sz="24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WM(</a:t>
            </a:r>
            <a:r>
              <a:rPr lang="ru-RU" sz="24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США, Канада)</a:t>
            </a:r>
            <a:endParaRPr sz="2400" b="1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9"/>
          <p:cNvSpPr txBox="1"/>
          <p:nvPr/>
        </p:nvSpPr>
        <p:spPr>
          <a:xfrm>
            <a:off x="1931372" y="4397032"/>
            <a:ext cx="1939257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29"/>
          <p:cNvSpPr txBox="1"/>
          <p:nvPr/>
        </p:nvSpPr>
        <p:spPr>
          <a:xfrm>
            <a:off x="4031157" y="3815492"/>
            <a:ext cx="211409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ru-RU" sz="2400" b="1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ru-RU" sz="2400" b="1" dirty="0" err="1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Экосервис</a:t>
            </a:r>
            <a:r>
              <a:rPr lang="ru-RU" sz="2400" b="1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endParaRPr lang="en-US" sz="2400" b="1" dirty="0" smtClean="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/>
            <a:r>
              <a:rPr lang="ru-RU" sz="2400" b="1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ru-RU" sz="2400" b="1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г. Москва</a:t>
            </a:r>
            <a:r>
              <a:rPr lang="ru-RU" sz="2400" b="1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400" b="1" dirty="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9"/>
          <p:cNvSpPr txBox="1"/>
          <p:nvPr/>
        </p:nvSpPr>
        <p:spPr>
          <a:xfrm>
            <a:off x="4206000" y="4393546"/>
            <a:ext cx="1939257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29"/>
          <p:cNvSpPr txBox="1"/>
          <p:nvPr/>
        </p:nvSpPr>
        <p:spPr>
          <a:xfrm>
            <a:off x="6409191" y="3815492"/>
            <a:ext cx="208581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ru-RU" sz="2400" b="1" dirty="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«</a:t>
            </a:r>
            <a:r>
              <a:rPr lang="ru-RU" sz="2400" b="1" dirty="0" err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Эконорма</a:t>
            </a:r>
            <a:r>
              <a:rPr lang="ru-RU" sz="2400" b="1" dirty="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»</a:t>
            </a:r>
          </a:p>
          <a:p>
            <a:pPr lvl="0" algn="ctr"/>
            <a:r>
              <a:rPr lang="ru-RU" sz="2400" b="1" dirty="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(Г. Иваново)</a:t>
            </a:r>
          </a:p>
        </p:txBody>
      </p:sp>
      <p:sp>
        <p:nvSpPr>
          <p:cNvPr id="226" name="Google Shape;226;p29"/>
          <p:cNvSpPr txBox="1"/>
          <p:nvPr/>
        </p:nvSpPr>
        <p:spPr>
          <a:xfrm>
            <a:off x="6431371" y="4393546"/>
            <a:ext cx="1939257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29"/>
          <p:cNvSpPr txBox="1"/>
          <p:nvPr/>
        </p:nvSpPr>
        <p:spPr>
          <a:xfrm>
            <a:off x="8627560" y="3812004"/>
            <a:ext cx="208273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en-US" sz="2400" b="1" dirty="0" smtClean="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Waste </a:t>
            </a:r>
            <a:r>
              <a:rPr lang="en-US" sz="2400" b="1" dirty="0" smtClean="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man</a:t>
            </a:r>
            <a:r>
              <a:rPr lang="ru-RU" sz="2400" b="1" dirty="0" smtClean="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а</a:t>
            </a:r>
            <a:r>
              <a:rPr lang="en-US" sz="2400" b="1" dirty="0" err="1" smtClean="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ger</a:t>
            </a:r>
            <a:endParaRPr sz="2400" b="1" dirty="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9"/>
          <p:cNvSpPr txBox="1"/>
          <p:nvPr/>
        </p:nvSpPr>
        <p:spPr>
          <a:xfrm>
            <a:off x="8659191" y="4390060"/>
            <a:ext cx="1939257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b="1">
                <a:solidFill>
                  <a:schemeClr val="accent3"/>
                </a:solidFill>
              </a:rPr>
              <a:t>Текущее состояние проекта</a:t>
            </a:r>
            <a:endParaRPr/>
          </a:p>
        </p:txBody>
      </p:sp>
      <p:sp>
        <p:nvSpPr>
          <p:cNvPr id="234" name="Google Shape;234;p30"/>
          <p:cNvSpPr txBox="1">
            <a:spLocks noGrp="1"/>
          </p:cNvSpPr>
          <p:nvPr>
            <p:ph type="body" idx="1"/>
          </p:nvPr>
        </p:nvSpPr>
        <p:spPr>
          <a:xfrm>
            <a:off x="457200" y="2060575"/>
            <a:ext cx="49530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0">
              <a:buNone/>
            </a:pPr>
            <a:r>
              <a:rPr lang="ru-RU" dirty="0"/>
              <a:t>Степень проработки- </a:t>
            </a:r>
            <a:r>
              <a:rPr lang="ru-RU" dirty="0" smtClean="0"/>
              <a:t>Идея\Концепция. </a:t>
            </a:r>
            <a:r>
              <a:rPr lang="ru-RU" dirty="0"/>
              <a:t>Н</a:t>
            </a:r>
            <a:r>
              <a:rPr lang="ru-RU" dirty="0" smtClean="0"/>
              <a:t>икаких предложений нет. Так же </a:t>
            </a:r>
            <a:r>
              <a:rPr lang="ru-RU" dirty="0" smtClean="0"/>
              <a:t>на </a:t>
            </a:r>
            <a:r>
              <a:rPr lang="ru-RU" dirty="0" smtClean="0"/>
              <a:t>данный момент не </a:t>
            </a:r>
            <a:r>
              <a:rPr lang="ru-RU" dirty="0" smtClean="0"/>
              <a:t>имеется научных или коммерческих решений.</a:t>
            </a:r>
            <a:endParaRPr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916" t="9700" r="17513" b="10133"/>
          <a:stretch/>
        </p:blipFill>
        <p:spPr bwMode="auto">
          <a:xfrm>
            <a:off x="7315200" y="1868303"/>
            <a:ext cx="3657600" cy="454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b="1"/>
              <a:t>План развития проекта</a:t>
            </a:r>
            <a:endParaRPr/>
          </a:p>
        </p:txBody>
      </p:sp>
      <p:sp>
        <p:nvSpPr>
          <p:cNvPr id="240" name="Google Shape;240;p31"/>
          <p:cNvSpPr/>
          <p:nvPr/>
        </p:nvSpPr>
        <p:spPr>
          <a:xfrm>
            <a:off x="8301000" y="2574000"/>
            <a:ext cx="2745000" cy="1485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640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31"/>
          <p:cNvSpPr/>
          <p:nvPr/>
        </p:nvSpPr>
        <p:spPr>
          <a:xfrm>
            <a:off x="6616850" y="2945765"/>
            <a:ext cx="1690500" cy="7404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31"/>
          <p:cNvSpPr/>
          <p:nvPr/>
        </p:nvSpPr>
        <p:spPr>
          <a:xfrm>
            <a:off x="4929525" y="2945764"/>
            <a:ext cx="1690500" cy="7404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31"/>
          <p:cNvSpPr/>
          <p:nvPr/>
        </p:nvSpPr>
        <p:spPr>
          <a:xfrm>
            <a:off x="3243305" y="2945764"/>
            <a:ext cx="1690500" cy="7404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31"/>
          <p:cNvSpPr/>
          <p:nvPr/>
        </p:nvSpPr>
        <p:spPr>
          <a:xfrm>
            <a:off x="1552805" y="2945764"/>
            <a:ext cx="1690500" cy="7404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31"/>
          <p:cNvSpPr txBox="1"/>
          <p:nvPr/>
        </p:nvSpPr>
        <p:spPr>
          <a:xfrm>
            <a:off x="8571000" y="2992804"/>
            <a:ext cx="112082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2027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31"/>
          <p:cNvSpPr txBox="1"/>
          <p:nvPr/>
        </p:nvSpPr>
        <p:spPr>
          <a:xfrm>
            <a:off x="6916530" y="3004754"/>
            <a:ext cx="112082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31"/>
          <p:cNvSpPr txBox="1"/>
          <p:nvPr/>
        </p:nvSpPr>
        <p:spPr>
          <a:xfrm>
            <a:off x="5219680" y="3004753"/>
            <a:ext cx="112082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2025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31"/>
          <p:cNvSpPr txBox="1"/>
          <p:nvPr/>
        </p:nvSpPr>
        <p:spPr>
          <a:xfrm>
            <a:off x="3522830" y="3004752"/>
            <a:ext cx="112082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2024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31"/>
          <p:cNvSpPr txBox="1"/>
          <p:nvPr/>
        </p:nvSpPr>
        <p:spPr>
          <a:xfrm>
            <a:off x="1825980" y="3004751"/>
            <a:ext cx="112082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2023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31"/>
          <p:cNvSpPr/>
          <p:nvPr/>
        </p:nvSpPr>
        <p:spPr>
          <a:xfrm>
            <a:off x="1552799" y="4098025"/>
            <a:ext cx="1558800" cy="456000"/>
          </a:xfrm>
          <a:prstGeom prst="roundRect">
            <a:avLst>
              <a:gd name="adj" fmla="val 15755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500000</a:t>
            </a:r>
            <a:r>
              <a:rPr lang="en-US" sz="18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рублей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31"/>
          <p:cNvSpPr/>
          <p:nvPr/>
        </p:nvSpPr>
        <p:spPr>
          <a:xfrm>
            <a:off x="3243299" y="4098025"/>
            <a:ext cx="1773300" cy="456000"/>
          </a:xfrm>
          <a:prstGeom prst="roundRect">
            <a:avLst>
              <a:gd name="adj" fmla="val 18919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-579738</a:t>
            </a:r>
            <a:r>
              <a:rPr lang="en-US" sz="18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Рублей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31"/>
          <p:cNvSpPr/>
          <p:nvPr/>
        </p:nvSpPr>
        <p:spPr>
          <a:xfrm>
            <a:off x="5101094" y="4094850"/>
            <a:ext cx="1558800" cy="456000"/>
          </a:xfrm>
          <a:prstGeom prst="roundRect">
            <a:avLst>
              <a:gd name="adj" fmla="val 17012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225060</a:t>
            </a:r>
            <a:r>
              <a:rPr lang="en-US" sz="18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Рублей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31"/>
          <p:cNvSpPr/>
          <p:nvPr/>
        </p:nvSpPr>
        <p:spPr>
          <a:xfrm>
            <a:off x="6847422" y="4094850"/>
            <a:ext cx="1494600" cy="456000"/>
          </a:xfrm>
          <a:prstGeom prst="roundRect">
            <a:avLst>
              <a:gd name="adj" fmla="val 18185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675000</a:t>
            </a:r>
            <a:r>
              <a:rPr lang="en-US" sz="18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Рублей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31"/>
          <p:cNvSpPr/>
          <p:nvPr/>
        </p:nvSpPr>
        <p:spPr>
          <a:xfrm>
            <a:off x="8529547" y="4094850"/>
            <a:ext cx="1690500" cy="553350"/>
          </a:xfrm>
          <a:prstGeom prst="roundRect">
            <a:avLst>
              <a:gd name="adj" fmla="val 16645"/>
            </a:avLst>
          </a:prstGeom>
          <a:solidFill>
            <a:srgbClr val="93640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1470000</a:t>
            </a:r>
            <a:r>
              <a:rPr lang="en-US" sz="18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Рублей</a:t>
            </a: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31"/>
          <p:cNvSpPr/>
          <p:nvPr/>
        </p:nvSpPr>
        <p:spPr>
          <a:xfrm>
            <a:off x="1585803" y="4775467"/>
            <a:ext cx="162450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Разработка</a:t>
            </a:r>
            <a:r>
              <a:rPr lang="en-US" sz="16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dirty="0" smtClean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сайта\платформы</a:t>
            </a:r>
            <a:r>
              <a:rPr lang="en-US" sz="1600" dirty="0" smtClean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256" name="Google Shape;256;p31"/>
          <p:cNvSpPr/>
          <p:nvPr/>
        </p:nvSpPr>
        <p:spPr>
          <a:xfrm>
            <a:off x="3111500" y="4778900"/>
            <a:ext cx="19896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950" dirty="0" err="1">
                <a:solidFill>
                  <a:srgbClr val="1A1A1A"/>
                </a:solidFill>
                <a:highlight>
                  <a:srgbClr val="FFFFFF"/>
                </a:highlight>
              </a:rPr>
              <a:t>Испытание</a:t>
            </a:r>
            <a:r>
              <a:rPr lang="en-US" sz="950" dirty="0">
                <a:solidFill>
                  <a:srgbClr val="1A1A1A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1A1A1A"/>
                </a:solidFill>
                <a:highlight>
                  <a:srgbClr val="FFFFFF"/>
                </a:highlight>
              </a:rPr>
              <a:t>разработанного</a:t>
            </a:r>
            <a:r>
              <a:rPr lang="en-US" sz="950" dirty="0">
                <a:solidFill>
                  <a:srgbClr val="1A1A1A"/>
                </a:solidFill>
                <a:highlight>
                  <a:srgbClr val="FFFFFF"/>
                </a:highlight>
              </a:rPr>
              <a:t> </a:t>
            </a:r>
            <a:r>
              <a:rPr lang="ru-RU" sz="950" dirty="0">
                <a:solidFill>
                  <a:srgbClr val="1A1A1A"/>
                </a:solidFill>
                <a:highlight>
                  <a:srgbClr val="FFFFFF"/>
                </a:highlight>
              </a:rPr>
              <a:t> </a:t>
            </a:r>
            <a:r>
              <a:rPr lang="ru-RU" sz="950" dirty="0" smtClean="0">
                <a:solidFill>
                  <a:srgbClr val="1A1A1A"/>
                </a:solidFill>
                <a:highlight>
                  <a:srgbClr val="FFFFFF"/>
                </a:highlight>
              </a:rPr>
              <a:t>сайта\платформы-</a:t>
            </a:r>
            <a:r>
              <a:rPr lang="en-US" sz="950" dirty="0" err="1" smtClean="0">
                <a:solidFill>
                  <a:srgbClr val="1A1A1A"/>
                </a:solidFill>
                <a:highlight>
                  <a:srgbClr val="FFFFFF"/>
                </a:highlight>
              </a:rPr>
              <a:t>по</a:t>
            </a:r>
            <a:endParaRPr sz="950" dirty="0">
              <a:solidFill>
                <a:srgbClr val="1A1A1A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950" dirty="0" err="1">
                <a:solidFill>
                  <a:srgbClr val="1A1A1A"/>
                </a:solidFill>
                <a:highlight>
                  <a:srgbClr val="FFFFFF"/>
                </a:highlight>
              </a:rPr>
              <a:t>функциональным</a:t>
            </a:r>
            <a:r>
              <a:rPr lang="en-US" sz="950" dirty="0">
                <a:solidFill>
                  <a:srgbClr val="1A1A1A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1A1A1A"/>
                </a:solidFill>
                <a:highlight>
                  <a:srgbClr val="FFFFFF"/>
                </a:highlight>
              </a:rPr>
              <a:t>свойствам</a:t>
            </a:r>
            <a:r>
              <a:rPr lang="en-US" sz="950" dirty="0">
                <a:solidFill>
                  <a:srgbClr val="1A1A1A"/>
                </a:solidFill>
                <a:highlight>
                  <a:srgbClr val="FFFFFF"/>
                </a:highlight>
              </a:rPr>
              <a:t> и </a:t>
            </a:r>
            <a:r>
              <a:rPr lang="en-US" sz="950" dirty="0" err="1">
                <a:solidFill>
                  <a:srgbClr val="1A1A1A"/>
                </a:solidFill>
                <a:highlight>
                  <a:srgbClr val="FFFFFF"/>
                </a:highlight>
              </a:rPr>
              <a:t>технико</a:t>
            </a:r>
            <a:r>
              <a:rPr lang="en-US" sz="950" dirty="0">
                <a:solidFill>
                  <a:srgbClr val="1A1A1A"/>
                </a:solidFill>
                <a:highlight>
                  <a:srgbClr val="FFFFFF"/>
                </a:highlight>
              </a:rPr>
              <a:t>-</a:t>
            </a:r>
            <a:endParaRPr sz="950" dirty="0">
              <a:solidFill>
                <a:srgbClr val="1A1A1A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950" dirty="0" err="1">
                <a:solidFill>
                  <a:srgbClr val="1A1A1A"/>
                </a:solidFill>
                <a:highlight>
                  <a:srgbClr val="FFFFFF"/>
                </a:highlight>
              </a:rPr>
              <a:t>экономическим</a:t>
            </a:r>
            <a:r>
              <a:rPr lang="en-US" sz="950" dirty="0">
                <a:solidFill>
                  <a:srgbClr val="1A1A1A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 smtClean="0">
                <a:solidFill>
                  <a:srgbClr val="1A1A1A"/>
                </a:solidFill>
                <a:highlight>
                  <a:srgbClr val="FFFFFF"/>
                </a:highlight>
              </a:rPr>
              <a:t>характеристикам</a:t>
            </a:r>
            <a:endParaRPr sz="1600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31"/>
          <p:cNvSpPr/>
          <p:nvPr/>
        </p:nvSpPr>
        <p:spPr>
          <a:xfrm>
            <a:off x="4959273" y="4775467"/>
            <a:ext cx="162450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50" dirty="0" err="1">
                <a:solidFill>
                  <a:srgbClr val="1A1A1A"/>
                </a:solidFill>
                <a:highlight>
                  <a:srgbClr val="FFFFFF"/>
                </a:highlight>
              </a:rPr>
              <a:t>Сертификация</a:t>
            </a:r>
            <a:r>
              <a:rPr lang="en-US" sz="1150" dirty="0">
                <a:solidFill>
                  <a:srgbClr val="1A1A1A"/>
                </a:solidFill>
                <a:highlight>
                  <a:srgbClr val="FFFFFF"/>
                </a:highlight>
              </a:rPr>
              <a:t> </a:t>
            </a:r>
            <a:r>
              <a:rPr lang="ru-RU" sz="1150" dirty="0" smtClean="0">
                <a:solidFill>
                  <a:srgbClr val="1A1A1A"/>
                </a:solidFill>
                <a:highlight>
                  <a:srgbClr val="FFFFFF"/>
                </a:highlight>
              </a:rPr>
              <a:t>сайта\платформы</a:t>
            </a:r>
            <a:endParaRPr sz="1150" dirty="0">
              <a:solidFill>
                <a:srgbClr val="1A1A1A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50" dirty="0" err="1" smtClean="0">
                <a:solidFill>
                  <a:srgbClr val="1A1A1A"/>
                </a:solidFill>
                <a:highlight>
                  <a:srgbClr val="FFFFFF"/>
                </a:highlight>
              </a:rPr>
              <a:t>Вывод</a:t>
            </a:r>
            <a:r>
              <a:rPr lang="en-US" sz="1150" dirty="0" smtClean="0">
                <a:solidFill>
                  <a:srgbClr val="1A1A1A"/>
                </a:solidFill>
                <a:highlight>
                  <a:srgbClr val="FFFFFF"/>
                </a:highlight>
              </a:rPr>
              <a:t> </a:t>
            </a:r>
            <a:r>
              <a:rPr lang="en-US" sz="1150" dirty="0" err="1">
                <a:solidFill>
                  <a:srgbClr val="1A1A1A"/>
                </a:solidFill>
                <a:highlight>
                  <a:srgbClr val="FFFFFF"/>
                </a:highlight>
              </a:rPr>
              <a:t>на</a:t>
            </a:r>
            <a:r>
              <a:rPr lang="en-US" sz="1150" dirty="0">
                <a:solidFill>
                  <a:srgbClr val="1A1A1A"/>
                </a:solidFill>
                <a:highlight>
                  <a:srgbClr val="FFFFFF"/>
                </a:highlight>
              </a:rPr>
              <a:t> </a:t>
            </a:r>
            <a:r>
              <a:rPr lang="en-US" sz="1150" dirty="0" err="1">
                <a:solidFill>
                  <a:srgbClr val="1A1A1A"/>
                </a:solidFill>
                <a:highlight>
                  <a:srgbClr val="FFFFFF"/>
                </a:highlight>
              </a:rPr>
              <a:t>рынок</a:t>
            </a:r>
            <a:r>
              <a:rPr lang="en-US" sz="1150" dirty="0">
                <a:solidFill>
                  <a:srgbClr val="1A1A1A"/>
                </a:solidFill>
                <a:highlight>
                  <a:srgbClr val="FFFFFF"/>
                </a:highlight>
              </a:rPr>
              <a:t>.</a:t>
            </a:r>
            <a:endParaRPr sz="1150" dirty="0">
              <a:solidFill>
                <a:srgbClr val="1A1A1A"/>
              </a:solidFill>
              <a:highlight>
                <a:srgbClr val="FFFFFF"/>
              </a:highlight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31"/>
          <p:cNvSpPr/>
          <p:nvPr/>
        </p:nvSpPr>
        <p:spPr>
          <a:xfrm>
            <a:off x="6654268" y="4775467"/>
            <a:ext cx="162450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50" dirty="0" err="1">
                <a:solidFill>
                  <a:srgbClr val="1A1A1A"/>
                </a:solidFill>
                <a:highlight>
                  <a:srgbClr val="FFFFFF"/>
                </a:highlight>
              </a:rPr>
              <a:t>Увеличение</a:t>
            </a:r>
            <a:r>
              <a:rPr lang="en-US" sz="1150" dirty="0">
                <a:solidFill>
                  <a:srgbClr val="1A1A1A"/>
                </a:solidFill>
                <a:highlight>
                  <a:srgbClr val="FFFFFF"/>
                </a:highlight>
              </a:rPr>
              <a:t> </a:t>
            </a:r>
            <a:r>
              <a:rPr lang="en-US" sz="1150" dirty="0" err="1">
                <a:solidFill>
                  <a:srgbClr val="1A1A1A"/>
                </a:solidFill>
                <a:highlight>
                  <a:srgbClr val="FFFFFF"/>
                </a:highlight>
              </a:rPr>
              <a:t>продаж</a:t>
            </a:r>
            <a:r>
              <a:rPr lang="en-US" sz="1150" dirty="0">
                <a:solidFill>
                  <a:srgbClr val="1A1A1A"/>
                </a:solidFill>
                <a:highlight>
                  <a:srgbClr val="FFFFFF"/>
                </a:highlight>
              </a:rPr>
              <a:t> </a:t>
            </a:r>
            <a:r>
              <a:rPr lang="en-US" sz="1150" dirty="0" err="1">
                <a:solidFill>
                  <a:srgbClr val="1A1A1A"/>
                </a:solidFill>
                <a:highlight>
                  <a:srgbClr val="FFFFFF"/>
                </a:highlight>
              </a:rPr>
              <a:t>продукта</a:t>
            </a:r>
            <a:r>
              <a:rPr lang="en-US" sz="1150" dirty="0">
                <a:solidFill>
                  <a:srgbClr val="1A1A1A"/>
                </a:solidFill>
                <a:highlight>
                  <a:srgbClr val="FFFFFF"/>
                </a:highlight>
              </a:rPr>
              <a:t>.</a:t>
            </a:r>
            <a:endParaRPr sz="1150" dirty="0">
              <a:solidFill>
                <a:srgbClr val="1A1A1A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50" dirty="0">
              <a:solidFill>
                <a:srgbClr val="1A1A1A"/>
              </a:solidFill>
              <a:highlight>
                <a:srgbClr val="FFFFFF"/>
              </a:highlight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259" name="Google Shape;259;p31"/>
          <p:cNvSpPr/>
          <p:nvPr/>
        </p:nvSpPr>
        <p:spPr>
          <a:xfrm>
            <a:off x="8330738" y="4775467"/>
            <a:ext cx="162450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Разница расходов и доходов за итоговый год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lang="en-US" sz="5400" b="1"/>
              <a:t>КОМАНДА</a:t>
            </a:r>
            <a:endParaRPr sz="5400"/>
          </a:p>
        </p:txBody>
      </p:sp>
      <p:sp>
        <p:nvSpPr>
          <p:cNvPr id="265" name="Google Shape;265;p32"/>
          <p:cNvSpPr txBox="1">
            <a:spLocks noGrp="1"/>
          </p:cNvSpPr>
          <p:nvPr>
            <p:ph type="body" idx="1"/>
          </p:nvPr>
        </p:nvSpPr>
        <p:spPr>
          <a:xfrm>
            <a:off x="838200" y="5637362"/>
            <a:ext cx="3017731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000" dirty="0" smtClean="0"/>
              <a:t>  Лапина Олеся </a:t>
            </a: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000" dirty="0" smtClean="0"/>
              <a:t>Лидер команды</a:t>
            </a:r>
            <a:endParaRPr sz="2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00200"/>
            <a:ext cx="3017731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3" t="4595" r="8589" b="25442"/>
          <a:stretch/>
        </p:blipFill>
        <p:spPr bwMode="auto">
          <a:xfrm>
            <a:off x="4724400" y="1607389"/>
            <a:ext cx="3260784" cy="4045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6" r="13374"/>
          <a:stretch/>
        </p:blipFill>
        <p:spPr bwMode="auto">
          <a:xfrm>
            <a:off x="8842075" y="1607389"/>
            <a:ext cx="2794960" cy="4052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52950" y="5704618"/>
            <a:ext cx="36036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Пышненко Елена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Эксперт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15400" y="5698867"/>
            <a:ext cx="2794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Трофимова Ирина</a:t>
            </a:r>
          </a:p>
          <a:p>
            <a:pPr algn="ctr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Трекер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3"/>
          <p:cNvSpPr txBox="1"/>
          <p:nvPr/>
        </p:nvSpPr>
        <p:spPr>
          <a:xfrm>
            <a:off x="1447800" y="914400"/>
            <a:ext cx="9065050" cy="1947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alibri"/>
              <a:buNone/>
            </a:pPr>
            <a:r>
              <a:rPr lang="ru-RU" sz="5400" dirty="0" smtClean="0">
                <a:solidFill>
                  <a:schemeClr val="bg1"/>
                </a:solidFill>
              </a:rPr>
              <a:t>Просто попробуй!</a:t>
            </a:r>
            <a:endParaRPr lang="en-US" sz="5400" dirty="0" smtClean="0">
              <a:solidFill>
                <a:schemeClr val="bg1"/>
              </a:solidFill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alibri"/>
              <a:buNone/>
            </a:pPr>
            <a:r>
              <a:rPr lang="ru-RU" sz="5400" dirty="0" smtClean="0">
                <a:solidFill>
                  <a:schemeClr val="bg1"/>
                </a:solidFill>
              </a:rPr>
              <a:t>Это будет началом чего-то нового!</a:t>
            </a:r>
            <a:endParaRPr sz="5400" dirty="0">
              <a:solidFill>
                <a:schemeClr val="bg1"/>
              </a:solidFill>
            </a:endParaRPr>
          </a:p>
        </p:txBody>
      </p:sp>
      <p:sp>
        <p:nvSpPr>
          <p:cNvPr id="272" name="Google Shape;272;p33"/>
          <p:cNvSpPr txBox="1"/>
          <p:nvPr/>
        </p:nvSpPr>
        <p:spPr>
          <a:xfrm>
            <a:off x="2900998" y="3048000"/>
            <a:ext cx="6975002" cy="1705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endParaRPr sz="1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41762" y="5638800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 err="1" smtClean="0">
                <a:solidFill>
                  <a:schemeClr val="bg1"/>
                </a:solidFill>
              </a:rPr>
              <a:t>Майл</a:t>
            </a:r>
            <a:r>
              <a:rPr lang="ru-RU" sz="1800" dirty="0" smtClean="0">
                <a:solidFill>
                  <a:schemeClr val="bg1"/>
                </a:solidFill>
              </a:rPr>
              <a:t>: 06032003</a:t>
            </a:r>
            <a:r>
              <a:rPr lang="en-US" sz="1800" dirty="0" smtClean="0">
                <a:solidFill>
                  <a:schemeClr val="bg1"/>
                </a:solidFill>
              </a:rPr>
              <a:t>lapina@gmail.com</a:t>
            </a:r>
          </a:p>
          <a:p>
            <a:pPr algn="ctr"/>
            <a:r>
              <a:rPr lang="ru-RU" sz="1800" dirty="0" smtClean="0">
                <a:solidFill>
                  <a:schemeClr val="bg1"/>
                </a:solidFill>
              </a:rPr>
              <a:t>Телефон: 89218287878</a:t>
            </a:r>
            <a:endParaRPr lang="ru-RU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амопрезентаци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33473"/>
      </a:accent1>
      <a:accent2>
        <a:srgbClr val="034873"/>
      </a:accent2>
      <a:accent3>
        <a:srgbClr val="FBB812"/>
      </a:accent3>
      <a:accent4>
        <a:srgbClr val="F2B84B"/>
      </a:accent4>
      <a:accent5>
        <a:srgbClr val="F2F2F2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781</Words>
  <Application>Microsoft Office PowerPoint</Application>
  <PresentationFormat>Произвольный</PresentationFormat>
  <Paragraphs>153</Paragraphs>
  <Slides>13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Waste manager</vt:lpstr>
      <vt:lpstr>АКТУАЛЬНОСТЬ</vt:lpstr>
      <vt:lpstr>ПРОБЛЕМА </vt:lpstr>
      <vt:lpstr>ПРОДУКТ</vt:lpstr>
      <vt:lpstr>ЭКОНОМИЧЕСКИЕ РАСЧЕТЫ</vt:lpstr>
      <vt:lpstr>НАУЧНО-ТЕХНИЧЕСКОЕ РЕШЕНИЕ</vt:lpstr>
      <vt:lpstr>Оценка потенциала рынка</vt:lpstr>
      <vt:lpstr>Бизнес Модель</vt:lpstr>
      <vt:lpstr>  КОНКУРЕНТЫ</vt:lpstr>
      <vt:lpstr>Текущее состояние проекта</vt:lpstr>
      <vt:lpstr>План развития проекта</vt:lpstr>
      <vt:lpstr>КОМАНДА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Lap3</dc:creator>
  <cp:lastModifiedBy>Lap3</cp:lastModifiedBy>
  <cp:revision>29</cp:revision>
  <dcterms:modified xsi:type="dcterms:W3CDTF">2023-11-29T14:45:55Z</dcterms:modified>
</cp:coreProperties>
</file>