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5" r:id="rId2"/>
    <p:sldId id="277" r:id="rId3"/>
    <p:sldId id="280" r:id="rId4"/>
    <p:sldId id="257" r:id="rId5"/>
    <p:sldId id="268" r:id="rId6"/>
    <p:sldId id="279" r:id="rId7"/>
    <p:sldId id="269" r:id="rId8"/>
    <p:sldId id="270" r:id="rId9"/>
    <p:sldId id="276" r:id="rId10"/>
    <p:sldId id="272" r:id="rId11"/>
    <p:sldId id="273" r:id="rId12"/>
    <p:sldId id="274" r:id="rId13"/>
    <p:sldId id="26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4ACD0-339E-5806-9053-E8A29578A325}" name="Екатерина Мочалова" initials="ЕМ" userId="S::s0161800@edu.kubsu.ru::5431deff-f750-4b8a-b051-de33928fafa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ирилл" initials="К" lastIdx="3" clrIdx="0">
    <p:extLst>
      <p:ext uri="{19B8F6BF-5375-455C-9EA6-DF929625EA0E}">
        <p15:presenceInfo xmlns:p15="http://schemas.microsoft.com/office/powerpoint/2012/main" userId="6626fc1925d3a6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33CC"/>
    <a:srgbClr val="000000"/>
    <a:srgbClr val="FF5050"/>
    <a:srgbClr val="FD5933"/>
    <a:srgbClr val="0AAE02"/>
    <a:srgbClr val="B24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02" autoAdjust="0"/>
  </p:normalViewPr>
  <p:slideViewPr>
    <p:cSldViewPr snapToGrid="0">
      <p:cViewPr varScale="1">
        <p:scale>
          <a:sx n="81" d="100"/>
          <a:sy n="81" d="100"/>
        </p:scale>
        <p:origin x="96" y="474"/>
      </p:cViewPr>
      <p:guideLst>
        <p:guide orient="horz" pos="43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94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7B585"/>
                </a:solidFill>
                <a:latin typeface="Oswald Medium" pitchFamily="2" charset="-52"/>
                <a:ea typeface="+mn-ea"/>
                <a:cs typeface="+mn-cs"/>
              </a:defRPr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effectLst/>
              </a:rPr>
              <a:t>Аудитория клиентов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</a:endParaRPr>
          </a:p>
        </c:rich>
      </c:tx>
      <c:layout>
        <c:manualLayout>
          <c:xMode val="edge"/>
          <c:yMode val="edge"/>
          <c:x val="0.3344706249915968"/>
          <c:y val="1.0187011880702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7B585"/>
              </a:solidFill>
              <a:latin typeface="Oswald Medium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914730243792273"/>
          <c:y val="0.21219265003082172"/>
          <c:w val="0.47634827377347061"/>
          <c:h val="0.7855215316476779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D3-4BB6-8C7C-EC065B05D6F7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1905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D3-4BB6-8C7C-EC065B05D6F7}"/>
              </c:ext>
            </c:extLst>
          </c:dPt>
          <c:dLbls>
            <c:dLbl>
              <c:idx val="0"/>
              <c:layout>
                <c:manualLayout>
                  <c:x val="1.1576492700998564E-2"/>
                  <c:y val="0.112057130687731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72F2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3FEFB53-02C9-4B9A-955A-36931C359288}" type="PERCENTAGE">
                      <a:rPr 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rgbClr val="072F2F"/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72F2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5D3-4BB6-8C7C-EC065B05D6F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DAF6DA9-32F9-4E17-ADB7-AE2526427157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5D3-4BB6-8C7C-EC065B05D6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27B585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D3-4BB6-8C7C-EC065B05D6F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5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  <a:r>
              <a:rPr lang="ru-RU" sz="1500" baseline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потребителей услуг лабораторной диагностики в России</a:t>
            </a:r>
            <a:r>
              <a:rPr lang="en-US" sz="1500" baseline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baseline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чел.</a:t>
            </a:r>
            <a:endParaRPr lang="ru-RU" sz="15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380555555555556"/>
          <c:y val="0.171296296296296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33673629337999417"/>
          <c:w val="0.93888888888888888"/>
          <c:h val="0.551165427238261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млн.чел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Лист1!$B$2:$B$6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104.1</c:v>
                </c:pt>
                <c:pt idx="1">
                  <c:v>104.7</c:v>
                </c:pt>
                <c:pt idx="2">
                  <c:v>105.4</c:v>
                </c:pt>
                <c:pt idx="3">
                  <c:v>107</c:v>
                </c:pt>
                <c:pt idx="4">
                  <c:v>116.9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D8-4BC6-8D87-62EF3937A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48246880"/>
        <c:axId val="1348242304"/>
      </c:barChart>
      <c:catAx>
        <c:axId val="134824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48242304"/>
        <c:crosses val="autoZero"/>
        <c:auto val="1"/>
        <c:lblAlgn val="ctr"/>
        <c:lblOffset val="100"/>
        <c:noMultiLvlLbl val="0"/>
      </c:catAx>
      <c:valAx>
        <c:axId val="1348242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4824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0.20866</cdr:x>
      <cdr:y>0.26759</cdr:y>
    </cdr:from>
    <cdr:to>
      <cdr:x>0.31126</cdr:x>
      <cdr:y>0.44007</cdr:y>
    </cdr:to>
    <cdr:pic>
      <cdr:nvPicPr>
        <cdr:cNvPr id="3" name="Рисунок 2" descr="Женщина со сплошной заливкой">
          <a:extLst xmlns:a="http://schemas.openxmlformats.org/drawingml/2006/main">
            <a:ext uri="{FF2B5EF4-FFF2-40B4-BE49-F238E27FC236}">
              <a16:creationId xmlns:a16="http://schemas.microsoft.com/office/drawing/2014/main" id="{D15F9F9C-6E73-6813-7335-B591A31F938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915664" y="685382"/>
          <a:ext cx="450230" cy="44177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0.69451</cdr:x>
      <cdr:y>0.75212</cdr:y>
    </cdr:from>
    <cdr:to>
      <cdr:x>0.79695</cdr:x>
      <cdr:y>0.92435</cdr:y>
    </cdr:to>
    <cdr:pic>
      <cdr:nvPicPr>
        <cdr:cNvPr id="4" name="Рисунок 3" descr="Мужчина со сплошной заливкой">
          <a:extLst xmlns:a="http://schemas.openxmlformats.org/drawingml/2006/main">
            <a:ext uri="{FF2B5EF4-FFF2-40B4-BE49-F238E27FC236}">
              <a16:creationId xmlns:a16="http://schemas.microsoft.com/office/drawing/2014/main" id="{F8469B35-E60F-7807-7626-74C24F92A71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4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047660" y="1926409"/>
          <a:ext cx="449528" cy="441131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D47D9-C8ED-4CED-9D3F-ADC68D749C4D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45951-4EC0-46BB-A5BD-54BFA0CA9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227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C1FF9-BA9E-4E27-8919-52D16CDAEFFB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09F34-32AB-4E0B-B397-1DA40CB52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67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8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32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16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464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40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7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02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20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67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1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522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FCE90-8D09-439E-A20F-A85C3CACC67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A00ED-0CE2-48EA-8FB0-C8709EEB2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Relationship Id="rId9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chart" Target="../charts/chart1.xml"/><Relationship Id="rId7" Type="http://schemas.microsoft.com/office/2007/relationships/hdphoto" Target="../media/hdphoto14.wdp"/><Relationship Id="rId12" Type="http://schemas.microsoft.com/office/2007/relationships/hdphoto" Target="../media/hdphoto1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0.png"/><Relationship Id="rId5" Type="http://schemas.microsoft.com/office/2007/relationships/hdphoto" Target="../media/hdphoto13.wdp"/><Relationship Id="rId10" Type="http://schemas.openxmlformats.org/officeDocument/2006/relationships/chart" Target="../charts/chart2.xml"/><Relationship Id="rId4" Type="http://schemas.openxmlformats.org/officeDocument/2006/relationships/image" Target="../media/image28.png"/><Relationship Id="rId9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38.jpg"/><Relationship Id="rId3" Type="http://schemas.microsoft.com/office/2007/relationships/hdphoto" Target="../media/hdphoto16.wdp"/><Relationship Id="rId7" Type="http://schemas.openxmlformats.org/officeDocument/2006/relationships/image" Target="../media/image36.png"/><Relationship Id="rId12" Type="http://schemas.microsoft.com/office/2007/relationships/hdphoto" Target="../media/hdphoto19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7.wdp"/><Relationship Id="rId11" Type="http://schemas.openxmlformats.org/officeDocument/2006/relationships/image" Target="../media/image37.png"/><Relationship Id="rId5" Type="http://schemas.openxmlformats.org/officeDocument/2006/relationships/image" Target="../media/image35.png"/><Relationship Id="rId10" Type="http://schemas.microsoft.com/office/2007/relationships/hdphoto" Target="../media/hdphoto9.wdp"/><Relationship Id="rId4" Type="http://schemas.openxmlformats.org/officeDocument/2006/relationships/image" Target="../media/image34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0.wdp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microsoft.com/office/2007/relationships/hdphoto" Target="../media/hdphoto2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microsoft.com/office/2007/relationships/hdphoto" Target="../media/hdphoto9.wdp"/><Relationship Id="rId9" Type="http://schemas.microsoft.com/office/2007/relationships/hdphoto" Target="../media/hdphoto2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092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FDFAFB5-01A2-DDFD-5DD7-F291683D22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9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56" b="98241" l="18021" r="91250">
                        <a14:foregroundMark x1="66667" y1="10185" x2="54635" y2="2130"/>
                        <a14:foregroundMark x1="54635" y1="2130" x2="41198" y2="3519"/>
                        <a14:foregroundMark x1="41198" y1="3519" x2="25417" y2="23333"/>
                        <a14:foregroundMark x1="25417" y1="23333" x2="23438" y2="38148"/>
                        <a14:foregroundMark x1="23438" y1="38148" x2="23698" y2="39352"/>
                        <a14:foregroundMark x1="19844" y1="43148" x2="29531" y2="10000"/>
                        <a14:foregroundMark x1="29531" y1="10000" x2="40573" y2="1204"/>
                        <a14:foregroundMark x1="40573" y1="1204" x2="62552" y2="4722"/>
                        <a14:foregroundMark x1="62552" y1="4722" x2="65417" y2="8519"/>
                        <a14:foregroundMark x1="34271" y1="3056" x2="34271" y2="3056"/>
                        <a14:foregroundMark x1="34115" y1="3056" x2="21719" y2="22407"/>
                        <a14:foregroundMark x1="21719" y1="22407" x2="18438" y2="41574"/>
                        <a14:foregroundMark x1="18438" y1="41574" x2="21979" y2="75278"/>
                        <a14:foregroundMark x1="21979" y1="75278" x2="25208" y2="85463"/>
                        <a14:foregroundMark x1="25208" y1="85463" x2="25208" y2="85463"/>
                        <a14:foregroundMark x1="19375" y1="69630" x2="18021" y2="40278"/>
                        <a14:foregroundMark x1="18021" y1="40278" x2="19063" y2="32778"/>
                        <a14:foregroundMark x1="23854" y1="83889" x2="35885" y2="98148"/>
                        <a14:foregroundMark x1="35885" y1="98148" x2="53073" y2="98241"/>
                        <a14:foregroundMark x1="53073" y1="98241" x2="63750" y2="89630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5313"/>
          <a:stretch/>
        </p:blipFill>
        <p:spPr>
          <a:xfrm>
            <a:off x="-55326" y="0"/>
            <a:ext cx="7873340" cy="6858000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F5152D-022D-E34F-F628-5571446DF6FC}"/>
              </a:ext>
            </a:extLst>
          </p:cNvPr>
          <p:cNvSpPr txBox="1"/>
          <p:nvPr/>
        </p:nvSpPr>
        <p:spPr>
          <a:xfrm>
            <a:off x="7719810" y="2325282"/>
            <a:ext cx="41578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Прогностическая система </a:t>
            </a:r>
            <a:r>
              <a:rPr lang="en-US" sz="3600" b="1" dirty="0">
                <a:solidFill>
                  <a:srgbClr val="0070C0"/>
                </a:solidFill>
              </a:rPr>
              <a:t>ABILITY</a:t>
            </a:r>
            <a:endParaRPr lang="ru-RU" sz="3600" b="1" dirty="0">
              <a:solidFill>
                <a:srgbClr val="0070C0"/>
              </a:solidFill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9849A-068B-5C34-6373-6E450493E1F1}"/>
              </a:ext>
            </a:extLst>
          </p:cNvPr>
          <p:cNvSpPr txBox="1"/>
          <p:nvPr/>
        </p:nvSpPr>
        <p:spPr>
          <a:xfrm>
            <a:off x="7313345" y="3480485"/>
            <a:ext cx="45643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Задача от индустриального партнера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B2FE612-16C1-AA16-6362-5982445EE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6358" y1="25954" x2="17881" y2="16412"/>
                        <a14:foregroundMark x1="17881" y1="16412" x2="12086" y2="33588"/>
                        <a14:foregroundMark x1="12086" y1="33588" x2="15894" y2="63740"/>
                        <a14:foregroundMark x1="15894" y1="63740" x2="43377" y2="72901"/>
                        <a14:foregroundMark x1="43377" y1="72901" x2="46523" y2="65267"/>
                        <a14:foregroundMark x1="53808" y1="20992" x2="55132" y2="63740"/>
                        <a14:foregroundMark x1="55132" y1="63740" x2="74503" y2="72519"/>
                        <a14:foregroundMark x1="74503" y1="72519" x2="88907" y2="70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157" y="4396645"/>
            <a:ext cx="2138802" cy="1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B65588-048F-EB6E-CFDA-7C85068F8D4F}"/>
              </a:ext>
            </a:extLst>
          </p:cNvPr>
          <p:cNvSpPr txBox="1"/>
          <p:nvPr/>
        </p:nvSpPr>
        <p:spPr>
          <a:xfrm>
            <a:off x="5840389" y="5359640"/>
            <a:ext cx="7690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FF3300"/>
                </a:solidFill>
                <a:effectLst/>
                <a:latin typeface="Roboto" panose="02000000000000000000" pitchFamily="2" charset="0"/>
              </a:rPr>
              <a:t>Medical Group</a:t>
            </a:r>
            <a:endParaRPr lang="ru-RU" sz="20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5D6B4-12FF-AD08-E514-810D999F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81" y="337151"/>
            <a:ext cx="10515600" cy="1325563"/>
          </a:xfrm>
        </p:spPr>
        <p:txBody>
          <a:bodyPr/>
          <a:lstStyle/>
          <a:p>
            <a:r>
              <a:rPr lang="ru-RU" dirty="0">
                <a:latin typeface="Arial Nova" panose="020B0504020202020204" pitchFamily="34" charset="0"/>
              </a:rPr>
              <a:t>Что это такое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 panose="020B0504020202020204" pitchFamily="34" charset="0"/>
              </a:rPr>
              <a:t>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C6B0684-7B98-5596-8275-6E02934DD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596" y1="44995" x2="40586" y2="66698"/>
                        <a14:foregroundMark x1="40586" y1="66698" x2="36658" y2="77923"/>
                        <a14:foregroundMark x1="36658" y1="77923" x2="31920" y2="61740"/>
                        <a14:foregroundMark x1="31920" y1="61740" x2="31733" y2="57530"/>
                        <a14:foregroundMark x1="30175" y1="52292" x2="26060" y2="49111"/>
                        <a14:foregroundMark x1="26185" y1="49579" x2="23940" y2="48550"/>
                        <a14:foregroundMark x1="37469" y1="31057" x2="48067" y2="23106"/>
                        <a14:foregroundMark x1="48067" y1="23106" x2="50998" y2="23106"/>
                        <a14:foregroundMark x1="60786" y1="22919" x2="64838" y2="24883"/>
                        <a14:foregroundMark x1="65025" y1="24322" x2="62968" y2="12816"/>
                        <a14:foregroundMark x1="62656" y1="13190" x2="62718" y2="11132"/>
                        <a14:foregroundMark x1="59414" y1="21422" x2="58978" y2="21983"/>
                        <a14:foregroundMark x1="66272" y1="71001" x2="69015" y2="56876"/>
                        <a14:foregroundMark x1="69015" y1="56876" x2="72132" y2="49018"/>
                        <a14:foregroundMark x1="68579" y1="50702" x2="64214" y2="48924"/>
                        <a14:foregroundMark x1="68953" y1="50047" x2="65212" y2="47989"/>
                        <a14:foregroundMark x1="68579" y1="49018" x2="67269" y2="47989"/>
                        <a14:foregroundMark x1="72132" y1="50140" x2="74190" y2="47428"/>
                        <a14:foregroundMark x1="74813" y1="47428" x2="74875" y2="45931"/>
                        <a14:foregroundMark x1="73317" y1="61459" x2="75810" y2="60992"/>
                        <a14:foregroundMark x1="75810" y1="60992" x2="76621" y2="61179"/>
                        <a14:foregroundMark x1="29302" y1="39944" x2="29426" y2="26848"/>
                        <a14:foregroundMark x1="29426" y1="26848" x2="30673" y2="23948"/>
                        <a14:foregroundMark x1="30112" y1="42844" x2="27743" y2="30870"/>
                        <a14:foregroundMark x1="27743" y1="30870" x2="27743" y2="30683"/>
                        <a14:foregroundMark x1="27868" y1="38167" x2="29489" y2="42470"/>
                        <a14:foregroundMark x1="30611" y1="23761" x2="31047" y2="22170"/>
                        <a14:foregroundMark x1="31421" y1="21609" x2="31421" y2="21609"/>
                        <a14:foregroundMark x1="31421" y1="21141" x2="31421" y2="21609"/>
                        <a14:foregroundMark x1="24002" y1="48363" x2="23379" y2="48550"/>
                        <a14:foregroundMark x1="22880" y1="48644" x2="22880" y2="48644"/>
                        <a14:foregroundMark x1="22569" y1="48644" x2="22569" y2="48644"/>
                        <a14:foregroundMark x1="22382" y1="48737" x2="22382" y2="48737"/>
                        <a14:foregroundMark x1="65087" y1="41347" x2="69202" y2="34799"/>
                        <a14:foregroundMark x1="33416" y1="32086" x2="33853" y2="32180"/>
                        <a14:foregroundMark x1="34289" y1="32086" x2="32980" y2="31805"/>
                        <a14:foregroundMark x1="29272" y1="47053" x2="29302" y2="47615"/>
                        <a14:foregroundMark x1="29211" y1="45931" x2="29272" y2="47053"/>
                        <a14:foregroundMark x1="28990" y1="41815" x2="29211" y2="45931"/>
                        <a14:foregroundMark x1="29212" y1="45278" x2="29302" y2="43124"/>
                        <a14:foregroundMark x1="29139" y1="47053" x2="29209" y2="45367"/>
                        <a14:foregroundMark x1="29115" y1="47615" x2="29139" y2="47053"/>
                        <a14:foregroundMark x1="29052" y1="45182" x2="29052" y2="45182"/>
                        <a14:foregroundMark x1="29115" y1="45931" x2="29115" y2="45931"/>
                        <a14:foregroundMark x1="29052" y1="46586" x2="29052" y2="46586"/>
                        <a14:foregroundMark x1="29115" y1="47240" x2="29115" y2="47240"/>
                        <a14:foregroundMark x1="29115" y1="46866" x2="29052" y2="44902"/>
                        <a14:foregroundMark x1="29115" y1="43873" x2="29115" y2="43873"/>
                        <a14:foregroundMark x1="29115" y1="47147" x2="29115" y2="47428"/>
                        <a14:foregroundMark x1="28990" y1="46305" x2="28990" y2="45931"/>
                        <a14:foregroundMark x1="29052" y1="44715" x2="28990" y2="44060"/>
                        <a14:backgroundMark x1="32980" y1="24041" x2="33354" y2="30496"/>
                        <a14:backgroundMark x1="69763" y1="29654" x2="69514" y2="31244"/>
                        <a14:backgroundMark x1="73691" y1="68101" x2="72693" y2="70253"/>
                        <a14:backgroundMark x1="71696" y1="70346" x2="71072" y2="71562"/>
                        <a14:backgroundMark x1="69950" y1="72123" x2="69950" y2="72123"/>
                        <a14:backgroundMark x1="73254" y1="58092" x2="73878" y2="58372"/>
                        <a14:backgroundMark x1="72880" y1="58840" x2="72880" y2="58840"/>
                        <a14:backgroundMark x1="27868" y1="71282" x2="27868" y2="71282"/>
                        <a14:backgroundMark x1="28865" y1="73340" x2="28865" y2="73340"/>
                        <a14:backgroundMark x1="68267" y1="33676" x2="68454" y2="33676"/>
                        <a14:backgroundMark x1="67456" y1="34238" x2="67082" y2="34238"/>
                        <a14:backgroundMark x1="72756" y1="58934" x2="72444" y2="59214"/>
                        <a14:backgroundMark x1="49065" y1="18709" x2="50062" y2="18241"/>
                        <a14:backgroundMark x1="27993" y1="45931" x2="27993" y2="45931"/>
                        <a14:backgroundMark x1="28554" y1="47053" x2="28554" y2="470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724" y="1582137"/>
            <a:ext cx="7000118" cy="493871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B8F2C6-D9FA-D54F-26D9-C16411671EFD}"/>
              </a:ext>
            </a:extLst>
          </p:cNvPr>
          <p:cNvSpPr txBox="1"/>
          <p:nvPr/>
        </p:nvSpPr>
        <p:spPr>
          <a:xfrm>
            <a:off x="1532445" y="1713319"/>
            <a:ext cx="2491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Клиенты</a:t>
            </a:r>
          </a:p>
        </p:txBody>
      </p:sp>
      <p:pic>
        <p:nvPicPr>
          <p:cNvPr id="8" name="Рисунок 7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8EE5C82D-5307-4E52-4FB7-36E32FB167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90820" l="6914" r="93203">
                        <a14:foregroundMark x1="13828" y1="72461" x2="13828" y2="72461"/>
                        <a14:foregroundMark x1="12422" y1="66113" x2="12422" y2="66113"/>
                        <a14:foregroundMark x1="28164" y1="87061" x2="14180" y2="77197"/>
                        <a14:foregroundMark x1="14180" y1="77197" x2="11211" y2="65576"/>
                        <a14:foregroundMark x1="11211" y1="65576" x2="17227" y2="41699"/>
                        <a14:foregroundMark x1="18125" y1="40088" x2="11445" y2="47803"/>
                        <a14:foregroundMark x1="11445" y1="47803" x2="9844" y2="59424"/>
                        <a14:foregroundMark x1="9844" y1="59424" x2="13086" y2="81201"/>
                        <a14:foregroundMark x1="13086" y1="81201" x2="13320" y2="81543"/>
                        <a14:foregroundMark x1="27500" y1="88232" x2="19023" y2="86279"/>
                        <a14:foregroundMark x1="19023" y1="86279" x2="14453" y2="82227"/>
                        <a14:foregroundMark x1="14453" y1="82227" x2="8438" y2="69922"/>
                        <a14:foregroundMark x1="8438" y1="69922" x2="9336" y2="54932"/>
                        <a14:foregroundMark x1="9336" y1="54932" x2="10586" y2="51318"/>
                        <a14:foregroundMark x1="21914" y1="87891" x2="65352" y2="88867"/>
                        <a14:foregroundMark x1="66523" y1="89990" x2="81016" y2="86865"/>
                        <a14:foregroundMark x1="81016" y1="86865" x2="85547" y2="82666"/>
                        <a14:foregroundMark x1="85547" y1="82666" x2="89258" y2="71484"/>
                        <a14:foregroundMark x1="89258" y1="71484" x2="88906" y2="52881"/>
                        <a14:foregroundMark x1="88906" y1="52881" x2="79492" y2="38574"/>
                        <a14:foregroundMark x1="79492" y1="38574" x2="71758" y2="32666"/>
                        <a14:foregroundMark x1="71758" y1="32666" x2="70547" y2="32275"/>
                        <a14:foregroundMark x1="77461" y1="34082" x2="89297" y2="47510"/>
                        <a14:foregroundMark x1="89297" y1="47510" x2="91172" y2="54932"/>
                        <a14:foregroundMark x1="91172" y1="54932" x2="91055" y2="66748"/>
                        <a14:foregroundMark x1="91055" y1="66748" x2="89688" y2="70996"/>
                        <a14:foregroundMark x1="91758" y1="73096" x2="92891" y2="62598"/>
                        <a14:foregroundMark x1="92891" y1="62598" x2="90781" y2="50586"/>
                        <a14:foregroundMark x1="90781" y1="50586" x2="85898" y2="41357"/>
                        <a14:foregroundMark x1="85898" y1="41357" x2="75742" y2="32275"/>
                        <a14:foregroundMark x1="26328" y1="36523" x2="19492" y2="37891"/>
                        <a14:foregroundMark x1="19492" y1="37891" x2="9688" y2="50000"/>
                        <a14:foregroundMark x1="9688" y1="50000" x2="7461" y2="57764"/>
                        <a14:foregroundMark x1="7461" y1="57764" x2="7070" y2="65430"/>
                        <a14:foregroundMark x1="7070" y1="65430" x2="11914" y2="83203"/>
                        <a14:foregroundMark x1="11914" y1="83203" x2="17500" y2="86768"/>
                        <a14:foregroundMark x1="17500" y1="86768" x2="17617" y2="86768"/>
                        <a14:foregroundMark x1="85508" y1="78467" x2="85781" y2="68945"/>
                        <a14:foregroundMark x1="85781" y1="68945" x2="79570" y2="49365"/>
                        <a14:foregroundMark x1="79570" y1="49365" x2="68672" y2="38623"/>
                        <a14:foregroundMark x1="68672" y1="38623" x2="65742" y2="37500"/>
                        <a14:foregroundMark x1="70547" y1="63477" x2="69766" y2="56348"/>
                        <a14:foregroundMark x1="24375" y1="38623" x2="28945" y2="37988"/>
                        <a14:foregroundMark x1="75625" y1="89990" x2="81641" y2="89307"/>
                        <a14:foregroundMark x1="81641" y1="89307" x2="83047" y2="87744"/>
                        <a14:foregroundMark x1="76914" y1="89697" x2="63008" y2="90479"/>
                        <a14:foregroundMark x1="15937" y1="73242" x2="32305" y2="73926"/>
                        <a14:foregroundMark x1="92266" y1="73242" x2="93242" y2="56299"/>
                        <a14:foregroundMark x1="93242" y1="56299" x2="91094" y2="48535"/>
                        <a14:foregroundMark x1="63281" y1="90820" x2="57148" y2="89990"/>
                        <a14:foregroundMark x1="28398" y1="83984" x2="13594" y2="58594"/>
                        <a14:foregroundMark x1="8516" y1="52100" x2="17539" y2="40771"/>
                        <a14:foregroundMark x1="17539" y1="40771" x2="20742" y2="39453"/>
                        <a14:foregroundMark x1="18242" y1="38770" x2="13398" y2="44287"/>
                        <a14:foregroundMark x1="13398" y1="44287" x2="13320" y2="44629"/>
                        <a14:foregroundMark x1="25820" y1="36035" x2="29844" y2="36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725" y="2144409"/>
            <a:ext cx="4901852" cy="45501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1806C7-090C-E4C3-01F7-56BDB069CD55}"/>
              </a:ext>
            </a:extLst>
          </p:cNvPr>
          <p:cNvSpPr txBox="1"/>
          <p:nvPr/>
        </p:nvSpPr>
        <p:spPr>
          <a:xfrm>
            <a:off x="8669734" y="1760652"/>
            <a:ext cx="2491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AD1702-F26A-DC94-0826-FD5042E9AF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5" b="89593" l="6272" r="96167">
                        <a14:foregroundMark x1="39024" y1="24434" x2="39024" y2="24434"/>
                        <a14:foregroundMark x1="8711" y1="79186" x2="8711" y2="79186"/>
                        <a14:foregroundMark x1="56794" y1="49321" x2="56794" y2="49321"/>
                        <a14:foregroundMark x1="56794" y1="49321" x2="52265" y2="42534"/>
                        <a14:backgroundMark x1="29268" y1="77828" x2="29268" y2="77828"/>
                        <a14:backgroundMark x1="29617" y1="84615" x2="29617" y2="84615"/>
                        <a14:backgroundMark x1="21603" y1="87330" x2="21603" y2="87330"/>
                        <a14:backgroundMark x1="7317" y1="68326" x2="44948" y2="78733"/>
                        <a14:backgroundMark x1="44948" y1="78733" x2="91289" y2="75113"/>
                        <a14:backgroundMark x1="91289" y1="75113" x2="92334" y2="74208"/>
                        <a14:backgroundMark x1="27178" y1="79638" x2="4878" y2="88688"/>
                        <a14:backgroundMark x1="9059" y1="81900" x2="9059" y2="79186"/>
                        <a14:backgroundMark x1="92683" y1="76018" x2="95470" y2="73756"/>
                        <a14:backgroundMark x1="96516" y1="73303" x2="94077" y2="678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747" y="3316266"/>
            <a:ext cx="3148505" cy="242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0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296" y="-154805"/>
            <a:ext cx="3825997" cy="1325563"/>
          </a:xfrm>
        </p:spPr>
        <p:txBody>
          <a:bodyPr>
            <a:noAutofit/>
          </a:bodyPr>
          <a:lstStyle/>
          <a:p>
            <a:br>
              <a:rPr lang="ru-RU" sz="3600" dirty="0"/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>
          <a:xfrm>
            <a:off x="2096294" y="838774"/>
            <a:ext cx="8570463" cy="1204511"/>
          </a:xfrm>
        </p:spPr>
        <p:txBody>
          <a:bodyPr anchor="t">
            <a:norm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ыявление заболеваний на ранних стадиях диагностики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6"/>
          <p:cNvSpPr txBox="1">
            <a:spLocks/>
          </p:cNvSpPr>
          <p:nvPr/>
        </p:nvSpPr>
        <p:spPr>
          <a:xfrm>
            <a:off x="6148895" y="2388396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6"/>
          <p:cNvSpPr txBox="1">
            <a:spLocks/>
          </p:cNvSpPr>
          <p:nvPr/>
        </p:nvSpPr>
        <p:spPr>
          <a:xfrm>
            <a:off x="6148895" y="2417640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C618E1-F7A0-13AE-1A7A-9EABF99E7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" r="1221"/>
          <a:stretch/>
        </p:blipFill>
        <p:spPr>
          <a:xfrm>
            <a:off x="64532" y="2258505"/>
            <a:ext cx="5094110" cy="3156125"/>
          </a:xfrm>
          <a:prstGeom prst="roundRect">
            <a:avLst>
              <a:gd name="adj" fmla="val 475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Left" fov="3900000">
              <a:rot lat="0" lon="6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93989C-2E38-841D-45DA-EC58113484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5" t="14487" r="46103" b="12751"/>
          <a:stretch/>
        </p:blipFill>
        <p:spPr>
          <a:xfrm>
            <a:off x="250590" y="2589433"/>
            <a:ext cx="3053818" cy="2418768"/>
          </a:xfrm>
          <a:prstGeom prst="roundRect">
            <a:avLst>
              <a:gd name="adj" fmla="val 4879"/>
            </a:avLst>
          </a:prstGeom>
          <a:ln>
            <a:noFill/>
          </a:ln>
          <a:effectLst>
            <a:outerShdw blurRad="317500" dist="393700" dir="2700000" algn="tl" rotWithShape="0">
              <a:srgbClr val="000000">
                <a:alpha val="40000"/>
              </a:srgbClr>
            </a:outerShdw>
            <a:softEdge rad="0"/>
          </a:effectLst>
          <a:scene3d>
            <a:camera prst="perspectiveLeft" fov="2400000">
              <a:rot lat="0" lon="6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CDF7B3-035B-3144-3CFB-D787F56913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26" b="9651"/>
          <a:stretch/>
        </p:blipFill>
        <p:spPr>
          <a:xfrm>
            <a:off x="6239997" y="2359152"/>
            <a:ext cx="5719677" cy="3113756"/>
          </a:xfrm>
          <a:prstGeom prst="roundRect">
            <a:avLst>
              <a:gd name="adj" fmla="val 7056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Left">
              <a:rot lat="0" lon="6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1B990E-B01C-B949-DC40-916C1D1C9B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917" t="35112" r="8988" b="23111"/>
          <a:stretch/>
        </p:blipFill>
        <p:spPr>
          <a:xfrm>
            <a:off x="6120057" y="2376570"/>
            <a:ext cx="2454998" cy="1310089"/>
          </a:xfrm>
          <a:prstGeom prst="roundRect">
            <a:avLst>
              <a:gd name="adj" fmla="val 9220"/>
            </a:avLst>
          </a:prstGeom>
          <a:ln>
            <a:noFill/>
          </a:ln>
          <a:effectLst>
            <a:outerShdw blurRad="330200" dist="292100" dir="2520000" algn="tl" rotWithShape="0">
              <a:srgbClr val="000000">
                <a:alpha val="40000"/>
              </a:srgbClr>
            </a:outerShdw>
          </a:effectLst>
          <a:scene3d>
            <a:camera prst="perspectiveLeft" fov="1800000">
              <a:rot lat="21299999" lon="12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7C32D5-9FB7-AD11-0844-CD51B8D744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667" t="35259" r="8916" b="23408"/>
          <a:stretch/>
        </p:blipFill>
        <p:spPr>
          <a:xfrm>
            <a:off x="6226420" y="3842502"/>
            <a:ext cx="2341995" cy="1310089"/>
          </a:xfrm>
          <a:prstGeom prst="roundRect">
            <a:avLst>
              <a:gd name="adj" fmla="val 8423"/>
            </a:avLst>
          </a:prstGeom>
          <a:ln>
            <a:noFill/>
          </a:ln>
          <a:effectLst>
            <a:outerShdw blurRad="304800" dist="355600" dir="3720000" algn="tl" rotWithShape="0">
              <a:srgbClr val="000000">
                <a:alpha val="40000"/>
              </a:srgbClr>
            </a:outerShdw>
          </a:effectLst>
          <a:scene3d>
            <a:camera prst="perspectiveLeft" fov="1800000">
              <a:rot lat="0" lon="6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038E08-D3C3-7DFC-0DDB-136C16EF6A88}"/>
              </a:ext>
            </a:extLst>
          </p:cNvPr>
          <p:cNvSpPr txBox="1"/>
          <p:nvPr/>
        </p:nvSpPr>
        <p:spPr>
          <a:xfrm>
            <a:off x="1355840" y="1862517"/>
            <a:ext cx="30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Динамика анализов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39E23C-F44F-CADC-8714-AE43BD2FC044}"/>
              </a:ext>
            </a:extLst>
          </p:cNvPr>
          <p:cNvSpPr txBox="1"/>
          <p:nvPr/>
        </p:nvSpPr>
        <p:spPr>
          <a:xfrm>
            <a:off x="7230264" y="1921321"/>
            <a:ext cx="414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осещений медицинских учреждений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D45B23-862F-0E5C-DAC3-6CCA1224E361}"/>
              </a:ext>
            </a:extLst>
          </p:cNvPr>
          <p:cNvSpPr txBox="1"/>
          <p:nvPr/>
        </p:nvSpPr>
        <p:spPr>
          <a:xfrm>
            <a:off x="3867665" y="604189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 людей к собственному здоровью</a:t>
            </a:r>
            <a:endParaRPr lang="ru-RU" sz="2000" b="1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2EB2861-C143-62E2-150D-74155181A6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745" t="-1016" r="7755" b="35538"/>
          <a:stretch/>
        </p:blipFill>
        <p:spPr>
          <a:xfrm>
            <a:off x="8817477" y="2280169"/>
            <a:ext cx="3043851" cy="2357391"/>
          </a:xfrm>
          <a:prstGeom prst="roundRect">
            <a:avLst>
              <a:gd name="adj" fmla="val 10510"/>
            </a:avLst>
          </a:prstGeom>
          <a:ln>
            <a:noFill/>
          </a:ln>
          <a:effectLst>
            <a:outerShdw blurRad="266700" dist="190500" dir="7200000" sx="106000" sy="106000" algn="tl" rotWithShape="0">
              <a:srgbClr val="000000">
                <a:alpha val="40000"/>
              </a:srgbClr>
            </a:outerShdw>
          </a:effectLst>
          <a:scene3d>
            <a:camera prst="perspectiveLeft" fov="1800000">
              <a:rot lat="0" lon="6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Объект 34">
            <a:extLst>
              <a:ext uri="{FF2B5EF4-FFF2-40B4-BE49-F238E27FC236}">
                <a16:creationId xmlns:a16="http://schemas.microsoft.com/office/drawing/2014/main" id="{45C40A6A-F524-8DF7-3668-EB24FAD6138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 cstate="print">
            <a:duotone>
              <a:prstClr val="black"/>
              <a:srgbClr val="0000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980" y="5550221"/>
            <a:ext cx="1108706" cy="1027377"/>
          </a:xfrm>
        </p:spPr>
      </p:pic>
      <p:cxnSp>
        <p:nvCxnSpPr>
          <p:cNvPr id="37" name="Соединитель: изогнутый 36">
            <a:extLst>
              <a:ext uri="{FF2B5EF4-FFF2-40B4-BE49-F238E27FC236}">
                <a16:creationId xmlns:a16="http://schemas.microsoft.com/office/drawing/2014/main" id="{60A67EAC-043E-C2A5-3FE8-ECA118890C39}"/>
              </a:ext>
            </a:extLst>
          </p:cNvPr>
          <p:cNvCxnSpPr>
            <a:cxnSpLocks/>
          </p:cNvCxnSpPr>
          <p:nvPr/>
        </p:nvCxnSpPr>
        <p:spPr>
          <a:xfrm>
            <a:off x="7230264" y="1373768"/>
            <a:ext cx="1587213" cy="547036"/>
          </a:xfrm>
          <a:prstGeom prst="curvedConnector2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: изогнутый 45">
            <a:extLst>
              <a:ext uri="{FF2B5EF4-FFF2-40B4-BE49-F238E27FC236}">
                <a16:creationId xmlns:a16="http://schemas.microsoft.com/office/drawing/2014/main" id="{6A8A35BE-9FAE-3052-0178-01FB239E042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08412" y="1373768"/>
            <a:ext cx="1525123" cy="513607"/>
          </a:xfrm>
          <a:prstGeom prst="curvedConnector2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: изогнутый 60">
            <a:extLst>
              <a:ext uri="{FF2B5EF4-FFF2-40B4-BE49-F238E27FC236}">
                <a16:creationId xmlns:a16="http://schemas.microsoft.com/office/drawing/2014/main" id="{D324351B-355E-9A1A-EB67-C33FB6C9CBAA}"/>
              </a:ext>
            </a:extLst>
          </p:cNvPr>
          <p:cNvCxnSpPr>
            <a:cxnSpLocks/>
          </p:cNvCxnSpPr>
          <p:nvPr/>
        </p:nvCxnSpPr>
        <p:spPr>
          <a:xfrm rot="5400000">
            <a:off x="5449766" y="5762297"/>
            <a:ext cx="578778" cy="1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692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095" y="-93571"/>
            <a:ext cx="10515600" cy="1325563"/>
          </a:xfrm>
        </p:spPr>
        <p:txBody>
          <a:bodyPr anchor="t">
            <a:noAutofit/>
          </a:bodyPr>
          <a:lstStyle/>
          <a:p>
            <a:br>
              <a:rPr lang="ru-RU" sz="3600" dirty="0"/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B755A8E2-3DD2-9959-48BD-3DE4B037C2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00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5556" y1="16935" x2="41778" y2="18226"/>
                        <a14:foregroundMark x1="63222" y1="35645" x2="63222" y2="35645"/>
                        <a14:foregroundMark x1="64111" y1="55161" x2="64111" y2="55161"/>
                        <a14:foregroundMark x1="65889" y1="23710" x2="65889" y2="23710"/>
                        <a14:foregroundMark x1="58845" y1="52013" x2="58101" y2="50336"/>
                        <a14:foregroundMark x1="57728" y1="40940" x2="67784" y2="32215"/>
                        <a14:foregroundMark x1="62384" y1="33557" x2="66853" y2="30201"/>
                        <a14:foregroundMark x1="66480" y1="26510" x2="66480" y2="24832"/>
                        <a14:foregroundMark x1="67412" y1="26510" x2="65549" y2="35906"/>
                        <a14:foregroundMark x1="66667" y1="27181" x2="62011" y2="32886"/>
                        <a14:foregroundMark x1="65922" y1="27181" x2="63687" y2="30201"/>
                        <a14:foregroundMark x1="59032" y1="50671" x2="58659" y2="48658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57" y="1343553"/>
            <a:ext cx="2228457" cy="12390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AE614C-65DE-599E-F642-11C8A465CD63}"/>
              </a:ext>
            </a:extLst>
          </p:cNvPr>
          <p:cNvSpPr txBox="1"/>
          <p:nvPr/>
        </p:nvSpPr>
        <p:spPr>
          <a:xfrm>
            <a:off x="1991539" y="2529152"/>
            <a:ext cx="1511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t>Пациентов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597615-E189-D39F-FF20-CC2B0A207A6B}"/>
              </a:ext>
            </a:extLst>
          </p:cNvPr>
          <p:cNvSpPr txBox="1"/>
          <p:nvPr/>
        </p:nvSpPr>
        <p:spPr>
          <a:xfrm>
            <a:off x="1504338" y="2903456"/>
            <a:ext cx="2591801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- </a:t>
            </a: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</a:rPr>
              <a:t>Долгий поиск подходящего врача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</a:rPr>
              <a:t>- Отсутствие динамики результатов анализов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7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</a:rPr>
              <a:t>- Непонимание полученных результатов анализов</a:t>
            </a:r>
          </a:p>
          <a:p>
            <a:pPr algn="ctr">
              <a:defRPr/>
            </a:pPr>
            <a:r>
              <a:rPr lang="ru-RU" sz="1700" kern="0" dirty="0">
                <a:solidFill>
                  <a:schemeClr val="accent5">
                    <a:lumMod val="50000"/>
                  </a:schemeClr>
                </a:solidFill>
              </a:rPr>
              <a:t>- Поход к одному и тому же специалисту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17023C6-5D8B-3BFA-3392-73BB62572C1B}"/>
              </a:ext>
            </a:extLst>
          </p:cNvPr>
          <p:cNvCxnSpPr>
            <a:cxnSpLocks/>
          </p:cNvCxnSpPr>
          <p:nvPr/>
        </p:nvCxnSpPr>
        <p:spPr>
          <a:xfrm>
            <a:off x="4416584" y="1210213"/>
            <a:ext cx="0" cy="4238609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FCB65B7-20F1-B9D7-3D8D-985DBF50B443}"/>
              </a:ext>
            </a:extLst>
          </p:cNvPr>
          <p:cNvCxnSpPr>
            <a:cxnSpLocks/>
          </p:cNvCxnSpPr>
          <p:nvPr/>
        </p:nvCxnSpPr>
        <p:spPr>
          <a:xfrm>
            <a:off x="7726524" y="1231992"/>
            <a:ext cx="0" cy="421683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C979110-9DDD-1817-6FBE-2580A6D1489D}"/>
              </a:ext>
            </a:extLst>
          </p:cNvPr>
          <p:cNvSpPr txBox="1"/>
          <p:nvPr/>
        </p:nvSpPr>
        <p:spPr>
          <a:xfrm>
            <a:off x="5002429" y="2898484"/>
            <a:ext cx="2023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rgbClr val="0070C0"/>
                </a:solidFill>
              </a:rPr>
              <a:t>- </a:t>
            </a:r>
            <a:r>
              <a:rPr lang="ru-RU" kern="0" dirty="0">
                <a:solidFill>
                  <a:schemeClr val="accent5">
                    <a:lumMod val="50000"/>
                  </a:schemeClr>
                </a:solidFill>
              </a:rPr>
              <a:t>Помощь не по специальности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chemeClr val="accent5">
                    <a:lumMod val="50000"/>
                  </a:schemeClr>
                </a:solidFill>
              </a:rPr>
              <a:t>- Отсутствие подходящих результатов анализов у пациентов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E21A3A8C-B583-CBF4-17FD-2498935E9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00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10" b="93380" l="5000" r="92444">
                        <a14:foregroundMark x1="36444" y1="14343" x2="36444" y2="14343"/>
                        <a14:foregroundMark x1="40556" y1="12036" x2="40556" y2="12036"/>
                        <a14:foregroundMark x1="46889" y1="7021" x2="41222" y2="12036"/>
                        <a14:foregroundMark x1="41222" y1="12036" x2="42000" y2="23270"/>
                        <a14:foregroundMark x1="42000" y1="23270" x2="51667" y2="22066"/>
                        <a14:foregroundMark x1="51667" y1="22066" x2="46667" y2="14443"/>
                        <a14:foregroundMark x1="46667" y1="14443" x2="42778" y2="13240"/>
                        <a14:foregroundMark x1="49222" y1="7222" x2="61333" y2="20060"/>
                        <a14:foregroundMark x1="61333" y1="20060" x2="62111" y2="23470"/>
                        <a14:foregroundMark x1="48222" y1="3811" x2="44778" y2="3410"/>
                        <a14:foregroundMark x1="50111" y1="3210" x2="51556" y2="3210"/>
                        <a14:foregroundMark x1="39444" y1="8325" x2="37889" y2="20662"/>
                        <a14:foregroundMark x1="37889" y1="20662" x2="52222" y2="32497"/>
                        <a14:foregroundMark x1="52222" y1="32497" x2="57667" y2="33801"/>
                        <a14:foregroundMark x1="18111" y1="54764" x2="5111" y2="78435"/>
                        <a14:foregroundMark x1="42889" y1="92377" x2="63889" y2="93480"/>
                        <a14:foregroundMark x1="63889" y1="93480" x2="76222" y2="88967"/>
                        <a14:foregroundMark x1="76222" y1="88967" x2="85333" y2="80341"/>
                        <a14:foregroundMark x1="85333" y1="80341" x2="88889" y2="73119"/>
                        <a14:foregroundMark x1="88889" y1="73119" x2="88889" y2="69809"/>
                        <a14:foregroundMark x1="91667" y1="81846" x2="92444" y2="72116"/>
                        <a14:foregroundMark x1="92444" y1="72116" x2="91333" y2="69308"/>
                        <a14:foregroundMark x1="77778" y1="66098" x2="77778" y2="66098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830" y="1384966"/>
            <a:ext cx="1213162" cy="114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6D90A0-0F26-4997-2F77-02E9BF8DF617}"/>
              </a:ext>
            </a:extLst>
          </p:cNvPr>
          <p:cNvSpPr txBox="1"/>
          <p:nvPr/>
        </p:nvSpPr>
        <p:spPr>
          <a:xfrm>
            <a:off x="5513951" y="2627779"/>
            <a:ext cx="1511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u="sng" kern="0" dirty="0">
                <a:solidFill>
                  <a:schemeClr val="accent1">
                    <a:lumMod val="50000"/>
                  </a:schemeClr>
                </a:solidFill>
              </a:rPr>
              <a:t>Врачей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04192499-BB9F-2D96-D9C2-722476D52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50" b="92750" l="3700" r="90000">
                        <a14:foregroundMark x1="9700" y1="55700" x2="4250" y2="41400"/>
                        <a14:foregroundMark x1="4250" y1="41400" x2="3700" y2="33600"/>
                        <a14:foregroundMark x1="3700" y1="33600" x2="9350" y2="30150"/>
                        <a14:foregroundMark x1="20650" y1="17550" x2="15050" y2="3950"/>
                        <a14:foregroundMark x1="15050" y1="3950" x2="15200" y2="2750"/>
                        <a14:foregroundMark x1="35800" y1="6400" x2="35800" y2="2900"/>
                        <a14:foregroundMark x1="27250" y1="2750" x2="30350" y2="2750"/>
                        <a14:foregroundMark x1="81500" y1="87500" x2="66950" y2="92750"/>
                        <a14:foregroundMark x1="66950" y1="92750" x2="42550" y2="87500"/>
                        <a14:foregroundMark x1="25400" y1="86600" x2="25950" y2="88750"/>
                        <a14:foregroundMark x1="61750" y1="16800" x2="56100" y2="12050"/>
                        <a14:foregroundMark x1="56100" y1="12050" x2="56100" y2="12050"/>
                        <a14:foregroundMark x1="57000" y1="11850" x2="53900" y2="1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123" y="682430"/>
            <a:ext cx="6400801" cy="646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7B3BEC-45F0-8A94-653A-2B6A493FC7BE}"/>
              </a:ext>
            </a:extLst>
          </p:cNvPr>
          <p:cNvSpPr txBox="1"/>
          <p:nvPr/>
        </p:nvSpPr>
        <p:spPr>
          <a:xfrm>
            <a:off x="8501186" y="2983727"/>
            <a:ext cx="1834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kern="0" dirty="0">
                <a:solidFill>
                  <a:schemeClr val="accent5">
                    <a:lumMod val="50000"/>
                  </a:schemeClr>
                </a:solidFill>
              </a:rPr>
              <a:t>- Потеря клиентов</a:t>
            </a:r>
          </a:p>
          <a:p>
            <a:pPr algn="ctr">
              <a:defRPr/>
            </a:pPr>
            <a:r>
              <a:rPr lang="ru-RU" kern="0" dirty="0">
                <a:solidFill>
                  <a:schemeClr val="accent5">
                    <a:lumMod val="50000"/>
                  </a:schemeClr>
                </a:solidFill>
              </a:rPr>
              <a:t>- Нет последующих обращений</a:t>
            </a:r>
          </a:p>
          <a:p>
            <a:pPr>
              <a:defRPr/>
            </a:pPr>
            <a:endParaRPr lang="ru-RU" kern="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A3B1D0-2186-B587-D184-7416F95D9D92}"/>
              </a:ext>
            </a:extLst>
          </p:cNvPr>
          <p:cNvSpPr txBox="1"/>
          <p:nvPr/>
        </p:nvSpPr>
        <p:spPr>
          <a:xfrm>
            <a:off x="8662170" y="2627779"/>
            <a:ext cx="167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u="sng" kern="0" dirty="0">
                <a:solidFill>
                  <a:schemeClr val="accent1">
                    <a:lumMod val="50000"/>
                  </a:schemeClr>
                </a:solidFill>
              </a:rPr>
              <a:t>Спонсоров (</a:t>
            </a:r>
            <a:r>
              <a:rPr lang="en-US" b="1" u="sng" kern="0" dirty="0">
                <a:solidFill>
                  <a:schemeClr val="accent1">
                    <a:lumMod val="50000"/>
                  </a:schemeClr>
                </a:solidFill>
              </a:rPr>
              <a:t>CL)</a:t>
            </a:r>
            <a:endParaRPr lang="ru-RU" b="1" u="sng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5DCC9E-BEF3-C26E-FCE6-67B1874F965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0000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057" y="1482936"/>
            <a:ext cx="1213162" cy="114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7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7">
            <a:extLst>
              <a:ext uri="{FF2B5EF4-FFF2-40B4-BE49-F238E27FC236}">
                <a16:creationId xmlns:a16="http://schemas.microsoft.com/office/drawing/2014/main" id="{94973C9F-E698-29F6-4B48-D7D97F9FA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30" y="977908"/>
            <a:ext cx="7291449" cy="244095"/>
          </a:xfrm>
        </p:spPr>
        <p:txBody>
          <a:bodyPr anchor="t">
            <a:no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Почему вариантов решения недостаточно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70382F6-B76E-0456-631E-8732EE171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05" b="97128" l="10000" r="90000">
                        <a14:foregroundMark x1="40870" y1="19713" x2="32826" y2="24804"/>
                        <a14:foregroundMark x1="32826" y1="24804" x2="30978" y2="14230"/>
                        <a14:foregroundMark x1="30978" y1="14230" x2="36848" y2="8094"/>
                        <a14:foregroundMark x1="36848" y1="8094" x2="46413" y2="3916"/>
                        <a14:foregroundMark x1="46413" y1="3916" x2="57609" y2="5483"/>
                        <a14:foregroundMark x1="57609" y1="5483" x2="61196" y2="9008"/>
                        <a14:foregroundMark x1="50978" y1="1436" x2="38696" y2="1436"/>
                        <a14:foregroundMark x1="45326" y1="82376" x2="42391" y2="94778"/>
                        <a14:foregroundMark x1="42391" y1="94778" x2="48587" y2="97128"/>
                        <a14:foregroundMark x1="48587" y1="97128" x2="55435" y2="89817"/>
                        <a14:foregroundMark x1="55435" y1="89817" x2="50435" y2="82768"/>
                        <a14:foregroundMark x1="50435" y1="82768" x2="49565" y2="82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147" y="791189"/>
            <a:ext cx="1128156" cy="47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74114A6D-7812-08D1-7518-3C1970421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465020"/>
              </p:ext>
            </p:extLst>
          </p:nvPr>
        </p:nvGraphicFramePr>
        <p:xfrm>
          <a:off x="2110857" y="1489166"/>
          <a:ext cx="9708044" cy="5107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4195">
                  <a:extLst>
                    <a:ext uri="{9D8B030D-6E8A-4147-A177-3AD203B41FA5}">
                      <a16:colId xmlns:a16="http://schemas.microsoft.com/office/drawing/2014/main" val="2176058254"/>
                    </a:ext>
                  </a:extLst>
                </a:gridCol>
                <a:gridCol w="1503406">
                  <a:extLst>
                    <a:ext uri="{9D8B030D-6E8A-4147-A177-3AD203B41FA5}">
                      <a16:colId xmlns:a16="http://schemas.microsoft.com/office/drawing/2014/main" val="2155215297"/>
                    </a:ext>
                  </a:extLst>
                </a:gridCol>
                <a:gridCol w="1516419">
                  <a:extLst>
                    <a:ext uri="{9D8B030D-6E8A-4147-A177-3AD203B41FA5}">
                      <a16:colId xmlns:a16="http://schemas.microsoft.com/office/drawing/2014/main" val="3717506099"/>
                    </a:ext>
                  </a:extLst>
                </a:gridCol>
                <a:gridCol w="1618008">
                  <a:extLst>
                    <a:ext uri="{9D8B030D-6E8A-4147-A177-3AD203B41FA5}">
                      <a16:colId xmlns:a16="http://schemas.microsoft.com/office/drawing/2014/main" val="2671970275"/>
                    </a:ext>
                  </a:extLst>
                </a:gridCol>
                <a:gridCol w="1618008">
                  <a:extLst>
                    <a:ext uri="{9D8B030D-6E8A-4147-A177-3AD203B41FA5}">
                      <a16:colId xmlns:a16="http://schemas.microsoft.com/office/drawing/2014/main" val="2059107408"/>
                    </a:ext>
                  </a:extLst>
                </a:gridCol>
                <a:gridCol w="1618008">
                  <a:extLst>
                    <a:ext uri="{9D8B030D-6E8A-4147-A177-3AD203B41FA5}">
                      <a16:colId xmlns:a16="http://schemas.microsoft.com/office/drawing/2014/main" val="2596228246"/>
                    </a:ext>
                  </a:extLst>
                </a:gridCol>
              </a:tblGrid>
              <a:tr h="8655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</a:rPr>
                        <a:t>ABILITY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CLPRIME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INVITRO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/>
                        <a:t>Гемотест</a:t>
                      </a:r>
                      <a:r>
                        <a:rPr lang="ru-RU" sz="2800" dirty="0"/>
                        <a:t> </a:t>
                      </a:r>
                      <a:r>
                        <a:rPr lang="ru-RU" sz="2800" dirty="0" err="1"/>
                        <a:t>Телемед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Clinic23+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093501"/>
                  </a:ext>
                </a:extLst>
              </a:tr>
              <a:tr h="865352"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Отслеживание показателей в динамике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81940"/>
                  </a:ext>
                </a:extLst>
              </a:tr>
              <a:tr h="60574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Прогностическая система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914465"/>
                  </a:ext>
                </a:extLst>
              </a:tr>
              <a:tr h="5183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Запись к врачу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883706"/>
                  </a:ext>
                </a:extLst>
              </a:tr>
              <a:tr h="103847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Поиск медицинских офисов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074233"/>
                  </a:ext>
                </a:extLst>
              </a:tr>
              <a:tr h="112495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Построение маршрута до  медицинского офиса</a:t>
                      </a:r>
                      <a:endParaRPr lang="en-US" sz="17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6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982472"/>
                  </a:ext>
                </a:extLst>
              </a:tr>
            </a:tbl>
          </a:graphicData>
        </a:graphic>
      </p:graphicFrame>
      <p:pic>
        <p:nvPicPr>
          <p:cNvPr id="8" name="Рисунок 7" descr="флажок установлен контур">
            <a:extLst>
              <a:ext uri="{FF2B5EF4-FFF2-40B4-BE49-F238E27FC236}">
                <a16:creationId xmlns:a16="http://schemas.microsoft.com/office/drawing/2014/main" id="{6585F9CA-993C-9A2E-03A2-2CEFA8539D6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8556" y="2547868"/>
            <a:ext cx="720000" cy="720000"/>
          </a:xfrm>
          <a:prstGeom prst="rect">
            <a:avLst/>
          </a:prstGeom>
        </p:spPr>
      </p:pic>
      <p:pic>
        <p:nvPicPr>
          <p:cNvPr id="9" name="Рисунок 8" descr="флажок установлен контур">
            <a:extLst>
              <a:ext uri="{FF2B5EF4-FFF2-40B4-BE49-F238E27FC236}">
                <a16:creationId xmlns:a16="http://schemas.microsoft.com/office/drawing/2014/main" id="{AD7541D2-75B1-4F1A-0067-75FB36ECCDF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9642" y="3802193"/>
            <a:ext cx="720000" cy="720000"/>
          </a:xfrm>
          <a:prstGeom prst="rect">
            <a:avLst/>
          </a:prstGeom>
        </p:spPr>
      </p:pic>
      <p:pic>
        <p:nvPicPr>
          <p:cNvPr id="10" name="Рисунок 9" descr="флажок установлен контур">
            <a:extLst>
              <a:ext uri="{FF2B5EF4-FFF2-40B4-BE49-F238E27FC236}">
                <a16:creationId xmlns:a16="http://schemas.microsoft.com/office/drawing/2014/main" id="{1B09B071-AA90-4AC1-AA83-B5345EF45B7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8556" y="3220579"/>
            <a:ext cx="720000" cy="728540"/>
          </a:xfrm>
          <a:prstGeom prst="rect">
            <a:avLst/>
          </a:prstGeom>
        </p:spPr>
      </p:pic>
      <p:pic>
        <p:nvPicPr>
          <p:cNvPr id="11" name="Рисунок 10" descr="флажок установлен контур">
            <a:extLst>
              <a:ext uri="{FF2B5EF4-FFF2-40B4-BE49-F238E27FC236}">
                <a16:creationId xmlns:a16="http://schemas.microsoft.com/office/drawing/2014/main" id="{94065F81-FC4B-C62B-2E4D-6E4BE2D2635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34490" y="2500579"/>
            <a:ext cx="720000" cy="720000"/>
          </a:xfrm>
          <a:prstGeom prst="rect">
            <a:avLst/>
          </a:prstGeom>
        </p:spPr>
      </p:pic>
      <p:pic>
        <p:nvPicPr>
          <p:cNvPr id="12" name="Рисунок 11" descr="флажок установлен контур">
            <a:extLst>
              <a:ext uri="{FF2B5EF4-FFF2-40B4-BE49-F238E27FC236}">
                <a16:creationId xmlns:a16="http://schemas.microsoft.com/office/drawing/2014/main" id="{7059A9E5-9D73-CF80-8373-0F1282C7D36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6279" y="4480806"/>
            <a:ext cx="720000" cy="720000"/>
          </a:xfrm>
          <a:prstGeom prst="rect">
            <a:avLst/>
          </a:prstGeom>
        </p:spPr>
      </p:pic>
      <p:pic>
        <p:nvPicPr>
          <p:cNvPr id="13" name="Рисунок 12" descr="флажок установлен контур">
            <a:extLst>
              <a:ext uri="{FF2B5EF4-FFF2-40B4-BE49-F238E27FC236}">
                <a16:creationId xmlns:a16="http://schemas.microsoft.com/office/drawing/2014/main" id="{63D84DAE-C7E3-702F-D172-711D6FD7F86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9642" y="5539503"/>
            <a:ext cx="720000" cy="720000"/>
          </a:xfrm>
          <a:prstGeom prst="rect">
            <a:avLst/>
          </a:prstGeom>
        </p:spPr>
      </p:pic>
      <p:pic>
        <p:nvPicPr>
          <p:cNvPr id="14" name="Рисунок 13" descr="флажок установлен контур">
            <a:extLst>
              <a:ext uri="{FF2B5EF4-FFF2-40B4-BE49-F238E27FC236}">
                <a16:creationId xmlns:a16="http://schemas.microsoft.com/office/drawing/2014/main" id="{C54C0232-3B8C-0CAE-2217-F763A6B7BF8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77" y="4478803"/>
            <a:ext cx="720000" cy="720000"/>
          </a:xfrm>
          <a:prstGeom prst="rect">
            <a:avLst/>
          </a:prstGeom>
        </p:spPr>
      </p:pic>
      <p:pic>
        <p:nvPicPr>
          <p:cNvPr id="15" name="Рисунок 14" descr="флажок установлен контур">
            <a:extLst>
              <a:ext uri="{FF2B5EF4-FFF2-40B4-BE49-F238E27FC236}">
                <a16:creationId xmlns:a16="http://schemas.microsoft.com/office/drawing/2014/main" id="{5167EE8E-06CB-C77F-63D2-C2EFE1CD92D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6797" y="4522193"/>
            <a:ext cx="720000" cy="720000"/>
          </a:xfrm>
          <a:prstGeom prst="rect">
            <a:avLst/>
          </a:prstGeom>
        </p:spPr>
      </p:pic>
      <p:pic>
        <p:nvPicPr>
          <p:cNvPr id="16" name="Рисунок 15" descr="флажок установлен контур">
            <a:extLst>
              <a:ext uri="{FF2B5EF4-FFF2-40B4-BE49-F238E27FC236}">
                <a16:creationId xmlns:a16="http://schemas.microsoft.com/office/drawing/2014/main" id="{769BD2FE-1663-5986-CBA3-3CCCAA5685C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3721" y="3802193"/>
            <a:ext cx="720000" cy="720000"/>
          </a:xfrm>
          <a:prstGeom prst="rect">
            <a:avLst/>
          </a:prstGeom>
        </p:spPr>
      </p:pic>
      <p:pic>
        <p:nvPicPr>
          <p:cNvPr id="17" name="Рисунок 16" descr="флажок установлен контур">
            <a:extLst>
              <a:ext uri="{FF2B5EF4-FFF2-40B4-BE49-F238E27FC236}">
                <a16:creationId xmlns:a16="http://schemas.microsoft.com/office/drawing/2014/main" id="{394FAE7D-A00C-33B6-21C4-7EA51592DC4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51825" y="5498233"/>
            <a:ext cx="720000" cy="720000"/>
          </a:xfrm>
          <a:prstGeom prst="rect">
            <a:avLst/>
          </a:prstGeom>
        </p:spPr>
      </p:pic>
      <p:pic>
        <p:nvPicPr>
          <p:cNvPr id="18" name="Рисунок 17" descr="флажок установлен контур">
            <a:extLst>
              <a:ext uri="{FF2B5EF4-FFF2-40B4-BE49-F238E27FC236}">
                <a16:creationId xmlns:a16="http://schemas.microsoft.com/office/drawing/2014/main" id="{F6565610-3252-8F93-736F-19E0ACACB72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51825" y="4459583"/>
            <a:ext cx="720000" cy="720000"/>
          </a:xfrm>
          <a:prstGeom prst="rect">
            <a:avLst/>
          </a:prstGeom>
        </p:spPr>
      </p:pic>
      <p:pic>
        <p:nvPicPr>
          <p:cNvPr id="19" name="Рисунок 18" descr="флажок установлен контур">
            <a:extLst>
              <a:ext uri="{FF2B5EF4-FFF2-40B4-BE49-F238E27FC236}">
                <a16:creationId xmlns:a16="http://schemas.microsoft.com/office/drawing/2014/main" id="{D392FCEA-7155-1D6D-2EE5-4B1B5290E2C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1770" y="4478803"/>
            <a:ext cx="720000" cy="720000"/>
          </a:xfrm>
          <a:prstGeom prst="rect">
            <a:avLst/>
          </a:prstGeom>
        </p:spPr>
      </p:pic>
      <p:pic>
        <p:nvPicPr>
          <p:cNvPr id="20" name="Рисунок 19" descr="флажок установлен контур">
            <a:extLst>
              <a:ext uri="{FF2B5EF4-FFF2-40B4-BE49-F238E27FC236}">
                <a16:creationId xmlns:a16="http://schemas.microsoft.com/office/drawing/2014/main" id="{AE79A1FD-DECC-1AC1-464D-F6533CF49DF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77" y="3802193"/>
            <a:ext cx="720000" cy="720000"/>
          </a:xfrm>
          <a:prstGeom prst="rect">
            <a:avLst/>
          </a:prstGeom>
        </p:spPr>
      </p:pic>
      <p:pic>
        <p:nvPicPr>
          <p:cNvPr id="30" name="Рисунок 29" descr="флажок установлен контур">
            <a:extLst>
              <a:ext uri="{FF2B5EF4-FFF2-40B4-BE49-F238E27FC236}">
                <a16:creationId xmlns:a16="http://schemas.microsoft.com/office/drawing/2014/main" id="{D960E72C-9CC5-C061-116C-D7A8BFC766F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1770" y="5539503"/>
            <a:ext cx="720000" cy="720000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905BAC9B-F44E-9AFB-E40D-059A6E2C40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0" y="4341937"/>
            <a:ext cx="2003624" cy="2121600"/>
          </a:xfrm>
          <a:prstGeom prst="rect">
            <a:avLst/>
          </a:prstGeom>
        </p:spPr>
      </p:pic>
      <p:pic>
        <p:nvPicPr>
          <p:cNvPr id="26" name="Рисунок 25" descr="флажок установлен контур">
            <a:extLst>
              <a:ext uri="{FF2B5EF4-FFF2-40B4-BE49-F238E27FC236}">
                <a16:creationId xmlns:a16="http://schemas.microsoft.com/office/drawing/2014/main" id="{5B1BCE4D-EBC7-995E-2B0D-A7DDBE9C23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67458" y="5584427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87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532" y="0"/>
            <a:ext cx="1814673" cy="1325563"/>
          </a:xfrm>
        </p:spPr>
        <p:txBody>
          <a:bodyPr anchor="t">
            <a:noAutofit/>
          </a:bodyPr>
          <a:lstStyle/>
          <a:p>
            <a:br>
              <a:rPr lang="ru-RU" sz="3600" dirty="0"/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3" name="Текст 6"/>
          <p:cNvSpPr txBox="1">
            <a:spLocks/>
          </p:cNvSpPr>
          <p:nvPr/>
        </p:nvSpPr>
        <p:spPr>
          <a:xfrm>
            <a:off x="6148895" y="2388396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6"/>
          <p:cNvSpPr txBox="1">
            <a:spLocks/>
          </p:cNvSpPr>
          <p:nvPr/>
        </p:nvSpPr>
        <p:spPr>
          <a:xfrm>
            <a:off x="6148895" y="2417640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D73A3-8FFE-3D20-90EC-A26E199EE1F8}"/>
              </a:ext>
            </a:extLst>
          </p:cNvPr>
          <p:cNvSpPr txBox="1"/>
          <p:nvPr/>
        </p:nvSpPr>
        <p:spPr>
          <a:xfrm>
            <a:off x="3457573" y="914230"/>
            <a:ext cx="632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 Nova" panose="020B0604020202020204" pitchFamily="34" charset="0"/>
              </a:rPr>
              <a:t>План работы прогностической системы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6792C1-FC73-291F-4A75-8BA533ADCD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806" y="1325563"/>
            <a:ext cx="11261766" cy="5306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7000"/>
              </a:srgbClr>
            </a:outerShdw>
            <a:softEdge rad="0"/>
          </a:effectLst>
          <a:scene3d>
            <a:camera prst="orthographicFront">
              <a:rot lat="600000" lon="0" rev="0"/>
            </a:camera>
            <a:lightRig rig="threePt" dir="t"/>
          </a:scene3d>
          <a:sp3d>
            <a:bevelT w="25400" h="19050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43938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311" y="73318"/>
            <a:ext cx="2455681" cy="1325563"/>
          </a:xfrm>
        </p:spPr>
        <p:txBody>
          <a:bodyPr anchor="t">
            <a:noAutofit/>
          </a:bodyPr>
          <a:lstStyle/>
          <a:p>
            <a:br>
              <a:rPr lang="ru-RU" sz="3600" dirty="0"/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2063" name="Рисунок 2062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A07F082-20F6-9DB0-A4CB-FCAC5F0F5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91" y="4545115"/>
            <a:ext cx="2068900" cy="1813600"/>
          </a:xfrm>
          <a:prstGeom prst="rect">
            <a:avLst/>
          </a:prstGeom>
        </p:spPr>
      </p:pic>
      <p:graphicFrame>
        <p:nvGraphicFramePr>
          <p:cNvPr id="2064" name="Диаграмма 2063">
            <a:extLst>
              <a:ext uri="{FF2B5EF4-FFF2-40B4-BE49-F238E27FC236}">
                <a16:creationId xmlns:a16="http://schemas.microsoft.com/office/drawing/2014/main" id="{85665237-4CCD-2C15-0992-D1079FDBD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4847415"/>
              </p:ext>
            </p:extLst>
          </p:nvPr>
        </p:nvGraphicFramePr>
        <p:xfrm>
          <a:off x="-414389" y="1502591"/>
          <a:ext cx="4388203" cy="2561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66" name="Рисунок 2065">
            <a:extLst>
              <a:ext uri="{FF2B5EF4-FFF2-40B4-BE49-F238E27FC236}">
                <a16:creationId xmlns:a16="http://schemas.microsoft.com/office/drawing/2014/main" id="{16AE4379-1586-F09C-9627-C86FD22C4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67" b="89806" l="9502" r="89593">
                        <a14:foregroundMark x1="40271" y1="8252" x2="68326" y2="16990"/>
                        <a14:foregroundMark x1="68326" y1="16990" x2="79186" y2="42718"/>
                        <a14:foregroundMark x1="79186" y1="42718" x2="76923" y2="66990"/>
                        <a14:foregroundMark x1="25339" y1="67476" x2="34389" y2="61650"/>
                        <a14:foregroundMark x1="29412" y1="61165" x2="19005" y2="61165"/>
                        <a14:foregroundMark x1="55656" y1="24272" x2="44796" y2="22330"/>
                        <a14:foregroundMark x1="35294" y1="22330" x2="50226" y2="22330"/>
                        <a14:foregroundMark x1="66516" y1="25243" x2="75566" y2="39320"/>
                        <a14:foregroundMark x1="41629" y1="13107" x2="73756" y2="15534"/>
                        <a14:foregroundMark x1="73756" y1="15534" x2="81448" y2="52427"/>
                        <a14:foregroundMark x1="81448" y1="52427" x2="80090" y2="55825"/>
                        <a14:foregroundMark x1="70588" y1="30583" x2="55656" y2="19903"/>
                        <a14:foregroundMark x1="68778" y1="21845" x2="54751" y2="17961"/>
                        <a14:foregroundMark x1="61538" y1="22330" x2="80995" y2="44175"/>
                        <a14:foregroundMark x1="80995" y1="44175" x2="80995" y2="50971"/>
                        <a14:foregroundMark x1="61991" y1="41262" x2="39367" y2="51942"/>
                        <a14:foregroundMark x1="39367" y1="51942" x2="38914" y2="52427"/>
                        <a14:foregroundMark x1="47964" y1="37864" x2="73303" y2="76214"/>
                        <a14:foregroundMark x1="75113" y1="68447" x2="66968" y2="78641"/>
                        <a14:foregroundMark x1="57466" y1="89320" x2="37104" y2="89320"/>
                        <a14:foregroundMark x1="53846" y1="83495" x2="76471" y2="62136"/>
                        <a14:foregroundMark x1="76471" y1="62136" x2="76923" y2="60680"/>
                        <a14:foregroundMark x1="85973" y1="50000" x2="82805" y2="29612"/>
                        <a14:foregroundMark x1="88235" y1="49515" x2="83258" y2="33981"/>
                        <a14:foregroundMark x1="86878" y1="52427" x2="83710" y2="34466"/>
                        <a14:foregroundMark x1="9502" y1="49029" x2="10407" y2="48544"/>
                        <a14:foregroundMark x1="44344" y1="21845" x2="64253" y2="11650"/>
                        <a14:foregroundMark x1="63801" y1="9709" x2="52941" y2="8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347" y="4167591"/>
            <a:ext cx="2105319" cy="19624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1C714A-4FAE-8DDB-C1A9-0D859A6395A1}"/>
              </a:ext>
            </a:extLst>
          </p:cNvPr>
          <p:cNvSpPr txBox="1"/>
          <p:nvPr/>
        </p:nvSpPr>
        <p:spPr>
          <a:xfrm>
            <a:off x="2956956" y="6233725"/>
            <a:ext cx="235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accent5">
                    <a:lumMod val="75000"/>
                  </a:schemeClr>
                </a:solidFill>
              </a:rPr>
              <a:t>Затратность по времени на поиск врача после получения анализов.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C5FB5-64CC-7F90-ED40-68E43918D38B}"/>
              </a:ext>
            </a:extLst>
          </p:cNvPr>
          <p:cNvSpPr txBox="1"/>
          <p:nvPr/>
        </p:nvSpPr>
        <p:spPr>
          <a:xfrm>
            <a:off x="4028471" y="1497168"/>
            <a:ext cx="2566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 Narrow" panose="020B0606020202030204" pitchFamily="34" charset="0"/>
              </a:rPr>
              <a:t>+30%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D8B5B-B5CF-DCFB-9A9B-0631290C82D3}"/>
              </a:ext>
            </a:extLst>
          </p:cNvPr>
          <p:cNvSpPr txBox="1"/>
          <p:nvPr/>
        </p:nvSpPr>
        <p:spPr>
          <a:xfrm>
            <a:off x="3888126" y="2549312"/>
            <a:ext cx="302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Заинтересовались прогностической системой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927B24-62CA-BA7C-05D2-CB29BD5A79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0765" y1="52245" x2="40765" y2="52245"/>
                        <a14:foregroundMark x1="47959" y1="50510" x2="48878" y2="49388"/>
                        <a14:foregroundMark x1="53724" y1="55128" x2="55051" y2="53980"/>
                        <a14:foregroundMark x1="69067" y1="50725" x2="68980" y2="50510"/>
                        <a14:foregroundMark x1="69235" y1="51139" x2="69067" y2="50725"/>
                        <a14:foregroundMark x1="69306" y1="51313" x2="69235" y2="51139"/>
                        <a14:foregroundMark x1="70408" y1="54031" x2="69955" y2="52914"/>
                        <a14:foregroundMark x1="30140" y1="46584" x2="30252" y2="44928"/>
                        <a14:foregroundMark x1="30042" y1="48033" x2="30140" y2="46584"/>
                        <a14:backgroundMark x1="42602" y1="50867" x2="42602" y2="50867"/>
                        <a14:backgroundMark x1="42551" y1="53776" x2="42551" y2="53776"/>
                        <a14:backgroundMark x1="49796" y1="50153" x2="49796" y2="50153"/>
                        <a14:backgroundMark x1="58265" y1="52602" x2="56582" y2="52143"/>
                        <a14:backgroundMark x1="57653" y1="51837" x2="57551" y2="50714"/>
                        <a14:backgroundMark x1="56327" y1="52908" x2="58418" y2="51276"/>
                        <a14:backgroundMark x1="53469" y1="55357" x2="53265" y2="54184"/>
                        <a14:backgroundMark x1="51786" y1="56684" x2="49796" y2="56735"/>
                        <a14:backgroundMark x1="53316" y1="56071" x2="53112" y2="55612"/>
                        <a14:backgroundMark x1="44694" y1="52143" x2="45051" y2="52194"/>
                        <a14:backgroundMark x1="54949" y1="56582" x2="53010" y2="54184"/>
                        <a14:backgroundMark x1="49898" y1="58776" x2="52449" y2="56990"/>
                        <a14:backgroundMark x1="53673" y1="55867" x2="53316" y2="54541"/>
                        <a14:backgroundMark x1="53980" y1="55612" x2="53622" y2="54592"/>
                        <a14:backgroundMark x1="53469" y1="54337" x2="54184" y2="55918"/>
                        <a14:backgroundMark x1="54184" y1="55663" x2="53163" y2="54031"/>
                        <a14:backgroundMark x1="54388" y1="55663" x2="53367" y2="54031"/>
                        <a14:backgroundMark x1="54184" y1="55714" x2="53418" y2="54031"/>
                        <a14:backgroundMark x1="53418" y1="54031" x2="53418" y2="54031"/>
                        <a14:backgroundMark x1="54184" y1="56378" x2="53061" y2="53878"/>
                        <a14:backgroundMark x1="53929" y1="55867" x2="53367" y2="54337"/>
                        <a14:backgroundMark x1="54184" y1="55051" x2="53724" y2="54490"/>
                        <a14:backgroundMark x1="68487" y1="45549" x2="69328" y2="45549"/>
                        <a14:backgroundMark x1="72479" y1="49689" x2="73319" y2="51139"/>
                        <a14:backgroundMark x1="67857" y1="50104" x2="66387" y2="50518"/>
                        <a14:backgroundMark x1="68908" y1="51139" x2="68908" y2="51139"/>
                        <a14:backgroundMark x1="68908" y1="50311" x2="68908" y2="50311"/>
                        <a14:backgroundMark x1="68697" y1="50518" x2="68697" y2="50518"/>
                        <a14:backgroundMark x1="68908" y1="50725" x2="68908" y2="50725"/>
                        <a14:backgroundMark x1="32983" y1="56108" x2="34034" y2="51967"/>
                        <a14:backgroundMark x1="31933" y1="46584" x2="31933" y2="465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139" y="-342121"/>
            <a:ext cx="1977627" cy="2008083"/>
          </a:xfrm>
          <a:prstGeom prst="rect">
            <a:avLst/>
          </a:prstGeom>
        </p:spPr>
      </p:pic>
      <p:sp>
        <p:nvSpPr>
          <p:cNvPr id="13" name="Текст 6"/>
          <p:cNvSpPr txBox="1">
            <a:spLocks/>
          </p:cNvSpPr>
          <p:nvPr/>
        </p:nvSpPr>
        <p:spPr>
          <a:xfrm>
            <a:off x="6148895" y="2388396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0" name="TextBox 2069">
            <a:extLst>
              <a:ext uri="{FF2B5EF4-FFF2-40B4-BE49-F238E27FC236}">
                <a16:creationId xmlns:a16="http://schemas.microsoft.com/office/drawing/2014/main" id="{259BF882-8BC1-6035-5C2D-D7E662396D15}"/>
              </a:ext>
            </a:extLst>
          </p:cNvPr>
          <p:cNvSpPr txBox="1"/>
          <p:nvPr/>
        </p:nvSpPr>
        <p:spPr>
          <a:xfrm>
            <a:off x="5369666" y="4296612"/>
            <a:ext cx="43882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/>
            <a:r>
              <a:rPr lang="ru-RU" sz="1600" dirty="0">
                <a:solidFill>
                  <a:srgbClr val="0070C0"/>
                </a:solidFill>
              </a:rPr>
              <a:t>Не занимаюсь дальнейшим исследованием</a:t>
            </a:r>
          </a:p>
          <a:p>
            <a:pPr marL="252000"/>
            <a:r>
              <a:rPr lang="ru-RU" sz="1600" dirty="0">
                <a:solidFill>
                  <a:srgbClr val="0070C0"/>
                </a:solidFill>
              </a:rPr>
              <a:t>Меньше одного часа</a:t>
            </a:r>
          </a:p>
          <a:p>
            <a:pPr marL="252000"/>
            <a:r>
              <a:rPr lang="ru-RU" sz="1600" dirty="0">
                <a:solidFill>
                  <a:srgbClr val="0070C0"/>
                </a:solidFill>
              </a:rPr>
              <a:t>От 2 до 5 часов</a:t>
            </a:r>
          </a:p>
          <a:p>
            <a:pPr marL="252000"/>
            <a:r>
              <a:rPr lang="ru-RU" sz="1600" dirty="0">
                <a:solidFill>
                  <a:srgbClr val="0070C0"/>
                </a:solidFill>
              </a:rPr>
              <a:t>Целый день</a:t>
            </a:r>
          </a:p>
          <a:p>
            <a:pPr marL="252000"/>
            <a:r>
              <a:rPr lang="ru-RU" sz="1600" dirty="0">
                <a:solidFill>
                  <a:srgbClr val="0070C0"/>
                </a:solidFill>
              </a:rPr>
              <a:t>Несколько дней</a:t>
            </a:r>
          </a:p>
          <a:p>
            <a:pPr marL="252000"/>
            <a:r>
              <a:rPr lang="ru-RU" sz="1600" dirty="0">
                <a:solidFill>
                  <a:srgbClr val="0070C0"/>
                </a:solidFill>
              </a:rPr>
              <a:t>Сама врач</a:t>
            </a:r>
          </a:p>
        </p:txBody>
      </p:sp>
      <p:sp>
        <p:nvSpPr>
          <p:cNvPr id="2072" name="Овал 2071">
            <a:extLst>
              <a:ext uri="{FF2B5EF4-FFF2-40B4-BE49-F238E27FC236}">
                <a16:creationId xmlns:a16="http://schemas.microsoft.com/office/drawing/2014/main" id="{51E29422-E488-BDF4-E45D-AC7638E2724D}"/>
              </a:ext>
            </a:extLst>
          </p:cNvPr>
          <p:cNvSpPr/>
          <p:nvPr/>
        </p:nvSpPr>
        <p:spPr>
          <a:xfrm>
            <a:off x="5400580" y="4387066"/>
            <a:ext cx="190936" cy="15804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3" name="Овал 2072">
            <a:extLst>
              <a:ext uri="{FF2B5EF4-FFF2-40B4-BE49-F238E27FC236}">
                <a16:creationId xmlns:a16="http://schemas.microsoft.com/office/drawing/2014/main" id="{210F037D-60CA-13E0-86E5-8B0767501EDF}"/>
              </a:ext>
            </a:extLst>
          </p:cNvPr>
          <p:cNvSpPr/>
          <p:nvPr/>
        </p:nvSpPr>
        <p:spPr>
          <a:xfrm>
            <a:off x="5410089" y="4637866"/>
            <a:ext cx="190936" cy="158049"/>
          </a:xfrm>
          <a:prstGeom prst="ellipse">
            <a:avLst/>
          </a:prstGeom>
          <a:solidFill>
            <a:srgbClr val="FF330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4" name="Овал 2073">
            <a:extLst>
              <a:ext uri="{FF2B5EF4-FFF2-40B4-BE49-F238E27FC236}">
                <a16:creationId xmlns:a16="http://schemas.microsoft.com/office/drawing/2014/main" id="{9B83E3C0-07CA-B8F7-5237-96923CBE6E2B}"/>
              </a:ext>
            </a:extLst>
          </p:cNvPr>
          <p:cNvSpPr/>
          <p:nvPr/>
        </p:nvSpPr>
        <p:spPr>
          <a:xfrm>
            <a:off x="5410089" y="4858971"/>
            <a:ext cx="220357" cy="169009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5" name="Овал 2074">
            <a:extLst>
              <a:ext uri="{FF2B5EF4-FFF2-40B4-BE49-F238E27FC236}">
                <a16:creationId xmlns:a16="http://schemas.microsoft.com/office/drawing/2014/main" id="{0B1936AA-4AA1-E871-3C79-7B1ADFECC6DD}"/>
              </a:ext>
            </a:extLst>
          </p:cNvPr>
          <p:cNvSpPr/>
          <p:nvPr/>
        </p:nvSpPr>
        <p:spPr>
          <a:xfrm>
            <a:off x="5427618" y="5125837"/>
            <a:ext cx="190936" cy="158049"/>
          </a:xfrm>
          <a:prstGeom prst="ellipse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6" name="Овал 2075">
            <a:extLst>
              <a:ext uri="{FF2B5EF4-FFF2-40B4-BE49-F238E27FC236}">
                <a16:creationId xmlns:a16="http://schemas.microsoft.com/office/drawing/2014/main" id="{5D1BB332-D24E-ADE8-D52C-71DCB3184E94}"/>
              </a:ext>
            </a:extLst>
          </p:cNvPr>
          <p:cNvSpPr/>
          <p:nvPr/>
        </p:nvSpPr>
        <p:spPr>
          <a:xfrm>
            <a:off x="5426726" y="5391070"/>
            <a:ext cx="190936" cy="15804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7" name="Овал 2076">
            <a:extLst>
              <a:ext uri="{FF2B5EF4-FFF2-40B4-BE49-F238E27FC236}">
                <a16:creationId xmlns:a16="http://schemas.microsoft.com/office/drawing/2014/main" id="{A5239606-2D51-05D6-A899-2E5E4AF242F7}"/>
              </a:ext>
            </a:extLst>
          </p:cNvPr>
          <p:cNvSpPr/>
          <p:nvPr/>
        </p:nvSpPr>
        <p:spPr>
          <a:xfrm>
            <a:off x="5423494" y="5626386"/>
            <a:ext cx="190936" cy="15804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2" name="AutoShape 2">
            <a:extLst>
              <a:ext uri="{FF2B5EF4-FFF2-40B4-BE49-F238E27FC236}">
                <a16:creationId xmlns:a16="http://schemas.microsoft.com/office/drawing/2014/main" id="{4A0FECD9-6F90-59DE-F616-3368F9CAFB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A043B3B-724E-27AF-1985-458348CF2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50" b="92750" l="3700" r="90000">
                        <a14:foregroundMark x1="9700" y1="55700" x2="4250" y2="41400"/>
                        <a14:foregroundMark x1="4250" y1="41400" x2="3700" y2="33600"/>
                        <a14:foregroundMark x1="3700" y1="33600" x2="9350" y2="30150"/>
                        <a14:foregroundMark x1="20650" y1="17550" x2="15050" y2="3950"/>
                        <a14:foregroundMark x1="15050" y1="3950" x2="15200" y2="2750"/>
                        <a14:foregroundMark x1="35800" y1="6400" x2="35800" y2="2900"/>
                        <a14:foregroundMark x1="27250" y1="2750" x2="30350" y2="2750"/>
                        <a14:foregroundMark x1="81500" y1="87500" x2="66950" y2="92750"/>
                        <a14:foregroundMark x1="66950" y1="92750" x2="42550" y2="87500"/>
                        <a14:foregroundMark x1="25400" y1="86600" x2="25950" y2="88750"/>
                        <a14:foregroundMark x1="61750" y1="16800" x2="56100" y2="12050"/>
                        <a14:foregroundMark x1="56100" y1="12050" x2="56100" y2="12050"/>
                        <a14:foregroundMark x1="57000" y1="11850" x2="53900" y2="1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63" y="715600"/>
            <a:ext cx="6400801" cy="646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81" name="Диаграмма 2080">
            <a:extLst>
              <a:ext uri="{FF2B5EF4-FFF2-40B4-BE49-F238E27FC236}">
                <a16:creationId xmlns:a16="http://schemas.microsoft.com/office/drawing/2014/main" id="{691E5807-883A-AA6C-C031-5BA8C21D0E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8425581"/>
              </p:ext>
            </p:extLst>
          </p:nvPr>
        </p:nvGraphicFramePr>
        <p:xfrm>
          <a:off x="7082996" y="12301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2084" name="Picture 6">
            <a:extLst>
              <a:ext uri="{FF2B5EF4-FFF2-40B4-BE49-F238E27FC236}">
                <a16:creationId xmlns:a16="http://schemas.microsoft.com/office/drawing/2014/main" id="{E5221A56-754F-4856-6ADC-F0D4A0855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34878" y1="43304" x2="39146" y2="41741"/>
                        <a14:foregroundMark x1="63902" y1="41741" x2="67805" y2="45536"/>
                        <a14:foregroundMark x1="55488" y1="79018" x2="45122" y2="82813"/>
                        <a14:foregroundMark x1="45122" y1="82813" x2="44512" y2="82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865" y="4549651"/>
            <a:ext cx="2759135" cy="141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599A83-2853-9D3B-306E-78EE01EC637D}"/>
              </a:ext>
            </a:extLst>
          </p:cNvPr>
          <p:cNvSpPr txBox="1"/>
          <p:nvPr/>
        </p:nvSpPr>
        <p:spPr>
          <a:xfrm>
            <a:off x="9791377" y="5786996"/>
            <a:ext cx="2085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36-45 лет</a:t>
            </a:r>
          </a:p>
        </p:txBody>
      </p:sp>
    </p:spTree>
    <p:extLst>
      <p:ext uri="{BB962C8B-B14F-4D97-AF65-F5344CB8AC3E}">
        <p14:creationId xmlns:p14="http://schemas.microsoft.com/office/powerpoint/2010/main" val="126651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6F587A0-818F-B612-902F-9168F4910C1B}"/>
              </a:ext>
            </a:extLst>
          </p:cNvPr>
          <p:cNvSpPr/>
          <p:nvPr/>
        </p:nvSpPr>
        <p:spPr>
          <a:xfrm>
            <a:off x="475012" y="902525"/>
            <a:ext cx="2454235" cy="4156361"/>
          </a:xfrm>
          <a:prstGeom prst="round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Ключевые партнеры</a:t>
            </a:r>
          </a:p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Кубанский государственный университет</a:t>
            </a:r>
          </a:p>
          <a:p>
            <a:pPr lvl="0">
              <a:lnSpc>
                <a:spcPct val="107000"/>
              </a:lnSpc>
            </a:pPr>
            <a:endParaRPr lang="ru-RU" sz="18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 Medical Group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0FE9E74-3C45-5EEB-40C4-B9999D38B63E}"/>
              </a:ext>
            </a:extLst>
          </p:cNvPr>
          <p:cNvSpPr/>
          <p:nvPr/>
        </p:nvSpPr>
        <p:spPr>
          <a:xfrm>
            <a:off x="2933207" y="902525"/>
            <a:ext cx="2173184" cy="2546266"/>
          </a:xfrm>
          <a:prstGeom prst="round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Ценностные предложения</a:t>
            </a:r>
          </a:p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Забота о здоровье</a:t>
            </a:r>
            <a:endParaRPr lang="ru-RU" sz="13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</a:pPr>
            <a:endParaRPr lang="ru-RU" sz="13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Скорость</a:t>
            </a:r>
          </a:p>
          <a:p>
            <a:pPr algn="ctr"/>
            <a:endParaRPr lang="ru-RU" sz="1300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Удобство</a:t>
            </a:r>
            <a:endParaRPr lang="ru-RU" sz="13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</a:pPr>
            <a:endParaRPr lang="ru-RU" sz="13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Содержательность</a:t>
            </a:r>
            <a:endParaRPr lang="ru-RU" sz="13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289862-127F-94A3-76CC-0D0158510300}"/>
              </a:ext>
            </a:extLst>
          </p:cNvPr>
          <p:cNvSpPr/>
          <p:nvPr/>
        </p:nvSpPr>
        <p:spPr>
          <a:xfrm>
            <a:off x="2933205" y="3458687"/>
            <a:ext cx="2173186" cy="1590304"/>
          </a:xfrm>
          <a:prstGeom prst="round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Ключевые ресурсы</a:t>
            </a:r>
          </a:p>
          <a:p>
            <a:pPr lvl="0" algn="ctr">
              <a:lnSpc>
                <a:spcPct val="107000"/>
              </a:lnSpc>
            </a:pPr>
            <a:endParaRPr lang="ru-RU" sz="1400" b="1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База данных клиентов</a:t>
            </a:r>
          </a:p>
          <a:p>
            <a:pPr lvl="0">
              <a:lnSpc>
                <a:spcPct val="107000"/>
              </a:lnSpc>
            </a:pPr>
            <a:endParaRPr lang="ru-RU" sz="12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Программные продукты</a:t>
            </a:r>
          </a:p>
          <a:p>
            <a:pPr lvl="0">
              <a:lnSpc>
                <a:spcPct val="107000"/>
              </a:lnSpc>
            </a:pPr>
            <a:endParaRPr lang="ru-RU" sz="12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</a:t>
            </a:r>
            <a:endParaRPr lang="ru-RU" sz="12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A1C4DB8-08F6-C992-069E-0323E9462721}"/>
              </a:ext>
            </a:extLst>
          </p:cNvPr>
          <p:cNvSpPr/>
          <p:nvPr/>
        </p:nvSpPr>
        <p:spPr>
          <a:xfrm>
            <a:off x="380010" y="5073730"/>
            <a:ext cx="4892633" cy="1550721"/>
          </a:xfrm>
          <a:prstGeom prst="roundRect">
            <a:avLst/>
          </a:prstGeom>
          <a:noFill/>
          <a:ln w="28575" cap="flat" cmpd="sng" algn="ctr">
            <a:solidFill>
              <a:srgbClr val="0AAE0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Структура затрат</a:t>
            </a:r>
          </a:p>
          <a:p>
            <a:pPr lvl="0" algn="ctr">
              <a:lnSpc>
                <a:spcPct val="107000"/>
              </a:lnSpc>
            </a:pPr>
            <a:endParaRPr lang="ru-RU" sz="1400" b="1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Поддержание работы ПО =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тыс. руб./ мес.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З/П работникам =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тыс. руб./ мес.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Обновление базы/ улучшения работы ПО =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тыс. руб./ мес.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14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4AB30A1-BA05-0A8F-C170-DE58AB85B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94005"/>
            <a:ext cx="10515600" cy="1325563"/>
          </a:xfrm>
        </p:spPr>
        <p:txBody>
          <a:bodyPr anchor="t">
            <a:noAutofit/>
          </a:bodyPr>
          <a:lstStyle/>
          <a:p>
            <a:br>
              <a:rPr lang="ru-RU" sz="3600" dirty="0"/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086029D-40E4-4EE8-CCE2-3FBBBCB3EC3A}"/>
              </a:ext>
            </a:extLst>
          </p:cNvPr>
          <p:cNvSpPr/>
          <p:nvPr/>
        </p:nvSpPr>
        <p:spPr>
          <a:xfrm>
            <a:off x="5138059" y="892630"/>
            <a:ext cx="2474023" cy="4126675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Ключевые виды деятельности</a:t>
            </a:r>
          </a:p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Помощь клиентам вовремя обратиться к нужному специалисту</a:t>
            </a:r>
          </a:p>
          <a:p>
            <a:pPr lvl="0" algn="just">
              <a:lnSpc>
                <a:spcPct val="107000"/>
              </a:lnSpc>
            </a:pPr>
            <a:endParaRPr lang="ru-RU" sz="13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Привлечение новых клиентов для компании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13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Составление персонального пути лечения  клиента</a:t>
            </a:r>
          </a:p>
          <a:p>
            <a:pPr lvl="0" algn="just">
              <a:lnSpc>
                <a:spcPct val="107000"/>
              </a:lnSpc>
            </a:pPr>
            <a:endParaRPr lang="ru-RU" sz="13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квалифицированной работы для врачей</a:t>
            </a:r>
          </a:p>
          <a:p>
            <a:pPr lvl="0" algn="just">
              <a:lnSpc>
                <a:spcPct val="107000"/>
              </a:lnSpc>
            </a:pPr>
            <a:endParaRPr lang="ru-RU" sz="1300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4A7CDF1-A0DB-EE71-81CC-CA8A25F9E54F}"/>
              </a:ext>
            </a:extLst>
          </p:cNvPr>
          <p:cNvSpPr/>
          <p:nvPr/>
        </p:nvSpPr>
        <p:spPr>
          <a:xfrm>
            <a:off x="7596249" y="902526"/>
            <a:ext cx="2224645" cy="229787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Отношения с клиентами</a:t>
            </a:r>
          </a:p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Работа по подзадачам компании CL Medical Group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Взаимодействие с клиентами для выявления проблем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4DCBC36-03DB-FFC1-1D17-B9548BDD33BC}"/>
              </a:ext>
            </a:extLst>
          </p:cNvPr>
          <p:cNvSpPr/>
          <p:nvPr/>
        </p:nvSpPr>
        <p:spPr>
          <a:xfrm>
            <a:off x="7612082" y="3200400"/>
            <a:ext cx="2224645" cy="1818905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Каналы сбыта</a:t>
            </a:r>
          </a:p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3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CLPRIME </a:t>
            </a:r>
            <a:r>
              <a:rPr lang="ru-RU" sz="13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медицинская экосистема (мобильное приложение/личный кабинет)+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ABILITY</a:t>
            </a:r>
            <a:endParaRPr lang="ru-RU" sz="13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2DB7389-205E-C041-926F-6D8EA573F47B}"/>
              </a:ext>
            </a:extLst>
          </p:cNvPr>
          <p:cNvSpPr/>
          <p:nvPr/>
        </p:nvSpPr>
        <p:spPr>
          <a:xfrm>
            <a:off x="5268685" y="5058887"/>
            <a:ext cx="6776252" cy="1575460"/>
          </a:xfrm>
          <a:prstGeom prst="roundRect">
            <a:avLst/>
          </a:prstGeom>
          <a:noFill/>
          <a:ln w="28575" cap="flat" cmpd="sng" algn="ctr">
            <a:solidFill>
              <a:srgbClr val="0AAE0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Источники доходов</a:t>
            </a:r>
          </a:p>
          <a:p>
            <a:pPr lvl="0" algn="ctr">
              <a:lnSpc>
                <a:spcPct val="107000"/>
              </a:lnSpc>
            </a:pPr>
            <a:endParaRPr lang="ru-RU" sz="1400" b="1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Запись клиента к врачу на платной основе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Сдача анализов клиентом на платной основе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Инвестиции в проект 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 Medical Group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12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0850D39-C67A-B761-521D-9A6F70A42A0F}"/>
              </a:ext>
            </a:extLst>
          </p:cNvPr>
          <p:cNvSpPr/>
          <p:nvPr/>
        </p:nvSpPr>
        <p:spPr>
          <a:xfrm>
            <a:off x="9852560" y="902525"/>
            <a:ext cx="2192377" cy="414646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Потребительские сегменты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Люди, сдающие (сдававшие) анализы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b="1" dirty="0"/>
          </a:p>
          <a:p>
            <a:pPr algn="ctr"/>
            <a:endParaRPr lang="ru-RU" b="1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5732FA4-EFCB-1048-D5D9-FEB84BE9A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0" b="92750" l="3700" r="90000">
                        <a14:foregroundMark x1="9700" y1="55700" x2="4250" y2="41400"/>
                        <a14:foregroundMark x1="4250" y1="41400" x2="3700" y2="33600"/>
                        <a14:foregroundMark x1="3700" y1="33600" x2="9350" y2="30150"/>
                        <a14:foregroundMark x1="20650" y1="17550" x2="15050" y2="3950"/>
                        <a14:foregroundMark x1="15050" y1="3950" x2="15200" y2="2750"/>
                        <a14:foregroundMark x1="35800" y1="6400" x2="35800" y2="2900"/>
                        <a14:foregroundMark x1="27250" y1="2750" x2="30350" y2="2750"/>
                        <a14:foregroundMark x1="81500" y1="87500" x2="66950" y2="92750"/>
                        <a14:foregroundMark x1="66950" y1="92750" x2="42550" y2="87500"/>
                        <a14:foregroundMark x1="25400" y1="86600" x2="25950" y2="88750"/>
                        <a14:foregroundMark x1="61750" y1="16800" x2="56100" y2="12050"/>
                        <a14:foregroundMark x1="56100" y1="12050" x2="56100" y2="12050"/>
                        <a14:foregroundMark x1="57000" y1="11850" x2="53900" y2="1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59" y="713577"/>
            <a:ext cx="6400801" cy="646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658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772" y="5555"/>
            <a:ext cx="3517522" cy="1325563"/>
          </a:xfrm>
        </p:spPr>
        <p:txBody>
          <a:bodyPr anchor="t">
            <a:noAutofit/>
          </a:bodyPr>
          <a:lstStyle/>
          <a:p>
            <a:br>
              <a:rPr lang="ru-RU" sz="3600" dirty="0"/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Текущие результаты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7" name="Объект 16"/>
          <p:cNvSpPr>
            <a:spLocks noGrp="1"/>
          </p:cNvSpPr>
          <p:nvPr>
            <p:ph sz="half" idx="2"/>
          </p:nvPr>
        </p:nvSpPr>
        <p:spPr>
          <a:xfrm>
            <a:off x="839788" y="2144205"/>
            <a:ext cx="10515600" cy="40454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6"/>
          <p:cNvSpPr txBox="1">
            <a:spLocks/>
          </p:cNvSpPr>
          <p:nvPr/>
        </p:nvSpPr>
        <p:spPr>
          <a:xfrm>
            <a:off x="6148895" y="2388396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6"/>
          <p:cNvSpPr txBox="1">
            <a:spLocks/>
          </p:cNvSpPr>
          <p:nvPr/>
        </p:nvSpPr>
        <p:spPr>
          <a:xfrm>
            <a:off x="6148895" y="2417640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C03E8B-BCC5-D6DE-7C18-630CAAEE0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21" y="1293487"/>
            <a:ext cx="8991600" cy="48961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1710D6-F551-4307-4274-271E45C57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88" y="1293484"/>
            <a:ext cx="11524666" cy="541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27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9FA9B4AA-7542-BA26-7F95-124DE32CA31E}"/>
              </a:ext>
            </a:extLst>
          </p:cNvPr>
          <p:cNvSpPr/>
          <p:nvPr/>
        </p:nvSpPr>
        <p:spPr>
          <a:xfrm>
            <a:off x="4863338" y="4137995"/>
            <a:ext cx="1945825" cy="3296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6BF9EAE-B5C1-923E-F933-7165151611D6}"/>
              </a:ext>
            </a:extLst>
          </p:cNvPr>
          <p:cNvSpPr/>
          <p:nvPr/>
        </p:nvSpPr>
        <p:spPr>
          <a:xfrm>
            <a:off x="1161654" y="4158820"/>
            <a:ext cx="2141395" cy="2880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7AEB47-A4D0-DD17-6DDB-146373EF539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83" b="90000" l="9925" r="89950">
                        <a14:foregroundMark x1="63568" y1="8879" x2="58040" y2="10345"/>
                        <a14:foregroundMark x1="55151" y1="8621" x2="59548" y2="8017"/>
                        <a14:foregroundMark x1="52764" y1="8879" x2="63693" y2="7672"/>
                        <a14:foregroundMark x1="63693" y1="7672" x2="64196" y2="7672"/>
                        <a14:foregroundMark x1="56030" y1="8621" x2="60804" y2="6983"/>
                        <a14:foregroundMark x1="55402" y1="8448" x2="60302" y2="76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6185" y="878774"/>
            <a:ext cx="2583482" cy="34240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996" y="-77566"/>
            <a:ext cx="2063406" cy="1325563"/>
          </a:xfrm>
        </p:spPr>
        <p:txBody>
          <a:bodyPr anchor="t">
            <a:noAutofit/>
          </a:bodyPr>
          <a:lstStyle/>
          <a:p>
            <a:br>
              <a:rPr lang="ru-RU" sz="3600" dirty="0"/>
            </a:b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3" name="Текст 6"/>
          <p:cNvSpPr txBox="1">
            <a:spLocks/>
          </p:cNvSpPr>
          <p:nvPr/>
        </p:nvSpPr>
        <p:spPr>
          <a:xfrm>
            <a:off x="6148895" y="2388396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78699" y="4569456"/>
            <a:ext cx="1899564" cy="884882"/>
          </a:xfrm>
          <a:prstGeom prst="rect">
            <a:avLst/>
          </a:prstGeom>
        </p:spPr>
        <p:txBody>
          <a:bodyPr/>
          <a:lstStyle/>
          <a:p>
            <a:r>
              <a:rPr lang="en-US" sz="1800" b="1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P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roject manager</a:t>
            </a:r>
          </a:p>
          <a:p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Аналитик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32394" y="4162253"/>
            <a:ext cx="2192171" cy="3877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Мочалова Екатерина</a:t>
            </a:r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09599" y="4603090"/>
            <a:ext cx="1899564" cy="884882"/>
          </a:xfrm>
          <a:prstGeom prst="rect">
            <a:avLst/>
          </a:prstGeom>
        </p:spPr>
        <p:txBody>
          <a:bodyPr/>
          <a:lstStyle/>
          <a:p>
            <a:r>
              <a:rPr lang="en-US" sz="1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Frontend-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разработчик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25480" y="4137861"/>
            <a:ext cx="1899564" cy="37558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14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Кулягина</a:t>
            </a:r>
            <a:r>
              <a:rPr lang="ru-RU" sz="1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Анастасия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B8A71E-FC57-BC61-976A-89078B1A54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81147" y="1139315"/>
            <a:ext cx="1791777" cy="28164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3BDC9D-4607-64AB-EEC8-CC505C6046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3264" y="1180364"/>
            <a:ext cx="1666010" cy="26857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810F24-6A44-75E4-DD47-29DD13408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7642" y="1125909"/>
            <a:ext cx="1438266" cy="28432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CF91C9-85C8-0CD4-96C8-32EB28EA3741}"/>
              </a:ext>
            </a:extLst>
          </p:cNvPr>
          <p:cNvSpPr txBox="1"/>
          <p:nvPr/>
        </p:nvSpPr>
        <p:spPr>
          <a:xfrm>
            <a:off x="1586270" y="5304314"/>
            <a:ext cx="3277068" cy="9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3 курс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Системный анализ и управление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533798-88A0-D22D-5B81-5D5731F6D675}"/>
              </a:ext>
            </a:extLst>
          </p:cNvPr>
          <p:cNvSpPr txBox="1"/>
          <p:nvPr/>
        </p:nvSpPr>
        <p:spPr>
          <a:xfrm>
            <a:off x="5310653" y="5244935"/>
            <a:ext cx="1899564" cy="71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 курс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Инноватика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E3E0AAFA-4060-BA3F-FDE2-B75358B2D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50" b="92750" l="3700" r="90000">
                        <a14:foregroundMark x1="9700" y1="55700" x2="4250" y2="41400"/>
                        <a14:foregroundMark x1="4250" y1="41400" x2="3700" y2="33600"/>
                        <a14:foregroundMark x1="3700" y1="33600" x2="9350" y2="30150"/>
                        <a14:foregroundMark x1="20650" y1="17550" x2="15050" y2="3950"/>
                        <a14:foregroundMark x1="15050" y1="3950" x2="15200" y2="2750"/>
                        <a14:foregroundMark x1="35800" y1="6400" x2="35800" y2="2900"/>
                        <a14:foregroundMark x1="27250" y1="2750" x2="30350" y2="2750"/>
                        <a14:foregroundMark x1="81500" y1="87500" x2="66950" y2="92750"/>
                        <a14:foregroundMark x1="66950" y1="92750" x2="42550" y2="87500"/>
                        <a14:foregroundMark x1="25400" y1="86600" x2="25950" y2="88750"/>
                        <a14:foregroundMark x1="61750" y1="16800" x2="56100" y2="12050"/>
                        <a14:foregroundMark x1="56100" y1="12050" x2="56100" y2="12050"/>
                        <a14:foregroundMark x1="57000" y1="11850" x2="53900" y2="1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272" y="737475"/>
            <a:ext cx="6400801" cy="646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833099" y="4111721"/>
            <a:ext cx="2172934" cy="375589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ru-RU" sz="14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Полодашвили</a:t>
            </a:r>
            <a:r>
              <a:rPr lang="ru-RU" sz="1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Иосиф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E3966C9-3B25-2E60-C7E7-9F47CE093E20}"/>
              </a:ext>
            </a:extLst>
          </p:cNvPr>
          <p:cNvSpPr/>
          <p:nvPr/>
        </p:nvSpPr>
        <p:spPr>
          <a:xfrm>
            <a:off x="8730176" y="4148741"/>
            <a:ext cx="2172934" cy="3124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686801" y="4513450"/>
            <a:ext cx="2045539" cy="1530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Backend-</a:t>
            </a:r>
            <a:r>
              <a:rPr lang="ru-RU" sz="19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разработчик</a:t>
            </a:r>
          </a:p>
          <a:p>
            <a:pPr marL="0" indent="0">
              <a:buNone/>
            </a:pPr>
            <a:endParaRPr lang="ru-RU" sz="1900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19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Внешний эксперт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Объект 20">
            <a:extLst>
              <a:ext uri="{FF2B5EF4-FFF2-40B4-BE49-F238E27FC236}">
                <a16:creationId xmlns:a16="http://schemas.microsoft.com/office/drawing/2014/main" id="{AD6913D0-A2A2-41D8-27B7-458F9957D5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89" y1="39500" x2="27333" y2="39750"/>
                        <a14:foregroundMark x1="47889" y1="35375" x2="52778" y2="38750"/>
                        <a14:foregroundMark x1="78778" y1="40750" x2="72667" y2="38375"/>
                        <a14:foregroundMark x1="86889" y1="69375" x2="75556" y2="63250"/>
                        <a14:foregroundMark x1="75556" y1="63250" x2="72111" y2="63875"/>
                        <a14:foregroundMark x1="28889" y1="67000" x2="14111" y2="63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099" y="5936298"/>
            <a:ext cx="1057932" cy="877278"/>
          </a:xfrm>
        </p:spPr>
      </p:pic>
      <p:pic>
        <p:nvPicPr>
          <p:cNvPr id="16" name="Рисунок 15" descr="Изображение выглядит как человек, внутренний, смотрит, волосы&#10;&#10;Автоматически созданное описание">
            <a:extLst>
              <a:ext uri="{FF2B5EF4-FFF2-40B4-BE49-F238E27FC236}">
                <a16:creationId xmlns:a16="http://schemas.microsoft.com/office/drawing/2014/main" id="{28BBEFAB-8839-65F1-308D-F9EFBFFCE0C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070" y="1247998"/>
            <a:ext cx="1616293" cy="249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39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6"/>
          <p:cNvSpPr txBox="1">
            <a:spLocks/>
          </p:cNvSpPr>
          <p:nvPr/>
        </p:nvSpPr>
        <p:spPr>
          <a:xfrm>
            <a:off x="6148895" y="2388396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6"/>
          <p:cNvSpPr txBox="1">
            <a:spLocks/>
          </p:cNvSpPr>
          <p:nvPr/>
        </p:nvSpPr>
        <p:spPr>
          <a:xfrm>
            <a:off x="6148895" y="2417640"/>
            <a:ext cx="5183188" cy="3884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52D193E-028C-C1BF-01B8-48FC89D1E888}"/>
              </a:ext>
            </a:extLst>
          </p:cNvPr>
          <p:cNvSpPr txBox="1"/>
          <p:nvPr/>
        </p:nvSpPr>
        <p:spPr>
          <a:xfrm>
            <a:off x="703078" y="3685742"/>
            <a:ext cx="1220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20 сентября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3BC152-0FE8-292B-1349-7F1E2E9890C1}"/>
              </a:ext>
            </a:extLst>
          </p:cNvPr>
          <p:cNvSpPr txBox="1"/>
          <p:nvPr/>
        </p:nvSpPr>
        <p:spPr>
          <a:xfrm>
            <a:off x="1505165" y="4309376"/>
            <a:ext cx="951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 октября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AD947BE-5B7E-3DF0-6279-A1CFF6B3A7FE}"/>
              </a:ext>
            </a:extLst>
          </p:cNvPr>
          <p:cNvSpPr txBox="1"/>
          <p:nvPr/>
        </p:nvSpPr>
        <p:spPr>
          <a:xfrm>
            <a:off x="4168214" y="3701649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 ноября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D194AB8-9C56-BB98-C107-9FD4B2995E1B}"/>
              </a:ext>
            </a:extLst>
          </p:cNvPr>
          <p:cNvSpPr txBox="1"/>
          <p:nvPr/>
        </p:nvSpPr>
        <p:spPr>
          <a:xfrm>
            <a:off x="5239885" y="4345345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19 ноября</a:t>
            </a:r>
          </a:p>
        </p:txBody>
      </p:sp>
      <p:sp>
        <p:nvSpPr>
          <p:cNvPr id="64" name="Текст 31">
            <a:extLst>
              <a:ext uri="{FF2B5EF4-FFF2-40B4-BE49-F238E27FC236}">
                <a16:creationId xmlns:a16="http://schemas.microsoft.com/office/drawing/2014/main" id="{80D3CA0C-8B37-84CC-C8DC-B820634E1175}"/>
              </a:ext>
            </a:extLst>
          </p:cNvPr>
          <p:cNvSpPr txBox="1">
            <a:spLocks/>
          </p:cNvSpPr>
          <p:nvPr/>
        </p:nvSpPr>
        <p:spPr>
          <a:xfrm>
            <a:off x="880713" y="5280546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Разработка идеи, анализ рынка</a:t>
            </a: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3D602A8D-9B74-6705-8E16-96C71CB18C3B}"/>
              </a:ext>
            </a:extLst>
          </p:cNvPr>
          <p:cNvCxnSpPr/>
          <p:nvPr/>
        </p:nvCxnSpPr>
        <p:spPr>
          <a:xfrm flipV="1">
            <a:off x="1861952" y="4635362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846A204-16CA-0734-A501-321BE4005207}"/>
              </a:ext>
            </a:extLst>
          </p:cNvPr>
          <p:cNvSpPr txBox="1"/>
          <p:nvPr/>
        </p:nvSpPr>
        <p:spPr>
          <a:xfrm>
            <a:off x="141615" y="4013045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2022 год</a:t>
            </a:r>
          </a:p>
        </p:txBody>
      </p:sp>
      <p:sp>
        <p:nvSpPr>
          <p:cNvPr id="68" name="Текст 31">
            <a:extLst>
              <a:ext uri="{FF2B5EF4-FFF2-40B4-BE49-F238E27FC236}">
                <a16:creationId xmlns:a16="http://schemas.microsoft.com/office/drawing/2014/main" id="{C4A9CF82-49C4-6F81-92C4-3A7C232969AF}"/>
              </a:ext>
            </a:extLst>
          </p:cNvPr>
          <p:cNvSpPr txBox="1">
            <a:spLocks/>
          </p:cNvSpPr>
          <p:nvPr/>
        </p:nvSpPr>
        <p:spPr>
          <a:xfrm>
            <a:off x="3581256" y="2303667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Представление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концепции компании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CL Medical Group</a:t>
            </a:r>
            <a:endParaRPr kumimoji="0" lang="ru-RU" sz="1200" b="0" i="0" u="none" strike="noStrike" kern="1200" cap="none" spc="0" normalizeH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sa Offc Serif Pro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C822DF04-EE3F-B45B-F8AB-53E6CCEC2BD9}"/>
              </a:ext>
            </a:extLst>
          </p:cNvPr>
          <p:cNvCxnSpPr/>
          <p:nvPr/>
        </p:nvCxnSpPr>
        <p:spPr>
          <a:xfrm flipV="1">
            <a:off x="4574412" y="3092104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6E0E1789-43ED-3FF7-0D99-976C09CC6705}"/>
              </a:ext>
            </a:extLst>
          </p:cNvPr>
          <p:cNvSpPr txBox="1"/>
          <p:nvPr/>
        </p:nvSpPr>
        <p:spPr>
          <a:xfrm>
            <a:off x="619623" y="4348964"/>
            <a:ext cx="968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START</a:t>
            </a:r>
            <a:endParaRPr lang="ru-RU" b="1" dirty="0"/>
          </a:p>
        </p:txBody>
      </p:sp>
      <p:sp>
        <p:nvSpPr>
          <p:cNvPr id="72" name="Текст 31">
            <a:extLst>
              <a:ext uri="{FF2B5EF4-FFF2-40B4-BE49-F238E27FC236}">
                <a16:creationId xmlns:a16="http://schemas.microsoft.com/office/drawing/2014/main" id="{1D1ADC2A-AE8E-897A-80DA-FF49F7E3FCB0}"/>
              </a:ext>
            </a:extLst>
          </p:cNvPr>
          <p:cNvSpPr txBox="1">
            <a:spLocks/>
          </p:cNvSpPr>
          <p:nvPr/>
        </p:nvSpPr>
        <p:spPr>
          <a:xfrm>
            <a:off x="5085152" y="5279747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Получение, объединение данных по клиентам от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CL</a:t>
            </a:r>
            <a:endParaRPr kumimoji="0" lang="ru-RU" sz="1200" b="0" i="0" u="none" strike="noStrike" kern="1200" cap="none" spc="0" normalizeH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sa Offc Serif Pro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DB1B466A-17B3-AEA8-4944-D6A534C77909}"/>
              </a:ext>
            </a:extLst>
          </p:cNvPr>
          <p:cNvCxnSpPr/>
          <p:nvPr/>
        </p:nvCxnSpPr>
        <p:spPr>
          <a:xfrm flipV="1">
            <a:off x="5809742" y="4617153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F6C4FDCC-77B0-72BD-DB6C-3CC7CAAD9D45}"/>
              </a:ext>
            </a:extLst>
          </p:cNvPr>
          <p:cNvCxnSpPr/>
          <p:nvPr/>
        </p:nvCxnSpPr>
        <p:spPr>
          <a:xfrm flipV="1">
            <a:off x="6568158" y="3124227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31">
            <a:extLst>
              <a:ext uri="{FF2B5EF4-FFF2-40B4-BE49-F238E27FC236}">
                <a16:creationId xmlns:a16="http://schemas.microsoft.com/office/drawing/2014/main" id="{D2492511-A37F-4106-A52F-3DF8884E6386}"/>
              </a:ext>
            </a:extLst>
          </p:cNvPr>
          <p:cNvSpPr txBox="1">
            <a:spLocks/>
          </p:cNvSpPr>
          <p:nvPr/>
        </p:nvSpPr>
        <p:spPr>
          <a:xfrm>
            <a:off x="1599591" y="2309451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925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Работа над клиентским сегментом</a:t>
            </a:r>
            <a:endParaRPr kumimoji="0" lang="ru-RU" sz="1200" b="0" i="0" u="none" strike="noStrike" kern="1200" cap="none" spc="0" normalizeH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sa Offc Serif Pro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D53FFAA-3AB6-02F5-EBF2-BDF75CE3E7A0}"/>
              </a:ext>
            </a:extLst>
          </p:cNvPr>
          <p:cNvCxnSpPr/>
          <p:nvPr/>
        </p:nvCxnSpPr>
        <p:spPr>
          <a:xfrm flipV="1">
            <a:off x="2601871" y="3080687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DDEEB76-A243-12A8-EC70-1EDBCE50541C}"/>
              </a:ext>
            </a:extLst>
          </p:cNvPr>
          <p:cNvSpPr txBox="1"/>
          <p:nvPr/>
        </p:nvSpPr>
        <p:spPr>
          <a:xfrm>
            <a:off x="2083165" y="3675094"/>
            <a:ext cx="951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6 октября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E64BAF-FD23-9B43-52FF-DCCB2BAD0D65}"/>
              </a:ext>
            </a:extLst>
          </p:cNvPr>
          <p:cNvSpPr txBox="1"/>
          <p:nvPr/>
        </p:nvSpPr>
        <p:spPr>
          <a:xfrm>
            <a:off x="3351333" y="4327584"/>
            <a:ext cx="951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9 октября</a:t>
            </a:r>
          </a:p>
        </p:txBody>
      </p:sp>
      <p:sp>
        <p:nvSpPr>
          <p:cNvPr id="8" name="Текст 31">
            <a:extLst>
              <a:ext uri="{FF2B5EF4-FFF2-40B4-BE49-F238E27FC236}">
                <a16:creationId xmlns:a16="http://schemas.microsoft.com/office/drawing/2014/main" id="{41400061-3A72-7C42-373D-83EE1AD9BED6}"/>
              </a:ext>
            </a:extLst>
          </p:cNvPr>
          <p:cNvSpPr txBox="1">
            <a:spLocks/>
          </p:cNvSpPr>
          <p:nvPr/>
        </p:nvSpPr>
        <p:spPr>
          <a:xfrm>
            <a:off x="3043381" y="5283077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Формулировка гипотезы исследования</a:t>
            </a: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 для подтверждения проблемы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C140E0B-5B0E-B839-DE02-42C26D2F688D}"/>
              </a:ext>
            </a:extLst>
          </p:cNvPr>
          <p:cNvCxnSpPr/>
          <p:nvPr/>
        </p:nvCxnSpPr>
        <p:spPr>
          <a:xfrm flipV="1">
            <a:off x="3827040" y="4635361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209;p39">
            <a:extLst>
              <a:ext uri="{FF2B5EF4-FFF2-40B4-BE49-F238E27FC236}">
                <a16:creationId xmlns:a16="http://schemas.microsoft.com/office/drawing/2014/main" id="{337C9EE1-3D4E-D055-8E9A-7F9F1FB98FE6}"/>
              </a:ext>
            </a:extLst>
          </p:cNvPr>
          <p:cNvSpPr txBox="1">
            <a:spLocks/>
          </p:cNvSpPr>
          <p:nvPr/>
        </p:nvSpPr>
        <p:spPr>
          <a:xfrm>
            <a:off x="409131" y="247412"/>
            <a:ext cx="6252300" cy="101563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800" strike="sngStrike" dirty="0"/>
              <a:t> ДОРОЖНАЯ</a:t>
            </a:r>
          </a:p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АБИЛИТИ КАРТА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68E623D4-3FAC-A1C2-F24D-D06DD078E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0" b="92750" l="3700" r="90000">
                        <a14:foregroundMark x1="9700" y1="55700" x2="4250" y2="41400"/>
                        <a14:foregroundMark x1="4250" y1="41400" x2="3700" y2="33600"/>
                        <a14:foregroundMark x1="3700" y1="33600" x2="9350" y2="30150"/>
                        <a14:foregroundMark x1="20650" y1="17550" x2="15050" y2="3950"/>
                        <a14:foregroundMark x1="15050" y1="3950" x2="15200" y2="2750"/>
                        <a14:foregroundMark x1="35800" y1="6400" x2="35800" y2="2900"/>
                        <a14:foregroundMark x1="27250" y1="2750" x2="30350" y2="2750"/>
                        <a14:foregroundMark x1="81500" y1="87500" x2="66950" y2="92750"/>
                        <a14:foregroundMark x1="66950" y1="92750" x2="42550" y2="87500"/>
                        <a14:foregroundMark x1="25400" y1="86600" x2="25950" y2="88750"/>
                        <a14:foregroundMark x1="61750" y1="16800" x2="56100" y2="12050"/>
                        <a14:foregroundMark x1="56100" y1="12050" x2="56100" y2="12050"/>
                        <a14:foregroundMark x1="57000" y1="11850" x2="53900" y2="1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01" y="751155"/>
            <a:ext cx="6400801" cy="646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 31">
            <a:extLst>
              <a:ext uri="{FF2B5EF4-FFF2-40B4-BE49-F238E27FC236}">
                <a16:creationId xmlns:a16="http://schemas.microsoft.com/office/drawing/2014/main" id="{1B469E69-3535-CC04-7D88-8BEADED8F11B}"/>
              </a:ext>
            </a:extLst>
          </p:cNvPr>
          <p:cNvSpPr txBox="1">
            <a:spLocks/>
          </p:cNvSpPr>
          <p:nvPr/>
        </p:nvSpPr>
        <p:spPr>
          <a:xfrm>
            <a:off x="7078263" y="5244906"/>
            <a:ext cx="1828799" cy="7942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05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Работа с врачом относительно получения информации для шаблонов </a:t>
            </a:r>
          </a:p>
        </p:txBody>
      </p:sp>
      <p:sp>
        <p:nvSpPr>
          <p:cNvPr id="79" name="Текст 31">
            <a:extLst>
              <a:ext uri="{FF2B5EF4-FFF2-40B4-BE49-F238E27FC236}">
                <a16:creationId xmlns:a16="http://schemas.microsoft.com/office/drawing/2014/main" id="{86CF8AE3-A7CB-62FD-AF54-B019EA9BD20A}"/>
              </a:ext>
            </a:extLst>
          </p:cNvPr>
          <p:cNvSpPr txBox="1">
            <a:spLocks/>
          </p:cNvSpPr>
          <p:nvPr/>
        </p:nvSpPr>
        <p:spPr>
          <a:xfrm>
            <a:off x="9148619" y="5281127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Доработка прототипа, дополнение данных по врачам и анализам</a:t>
            </a:r>
          </a:p>
        </p:txBody>
      </p:sp>
      <p:sp>
        <p:nvSpPr>
          <p:cNvPr id="77" name="Текст 31">
            <a:extLst>
              <a:ext uri="{FF2B5EF4-FFF2-40B4-BE49-F238E27FC236}">
                <a16:creationId xmlns:a16="http://schemas.microsoft.com/office/drawing/2014/main" id="{5E2F733C-873C-3FA2-94E9-5BF76F34C281}"/>
              </a:ext>
            </a:extLst>
          </p:cNvPr>
          <p:cNvSpPr txBox="1">
            <a:spLocks/>
          </p:cNvSpPr>
          <p:nvPr/>
        </p:nvSpPr>
        <p:spPr>
          <a:xfrm>
            <a:off x="7616081" y="2323025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Первое тестирование прототипа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83" name="Текст 31">
            <a:extLst>
              <a:ext uri="{FF2B5EF4-FFF2-40B4-BE49-F238E27FC236}">
                <a16:creationId xmlns:a16="http://schemas.microsoft.com/office/drawing/2014/main" id="{2125A7A2-B50B-D03C-6B64-F3E445262A0F}"/>
              </a:ext>
            </a:extLst>
          </p:cNvPr>
          <p:cNvSpPr txBox="1">
            <a:spLocks/>
          </p:cNvSpPr>
          <p:nvPr/>
        </p:nvSpPr>
        <p:spPr>
          <a:xfrm>
            <a:off x="9600179" y="2224521"/>
            <a:ext cx="2294281" cy="8215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925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Представление прототипа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 Medical Group</a:t>
            </a:r>
            <a:endParaRPr kumimoji="0" lang="ru-RU" sz="1200" b="0" i="0" u="none" strike="noStrike" kern="1200" cap="none" spc="0" normalizeH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sa Offc Serif Pro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C3BB6D4D-891B-274D-FBAA-2CEB84EB1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2535" y="4052634"/>
            <a:ext cx="1033272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Calibri Light" panose="020F030202020403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DF225A-577C-6361-8B3E-942990D08E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42" b="91084" l="10000" r="90000">
                        <a14:foregroundMark x1="44300" y1="15035" x2="36500" y2="28322"/>
                        <a14:foregroundMark x1="36500" y1="28322" x2="36200" y2="43881"/>
                        <a14:foregroundMark x1="36200" y1="43881" x2="36900" y2="49126"/>
                        <a14:foregroundMark x1="43000" y1="9266" x2="53300" y2="8042"/>
                        <a14:foregroundMark x1="53300" y1="8042" x2="55500" y2="8217"/>
                        <a14:foregroundMark x1="50600" y1="91084" x2="48700" y2="882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518" y="3600256"/>
            <a:ext cx="1299167" cy="60954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52F1B6FB-B78D-7EEC-0869-A0B6BD2D67D6}"/>
              </a:ext>
            </a:extLst>
          </p:cNvPr>
          <p:cNvSpPr txBox="1"/>
          <p:nvPr/>
        </p:nvSpPr>
        <p:spPr>
          <a:xfrm>
            <a:off x="10831916" y="4411158"/>
            <a:ext cx="961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FINISH</a:t>
            </a:r>
            <a:endParaRPr lang="ru-RU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F8B8F59-35DB-BD42-3A0C-9240029A28BB}"/>
              </a:ext>
            </a:extLst>
          </p:cNvPr>
          <p:cNvSpPr txBox="1"/>
          <p:nvPr/>
        </p:nvSpPr>
        <p:spPr>
          <a:xfrm>
            <a:off x="9066714" y="4348475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15 декабря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D45F5-3254-B883-BFDF-001080C0F555}"/>
              </a:ext>
            </a:extLst>
          </p:cNvPr>
          <p:cNvSpPr txBox="1"/>
          <p:nvPr/>
        </p:nvSpPr>
        <p:spPr>
          <a:xfrm>
            <a:off x="7155102" y="4309376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30 ноября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A9686E9-0200-C519-9F8D-4B6CB8ADCEA3}"/>
              </a:ext>
            </a:extLst>
          </p:cNvPr>
          <p:cNvSpPr txBox="1"/>
          <p:nvPr/>
        </p:nvSpPr>
        <p:spPr>
          <a:xfrm>
            <a:off x="8255669" y="3645604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6 декабря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485730A-0303-82FC-3E24-9B873D25DB78}"/>
              </a:ext>
            </a:extLst>
          </p:cNvPr>
          <p:cNvSpPr txBox="1"/>
          <p:nvPr/>
        </p:nvSpPr>
        <p:spPr>
          <a:xfrm>
            <a:off x="10049146" y="3723600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20 декабря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C2EEC47-5606-826C-9B63-F676B08B05E3}"/>
              </a:ext>
            </a:extLst>
          </p:cNvPr>
          <p:cNvCxnSpPr/>
          <p:nvPr/>
        </p:nvCxnSpPr>
        <p:spPr>
          <a:xfrm flipV="1">
            <a:off x="8603242" y="3092104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8685B11D-D010-5654-1D03-75C654677899}"/>
              </a:ext>
            </a:extLst>
          </p:cNvPr>
          <p:cNvCxnSpPr/>
          <p:nvPr/>
        </p:nvCxnSpPr>
        <p:spPr>
          <a:xfrm flipV="1">
            <a:off x="10638288" y="3124227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E4719A95-65FD-0EB7-ABEE-A1155E0AB25E}"/>
              </a:ext>
            </a:extLst>
          </p:cNvPr>
          <p:cNvCxnSpPr/>
          <p:nvPr/>
        </p:nvCxnSpPr>
        <p:spPr>
          <a:xfrm flipV="1">
            <a:off x="9704459" y="4617153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4893241F-64BC-9E13-2A15-070033CDAB72}"/>
              </a:ext>
            </a:extLst>
          </p:cNvPr>
          <p:cNvCxnSpPr/>
          <p:nvPr/>
        </p:nvCxnSpPr>
        <p:spPr>
          <a:xfrm flipV="1">
            <a:off x="7819085" y="4557317"/>
            <a:ext cx="0" cy="609545"/>
          </a:xfrm>
          <a:prstGeom prst="line">
            <a:avLst/>
          </a:prstGeom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Текст 31">
            <a:extLst>
              <a:ext uri="{FF2B5EF4-FFF2-40B4-BE49-F238E27FC236}">
                <a16:creationId xmlns:a16="http://schemas.microsoft.com/office/drawing/2014/main" id="{0E5759F0-2623-9C4A-4671-A29DE294148B}"/>
              </a:ext>
            </a:extLst>
          </p:cNvPr>
          <p:cNvSpPr txBox="1">
            <a:spLocks/>
          </p:cNvSpPr>
          <p:nvPr/>
        </p:nvSpPr>
        <p:spPr>
          <a:xfrm>
            <a:off x="5686003" y="2308462"/>
            <a:ext cx="1828800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33CC"/>
            </a:solidFill>
          </a:ln>
        </p:spPr>
        <p:txBody>
          <a:bodyPr vert="horz" lIns="91440" tIns="164592" rIns="91440" bIns="45720" rtlCol="0" anchor="t" anchorCtr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Веб-разработка на</a:t>
            </a:r>
          </a:p>
          <a:p>
            <a:pPr>
              <a:lnSpc>
                <a:spcPct val="120000"/>
              </a:lnSpc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sa Offc Serif Pro"/>
              </a:rPr>
              <a:t>Python</a:t>
            </a:r>
            <a:endParaRPr lang="ru-RU" sz="4800" dirty="0">
              <a:solidFill>
                <a:schemeClr val="tx1">
                  <a:lumMod val="85000"/>
                  <a:lumOff val="15000"/>
                </a:schemeClr>
              </a:solidFill>
              <a:latin typeface="Tisa Offc Serif Pr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sa Offc Serif Pro"/>
                <a:ea typeface="+mn-ea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E90F3DE-264D-26E2-188D-91E14DD01BA3}"/>
              </a:ext>
            </a:extLst>
          </p:cNvPr>
          <p:cNvSpPr txBox="1"/>
          <p:nvPr/>
        </p:nvSpPr>
        <p:spPr>
          <a:xfrm>
            <a:off x="6108158" y="3660730"/>
            <a:ext cx="144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20 ноября</a:t>
            </a:r>
          </a:p>
        </p:txBody>
      </p:sp>
    </p:spTree>
    <p:extLst>
      <p:ext uri="{BB962C8B-B14F-4D97-AF65-F5344CB8AC3E}">
        <p14:creationId xmlns:p14="http://schemas.microsoft.com/office/powerpoint/2010/main" val="2436971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l="-1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EB785D0-6756-E027-5234-BE93F19D8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50" b="92750" l="3700" r="90000">
                        <a14:foregroundMark x1="9700" y1="55700" x2="4250" y2="41400"/>
                        <a14:foregroundMark x1="4250" y1="41400" x2="3700" y2="33600"/>
                        <a14:foregroundMark x1="3700" y1="33600" x2="9350" y2="30150"/>
                        <a14:foregroundMark x1="20650" y1="17550" x2="15050" y2="3950"/>
                        <a14:foregroundMark x1="15050" y1="3950" x2="15200" y2="2750"/>
                        <a14:foregroundMark x1="35800" y1="6400" x2="35800" y2="2900"/>
                        <a14:foregroundMark x1="27250" y1="2750" x2="30350" y2="2750"/>
                        <a14:foregroundMark x1="81500" y1="87500" x2="66950" y2="92750"/>
                        <a14:foregroundMark x1="66950" y1="92750" x2="42550" y2="87500"/>
                        <a14:foregroundMark x1="25400" y1="86600" x2="25950" y2="88750"/>
                        <a14:foregroundMark x1="61750" y1="16800" x2="56100" y2="12050"/>
                        <a14:foregroundMark x1="56100" y1="12050" x2="56100" y2="12050"/>
                        <a14:foregroundMark x1="57000" y1="11850" x2="53900" y2="1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164" y="713984"/>
            <a:ext cx="6400801" cy="643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889" y="4597069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52" y="503332"/>
            <a:ext cx="1486712" cy="1441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8345" y="1056996"/>
            <a:ext cx="21034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АКСЕЛЕРАТОР</a:t>
            </a:r>
          </a:p>
          <a:p>
            <a:r>
              <a:rPr lang="ru-RU" dirty="0" err="1">
                <a:latin typeface="Arial Black" panose="020B0A04020102020204" pitchFamily="34" charset="0"/>
              </a:rPr>
              <a:t>КубГУ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2022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C9426D8-F161-7F16-9387-3DC71390A900}"/>
              </a:ext>
            </a:extLst>
          </p:cNvPr>
          <p:cNvSpPr txBox="1">
            <a:spLocks/>
          </p:cNvSpPr>
          <p:nvPr/>
        </p:nvSpPr>
        <p:spPr>
          <a:xfrm>
            <a:off x="-644863" y="2227702"/>
            <a:ext cx="9824490" cy="92333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0" lang="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roxima Nova" panose="020B0604020202020204" charset="0"/>
                <a:sym typeface="Proxima Nova"/>
              </a:rPr>
              <a:t>СПАСИБО!</a:t>
            </a:r>
            <a:br>
              <a:rPr kumimoji="0" lang="ru" sz="3200" b="1" i="0" u="none" strike="noStrike" kern="0" cap="none" spc="0" normalizeH="0" baseline="0" noProof="0" dirty="0">
                <a:ln>
                  <a:noFill/>
                </a:ln>
                <a:solidFill>
                  <a:srgbClr val="E13329"/>
                </a:solidFill>
                <a:effectLst/>
                <a:uLnTx/>
                <a:uFillTx/>
                <a:latin typeface="Proxima Nova" panose="020B0604020202020204" charset="0"/>
                <a:sym typeface="Proxima Nova"/>
              </a:rPr>
            </a:br>
            <a:r>
              <a:rPr kumimoji="0" lang="ru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Proxima Nova" panose="020B0604020202020204" charset="0"/>
                <a:sym typeface="Proxima Nova"/>
              </a:rPr>
              <a:t>еще увидимся #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" panose="020B0604020202020204" charset="0"/>
              </a:rPr>
              <a:t>Ability</a:t>
            </a:r>
            <a:r>
              <a:rPr kumimoji="0" lang="ru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Proxima Nova" panose="020B0604020202020204" charset="0"/>
                <a:sym typeface="Proxima Nova"/>
              </a:rPr>
              <a:t>;) 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  <a:latin typeface="Proxima Nova" panose="020B060402020202020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87C027-F7F5-131C-E39A-22A3ECDC7B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9826" y1="22578" x2="47569" y2="16406"/>
                        <a14:foregroundMark x1="59858" y1="19584" x2="60243" y2="19609"/>
                        <a14:foregroundMark x1="41146" y1="18359" x2="59537" y2="19563"/>
                        <a14:foregroundMark x1="60243" y1="19609" x2="60243" y2="19766"/>
                        <a14:foregroundMark x1="57525" y1="19063" x2="45486" y2="15000"/>
                        <a14:foregroundMark x1="58681" y1="19453" x2="57525" y2="19063"/>
                        <a14:foregroundMark x1="44887" y1="15647" x2="44618" y2="15937"/>
                        <a14:foregroundMark x1="45269" y1="15234" x2="45036" y2="15486"/>
                        <a14:foregroundMark x1="43027" y1="16172" x2="43576" y2="15547"/>
                        <a14:foregroundMark x1="42821" y1="16406" x2="43027" y2="16172"/>
                        <a14:foregroundMark x1="42546" y1="16719" x2="42821" y2="16406"/>
                        <a14:foregroundMark x1="40625" y1="18906" x2="42340" y2="16953"/>
                        <a14:foregroundMark x1="57222" y1="17344" x2="55382" y2="15078"/>
                        <a14:foregroundMark x1="57612" y1="17824" x2="57222" y2="17344"/>
                        <a14:foregroundMark x1="58681" y1="19141" x2="58424" y2="18825"/>
                        <a14:foregroundMark x1="57355" y1="16543" x2="56424" y2="15313"/>
                        <a14:foregroundMark x1="57531" y1="16524" x2="56597" y2="15313"/>
                        <a14:foregroundMark x1="57766" y1="16499" x2="57118" y2="15625"/>
                        <a14:foregroundMark x1="58083" y1="16466" x2="57648" y2="15764"/>
                        <a14:foregroundMark x1="59688" y1="19053" x2="59477" y2="18713"/>
                        <a14:foregroundMark x1="59549" y1="18828" x2="59708" y2="19085"/>
                        <a14:foregroundMark x1="58316" y1="16441" x2="58033" y2="15894"/>
                        <a14:foregroundMark x1="59590" y1="18906" x2="59489" y2="18711"/>
                        <a14:foregroundMark x1="59549" y1="18828" x2="59693" y2="19106"/>
                        <a14:foregroundMark x1="57808" y1="16495" x2="56424" y2="14844"/>
                        <a14:foregroundMark x1="59896" y1="18984" x2="59653" y2="18694"/>
                        <a14:foregroundMark x1="58657" y1="16404" x2="58333" y2="16016"/>
                        <a14:foregroundMark x1="58030" y1="16471" x2="53646" y2="14375"/>
                        <a14:foregroundMark x1="58474" y1="17344" x2="57986" y2="16563"/>
                        <a14:foregroundMark x1="58730" y1="17753" x2="58474" y2="17344"/>
                        <a14:foregroundMark x1="59549" y1="19063" x2="59065" y2="18289"/>
                        <a14:foregroundMark x1="58738" y1="17344" x2="58333" y2="16484"/>
                        <a14:foregroundMark x1="58925" y1="17741" x2="58738" y2="17344"/>
                        <a14:foregroundMark x1="59549" y1="19063" x2="59181" y2="18282"/>
                        <a14:foregroundMark x1="57942" y1="17344" x2="56944" y2="15859"/>
                        <a14:foregroundMark x1="58238" y1="17784" x2="57942" y2="17344"/>
                        <a14:foregroundMark x1="58991" y1="18906" x2="58597" y2="18319"/>
                        <a14:foregroundMark x1="57729" y1="17344" x2="55556" y2="15469"/>
                        <a14:foregroundMark x1="58240" y1="17784" x2="57729" y2="17344"/>
                        <a14:foregroundMark x1="59722" y1="19063" x2="58842" y2="18304"/>
                        <a14:foregroundMark x1="57069" y1="17344" x2="54340" y2="14844"/>
                        <a14:foregroundMark x1="57595" y1="17825" x2="57069" y2="17344"/>
                        <a14:foregroundMark x1="58946" y1="19063" x2="58164" y2="18347"/>
                        <a14:foregroundMark x1="59549" y1="17500" x2="59549" y2="17500"/>
                        <a14:foregroundMark x1="59201" y1="17422" x2="59028" y2="17109"/>
                        <a14:foregroundMark x1="59028" y1="16797" x2="59028" y2="16797"/>
                        <a14:foregroundMark x1="59549" y1="17344" x2="59549" y2="17578"/>
                        <a14:foregroundMark x1="58681" y1="16484" x2="58681" y2="16484"/>
                        <a14:foregroundMark x1="59896" y1="19141" x2="59896" y2="19141"/>
                        <a14:foregroundMark x1="59896" y1="18906" x2="59896" y2="18906"/>
                        <a14:foregroundMark x1="59896" y1="18984" x2="59896" y2="18984"/>
                        <a14:foregroundMark x1="59896" y1="18906" x2="59896" y2="18906"/>
                        <a14:foregroundMark x1="59896" y1="18984" x2="59896" y2="18984"/>
                        <a14:foregroundMark x1="59896" y1="19063" x2="59896" y2="19063"/>
                        <a14:foregroundMark x1="59896" y1="18984" x2="59896" y2="18984"/>
                        <a14:foregroundMark x1="59896" y1="18906" x2="59896" y2="18906"/>
                        <a14:foregroundMark x1="59549" y1="17344" x2="59549" y2="17344"/>
                        <a14:foregroundMark x1="58854" y1="16875" x2="58854" y2="16875"/>
                        <a14:foregroundMark x1="59549" y1="17422" x2="59549" y2="17422"/>
                        <a14:foregroundMark x1="59722" y1="17266" x2="59722" y2="17266"/>
                        <a14:foregroundMark x1="59028" y1="16563" x2="59028" y2="16563"/>
                        <a14:foregroundMark x1="59549" y1="17344" x2="59549" y2="17701"/>
                        <a14:foregroundMark x1="42881" y1="16172" x2="43836" y2="15313"/>
                        <a14:foregroundMark x1="42621" y1="16406" x2="42881" y2="16172"/>
                        <a14:foregroundMark x1="42273" y1="16719" x2="42621" y2="16406"/>
                        <a14:foregroundMark x1="40451" y1="18359" x2="40739" y2="18100"/>
                        <a14:foregroundMark x1="42535" y1="16953" x2="41146" y2="18906"/>
                        <a14:foregroundMark x1="42924" y1="16406" x2="42701" y2="16719"/>
                        <a14:foregroundMark x1="43090" y1="16172" x2="42924" y2="16406"/>
                        <a14:foregroundMark x1="43701" y1="15313" x2="43090" y2="16172"/>
                        <a14:foregroundMark x1="43924" y1="15000" x2="43701" y2="15313"/>
                        <a14:foregroundMark x1="42657" y1="16172" x2="43229" y2="15547"/>
                        <a14:foregroundMark x1="42443" y1="16406" x2="42657" y2="16172"/>
                        <a14:foregroundMark x1="42157" y1="16719" x2="42443" y2="16406"/>
                        <a14:foregroundMark x1="41616" y1="16406" x2="41329" y2="16719"/>
                        <a14:foregroundMark x1="41830" y1="16172" x2="41616" y2="16406"/>
                        <a14:foregroundMark x1="42188" y1="15781" x2="41830" y2="16172"/>
                        <a14:foregroundMark x1="41146" y1="16328" x2="41146" y2="16328"/>
                        <a14:foregroundMark x1="42246" y1="16406" x2="42535" y2="16094"/>
                        <a14:foregroundMark x1="39931" y1="18906" x2="42246" y2="16406"/>
                        <a14:foregroundMark x1="40278" y1="17891" x2="40278" y2="17891"/>
                        <a14:foregroundMark x1="40451" y1="17344" x2="40451" y2="17344"/>
                        <a14:foregroundMark x1="40625" y1="17031" x2="40625" y2="17031"/>
                        <a14:foregroundMark x1="40625" y1="16563" x2="40625" y2="16563"/>
                        <a14:foregroundMark x1="60069" y1="18672" x2="60069" y2="18672"/>
                        <a14:foregroundMark x1="59896" y1="18281" x2="59896" y2="18281"/>
                        <a14:foregroundMark x1="60069" y1="19063" x2="60069" y2="19063"/>
                        <a14:foregroundMark x1="42708" y1="15391" x2="42708" y2="15391"/>
                        <a14:foregroundMark x1="42708" y1="15391" x2="42708" y2="15391"/>
                        <a14:foregroundMark x1="43229" y1="15313" x2="42708" y2="15391"/>
                        <a14:foregroundMark x1="60069" y1="19531" x2="59375" y2="19297"/>
                        <a14:foregroundMark x1="60069" y1="19375" x2="60069" y2="19375"/>
                        <a14:foregroundMark x1="59722" y1="19297" x2="59722" y2="19297"/>
                        <a14:foregroundMark x1="60243" y1="19375" x2="60243" y2="19375"/>
                        <a14:foregroundMark x1="59722" y1="19375" x2="59722" y2="19375"/>
                        <a14:foregroundMark x1="60069" y1="19375" x2="60069" y2="19375"/>
                        <a14:foregroundMark x1="60069" y1="19297" x2="60069" y2="19297"/>
                        <a14:foregroundMark x1="59896" y1="19297" x2="59896" y2="19297"/>
                        <a14:foregroundMark x1="59896" y1="19375" x2="59896" y2="19375"/>
                        <a14:foregroundMark x1="60069" y1="19297" x2="60069" y2="19297"/>
                        <a14:foregroundMark x1="60069" y1="19297" x2="60069" y2="19297"/>
                        <a14:foregroundMark x1="60069" y1="19297" x2="60069" y2="19297"/>
                        <a14:foregroundMark x1="59896" y1="19219" x2="60069" y2="19609"/>
                        <a14:foregroundMark x1="60590" y1="19375" x2="60590" y2="19375"/>
                        <a14:foregroundMark x1="60590" y1="19297" x2="60590" y2="19297"/>
                        <a14:foregroundMark x1="60590" y1="19297" x2="60590" y2="19297"/>
                        <a14:foregroundMark x1="60590" y1="19297" x2="60590" y2="19297"/>
                        <a14:foregroundMark x1="60417" y1="19297" x2="60417" y2="19297"/>
                        <a14:foregroundMark x1="60590" y1="19219" x2="60243" y2="19219"/>
                        <a14:foregroundMark x1="59896" y1="19219" x2="59896" y2="19219"/>
                        <a14:foregroundMark x1="59722" y1="19063" x2="59722" y2="19063"/>
                        <a14:foregroundMark x1="59896" y1="19141" x2="59896" y2="19141"/>
                        <a14:foregroundMark x1="59896" y1="19141" x2="59896" y2="19141"/>
                        <a14:foregroundMark x1="59896" y1="19141" x2="59896" y2="19141"/>
                        <a14:foregroundMark x1="59896" y1="19141" x2="59722" y2="19141"/>
                        <a14:backgroundMark x1="60451" y1="18359" x2="60590" y2="17891"/>
                        <a14:backgroundMark x1="60590" y1="17891" x2="60590" y2="17891"/>
                        <a14:backgroundMark x1="57020" y1="14752" x2="56597" y2="14609"/>
                        <a14:backgroundMark x1="58681" y1="15313" x2="57182" y2="14807"/>
                        <a14:backgroundMark x1="59626" y1="16797" x2="59752" y2="17031"/>
                        <a14:backgroundMark x1="59501" y1="16563" x2="59626" y2="16797"/>
                        <a14:backgroundMark x1="59375" y1="16328" x2="59501" y2="16563"/>
                        <a14:backgroundMark x1="60322" y1="18281" x2="60069" y2="16406"/>
                        <a14:backgroundMark x1="60375" y1="18672" x2="60322" y2="18281"/>
                        <a14:backgroundMark x1="60417" y1="18984" x2="60375" y2="18672"/>
                        <a14:backgroundMark x1="39931" y1="16719" x2="39931" y2="16719"/>
                        <a14:backgroundMark x1="39718" y1="17344" x2="39410" y2="17969"/>
                        <a14:backgroundMark x1="39873" y1="17031" x2="39718" y2="17344"/>
                        <a14:backgroundMark x1="40104" y1="16563" x2="39873" y2="17031"/>
                        <a14:backgroundMark x1="40451" y1="16406" x2="40451" y2="16406"/>
                        <a14:backgroundMark x1="40625" y1="16172" x2="40625" y2="16172"/>
                        <a14:backgroundMark x1="40451" y1="16484" x2="40451" y2="16484"/>
                        <a14:backgroundMark x1="59896" y1="17344" x2="59896" y2="17344"/>
                        <a14:backgroundMark x1="59896" y1="17188" x2="59896" y2="17188"/>
                        <a14:backgroundMark x1="60243" y1="17656" x2="60417" y2="18203"/>
                        <a14:backgroundMark x1="42014" y1="15313" x2="42014" y2="15313"/>
                        <a14:backgroundMark x1="42535" y1="15078" x2="42535" y2="15078"/>
                        <a14:backgroundMark x1="42708" y1="15000" x2="42535" y2="15156"/>
                        <a14:backgroundMark x1="42361" y1="15313" x2="42361" y2="15313"/>
                        <a14:backgroundMark x1="60417" y1="19141" x2="60417" y2="19141"/>
                        <a14:backgroundMark x1="60417" y1="19141" x2="60417" y2="1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8" y="2534858"/>
            <a:ext cx="3086100" cy="6858000"/>
          </a:xfrm>
          <a:prstGeom prst="rect">
            <a:avLst/>
          </a:prstGeom>
          <a:effectLst>
            <a:reflection stA="90000" endPos="65000" dist="508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8CB3CA7-F017-3127-40E3-5679B6BDE6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6354" y1="24063" x2="47049" y2="17031"/>
                        <a14:foregroundMark x1="47049" y1="17031" x2="47222" y2="16797"/>
                        <a14:foregroundMark x1="56771" y1="17344" x2="43750" y2="15937"/>
                        <a14:foregroundMark x1="41840" y1="19063" x2="40625" y2="17813"/>
                        <a14:foregroundMark x1="41641" y1="19063" x2="42188" y2="17656"/>
                        <a14:foregroundMark x1="40972" y1="20781" x2="41641" y2="19063"/>
                        <a14:foregroundMark x1="42188" y1="17500" x2="42188" y2="17500"/>
                        <a14:foregroundMark x1="40972" y1="17500" x2="42535" y2="16641"/>
                        <a14:foregroundMark x1="48090" y1="14219" x2="52257" y2="14375"/>
                        <a14:foregroundMark x1="40810" y1="19063" x2="40972" y2="19609"/>
                        <a14:foregroundMark x1="40625" y1="18438" x2="40810" y2="19063"/>
                        <a14:foregroundMark x1="61458" y1="19375" x2="63368" y2="19375"/>
                        <a14:foregroundMark x1="64931" y1="19453" x2="77778" y2="19609"/>
                        <a14:foregroundMark x1="39583" y1="19375" x2="23611" y2="19609"/>
                        <a14:foregroundMark x1="23611" y1="19609" x2="23438" y2="19609"/>
                        <a14:foregroundMark x1="41557" y1="19063" x2="54167" y2="14844"/>
                        <a14:foregroundMark x1="40625" y1="19375" x2="41557" y2="19063"/>
                        <a14:foregroundMark x1="54167" y1="14844" x2="55035" y2="15391"/>
                        <a14:foregroundMark x1="47569" y1="14219" x2="41146" y2="20703"/>
                        <a14:foregroundMark x1="55382" y1="14922" x2="54340" y2="14531"/>
                        <a14:foregroundMark x1="40799" y1="16797" x2="40972" y2="16641"/>
                        <a14:backgroundMark x1="39410" y1="19063" x2="39410" y2="1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38" y="2534858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23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</TotalTime>
  <Words>462</Words>
  <Application>Microsoft Office PowerPoint</Application>
  <PresentationFormat>Широкоэкранный</PresentationFormat>
  <Paragraphs>161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Arial Black</vt:lpstr>
      <vt:lpstr>Arial Narrow</vt:lpstr>
      <vt:lpstr>Arial Nova</vt:lpstr>
      <vt:lpstr>Calibri</vt:lpstr>
      <vt:lpstr>Calibri Light</vt:lpstr>
      <vt:lpstr>Oswald Medium</vt:lpstr>
      <vt:lpstr>Proxima Nova</vt:lpstr>
      <vt:lpstr>Roboto</vt:lpstr>
      <vt:lpstr>Symbol</vt:lpstr>
      <vt:lpstr>Times New Roman</vt:lpstr>
      <vt:lpstr>Tisa Offc Serif Pro</vt:lpstr>
      <vt:lpstr>Тема Office</vt:lpstr>
      <vt:lpstr>Презентация PowerPoint</vt:lpstr>
      <vt:lpstr>Презентация PowerPoint</vt:lpstr>
      <vt:lpstr>Что это такое ?</vt:lpstr>
      <vt:lpstr> Актуальность проекта </vt:lpstr>
      <vt:lpstr> Проблемы </vt:lpstr>
      <vt:lpstr>Почему вариантов решения недостаточно</vt:lpstr>
      <vt:lpstr> Решение </vt:lpstr>
      <vt:lpstr> Рынок </vt:lpstr>
      <vt:lpstr> Бизнес-модель </vt:lpstr>
      <vt:lpstr> Текущие результаты </vt:lpstr>
      <vt:lpstr> Команда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Екатерина Мочалова</cp:lastModifiedBy>
  <cp:revision>54</cp:revision>
  <dcterms:created xsi:type="dcterms:W3CDTF">2022-11-19T18:03:26Z</dcterms:created>
  <dcterms:modified xsi:type="dcterms:W3CDTF">2022-12-05T13:32:10Z</dcterms:modified>
</cp:coreProperties>
</file>