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oboto"/>
      <p:regular r:id="rId29"/>
      <p:bold r:id="rId30"/>
      <p:italic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9EAC133-6DA4-4DF2-801F-76BAB97B1CD9}">
  <a:tblStyle styleId="{99EAC133-6DA4-4DF2-801F-76BAB97B1CD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3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985d1583d7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g2985d1583d7_1_1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8" name="Google Shape;258;p1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4" name="Google Shape;274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985d158b3e_6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2985d158b3e_6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10.jp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image" Target="../media/image28.png"/><Relationship Id="rId6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image" Target="../media/image20.gif"/><Relationship Id="rId5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g"/><Relationship Id="rId4" Type="http://schemas.openxmlformats.org/officeDocument/2006/relationships/image" Target="../media/image23.jpg"/><Relationship Id="rId5" Type="http://schemas.openxmlformats.org/officeDocument/2006/relationships/image" Target="../media/image30.jpg"/><Relationship Id="rId6" Type="http://schemas.openxmlformats.org/officeDocument/2006/relationships/image" Target="../media/image2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Relationship Id="rId4" Type="http://schemas.openxmlformats.org/officeDocument/2006/relationships/image" Target="../media/image25.gif"/><Relationship Id="rId5" Type="http://schemas.openxmlformats.org/officeDocument/2006/relationships/image" Target="../media/image2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idx="1" type="body"/>
          </p:nvPr>
        </p:nvSpPr>
        <p:spPr>
          <a:xfrm>
            <a:off x="1883852" y="2057100"/>
            <a:ext cx="2596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2400"/>
              <a:t>Умные парковки</a:t>
            </a:r>
            <a:endParaRPr sz="2400"/>
          </a:p>
        </p:txBody>
      </p:sp>
      <p:sp>
        <p:nvSpPr>
          <p:cNvPr id="107" name="Google Shape;107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" name="Google Shape;108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19509" y="3238506"/>
            <a:ext cx="19050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5"/>
          <p:cNvSpPr txBox="1"/>
          <p:nvPr>
            <p:ph type="title"/>
          </p:nvPr>
        </p:nvSpPr>
        <p:spPr>
          <a:xfrm>
            <a:off x="456817" y="1270006"/>
            <a:ext cx="4655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4000">
                <a:solidFill>
                  <a:schemeClr val="dk1"/>
                </a:solidFill>
              </a:rPr>
              <a:t>Smart Park</a:t>
            </a:r>
            <a:endParaRPr sz="4000"/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6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05500" y="295942"/>
            <a:ext cx="1486635" cy="5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 rotWithShape="1">
          <a:blip r:embed="rId9">
            <a:alphaModFix/>
          </a:blip>
          <a:srcRect b="0" l="10654" r="56081" t="0"/>
          <a:stretch/>
        </p:blipFill>
        <p:spPr>
          <a:xfrm>
            <a:off x="7069480" y="157070"/>
            <a:ext cx="606550" cy="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 txBox="1"/>
          <p:nvPr>
            <p:ph idx="1" type="body"/>
          </p:nvPr>
        </p:nvSpPr>
        <p:spPr>
          <a:xfrm>
            <a:off x="532950" y="1534075"/>
            <a:ext cx="33489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Проблема:</a:t>
            </a:r>
            <a:endParaRPr sz="3130">
              <a:solidFill>
                <a:srgbClr val="9F00FF"/>
              </a:solidFill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1957650"/>
            <a:ext cx="6551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Бизнес теряет удовлетворенность </a:t>
            </a: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посетителей</a:t>
            </a: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потому что те вынуждены долгое время искать свободные парковочные места</a:t>
            </a:r>
            <a:endParaRPr b="0" i="0" sz="20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3" name="Google Shape;133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4" name="Google Shape;134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5" name="Google Shape;135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40" name="Google Shape;14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39323" y="1882212"/>
            <a:ext cx="1693801" cy="1693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15463" y="2656825"/>
            <a:ext cx="1913766" cy="17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6"/>
          <p:cNvSpPr txBox="1"/>
          <p:nvPr/>
        </p:nvSpPr>
        <p:spPr>
          <a:xfrm>
            <a:off x="5486525" y="4228150"/>
            <a:ext cx="1742700" cy="6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Актуальность в Томске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3" name="Google Shape;143;p26"/>
          <p:cNvSpPr txBox="1"/>
          <p:nvPr>
            <p:ph idx="1" type="body"/>
          </p:nvPr>
        </p:nvSpPr>
        <p:spPr>
          <a:xfrm>
            <a:off x="537300" y="3294450"/>
            <a:ext cx="41448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	Наше решение</a:t>
            </a:r>
            <a:r>
              <a:rPr lang="ru" sz="2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:</a:t>
            </a:r>
            <a:endParaRPr sz="3130">
              <a:solidFill>
                <a:srgbClr val="9F00FF"/>
              </a:solidFill>
            </a:endParaRPr>
          </a:p>
        </p:txBody>
      </p:sp>
      <p:sp>
        <p:nvSpPr>
          <p:cNvPr id="144" name="Google Shape;144;p26"/>
          <p:cNvSpPr txBox="1"/>
          <p:nvPr/>
        </p:nvSpPr>
        <p:spPr>
          <a:xfrm>
            <a:off x="525725" y="3804625"/>
            <a:ext cx="4900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Поиск свободных парковочных мест при помощи нейросетей.</a:t>
            </a:r>
            <a:endParaRPr sz="2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2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/>
          <p:nvPr>
            <p:ph type="title"/>
          </p:nvPr>
        </p:nvSpPr>
        <p:spPr>
          <a:xfrm>
            <a:off x="457192" y="13699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0" name="Google Shape;150;p27"/>
          <p:cNvSpPr txBox="1"/>
          <p:nvPr>
            <p:ph idx="1" type="body"/>
          </p:nvPr>
        </p:nvSpPr>
        <p:spPr>
          <a:xfrm>
            <a:off x="456825" y="1949498"/>
            <a:ext cx="7993200" cy="2915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Целевой аудиторией нашего проекта будут крупные торговые центры и предприятия с большим потоком клиентов. Сегмент клиентов включает в себя руководителей торговых компаний, управляющих парковками и технических специалистов, ответственных за внедрение инноваций. </a:t>
            </a:r>
            <a:endParaRPr sz="200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Характеристики включают интерес к оптимизации парковочных решений, улучшению обслуживания клиентов и снижению операционных затрат.</a:t>
            </a:r>
            <a:endParaRPr sz="2000">
              <a:solidFill>
                <a:srgbClr val="132C40"/>
              </a:solidFill>
              <a:highlight>
                <a:schemeClr val="lt1"/>
              </a:highlight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8" name="Google Shape;15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4" name="Google Shape;164;p28"/>
          <p:cNvSpPr txBox="1"/>
          <p:nvPr>
            <p:ph idx="1" type="body"/>
          </p:nvPr>
        </p:nvSpPr>
        <p:spPr>
          <a:xfrm>
            <a:off x="260918" y="3918106"/>
            <a:ext cx="65682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Char char="●"/>
            </a:pPr>
            <a:r>
              <a:rPr lang="ru" sz="2000">
                <a:solidFill>
                  <a:srgbClr val="132C40"/>
                </a:solidFill>
                <a:latin typeface="Roboto"/>
                <a:ea typeface="Roboto"/>
                <a:cs typeface="Roboto"/>
                <a:sym typeface="Roboto"/>
              </a:rPr>
              <a:t>Неявная обстановка с парковочными местами</a:t>
            </a:r>
            <a:endParaRPr sz="2000">
              <a:solidFill>
                <a:srgbClr val="132C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2" name="Google Shape;17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3299" y="282525"/>
            <a:ext cx="3617075" cy="3501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/>
          <p:nvPr>
            <p:ph type="title"/>
          </p:nvPr>
        </p:nvSpPr>
        <p:spPr>
          <a:xfrm>
            <a:off x="1251117" y="5823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6" name="Google Shape;18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9"/>
          <p:cNvSpPr txBox="1"/>
          <p:nvPr>
            <p:ph type="title"/>
          </p:nvPr>
        </p:nvSpPr>
        <p:spPr>
          <a:xfrm>
            <a:off x="530717" y="12702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Способы реализации</a:t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188" name="Google Shape;18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3227" y="645600"/>
            <a:ext cx="1797962" cy="1797962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9"/>
          <p:cNvSpPr txBox="1"/>
          <p:nvPr>
            <p:ph idx="1" type="body"/>
          </p:nvPr>
        </p:nvSpPr>
        <p:spPr>
          <a:xfrm>
            <a:off x="2074525" y="1818925"/>
            <a:ext cx="4078200" cy="29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latin typeface="Arial"/>
                <a:ea typeface="Arial"/>
                <a:cs typeface="Arial"/>
                <a:sym typeface="Arial"/>
              </a:rPr>
              <a:t>Наш способ реализации предполагает, что изображение с камер сожмется на стороне клиента, после чего отправится на наш сервер, где обработается нейросетями, после чего отправится ответ на сервер(успех) и в наше приложение, которое уже отобразит все это у потребителя клиента</a:t>
            </a:r>
            <a:endParaRPr sz="1100">
              <a:solidFill>
                <a:srgbClr val="132C40"/>
              </a:solidFill>
            </a:endParaRPr>
          </a:p>
        </p:txBody>
      </p:sp>
      <p:pic>
        <p:nvPicPr>
          <p:cNvPr id="190" name="Google Shape;19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713" y="1818925"/>
            <a:ext cx="1476375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6" name="Google Shape;196;p30"/>
          <p:cNvSpPr txBox="1"/>
          <p:nvPr/>
        </p:nvSpPr>
        <p:spPr>
          <a:xfrm>
            <a:off x="432332" y="1696775"/>
            <a:ext cx="5118900" cy="23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20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</a:t>
            </a: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20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2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торговому бизнесу</a:t>
            </a:r>
            <a:endParaRPr b="0" i="0" sz="20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20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2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оттоком клиентов из-за недостатка парковочных мест</a:t>
            </a:r>
            <a:endParaRPr b="0" i="0" sz="20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20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2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</a:t>
            </a: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 нейросети</a:t>
            </a:r>
            <a:endParaRPr b="0" i="0" sz="20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20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2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большую прибыль</a:t>
            </a:r>
            <a:endParaRPr b="0" i="0" sz="20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7" name="Google Shape;19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1200" y="1696775"/>
            <a:ext cx="3592775" cy="273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457193" y="39871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1"/>
          <p:cNvSpPr txBox="1"/>
          <p:nvPr>
            <p:ph type="title"/>
          </p:nvPr>
        </p:nvSpPr>
        <p:spPr>
          <a:xfrm>
            <a:off x="457192" y="3864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8" name="Google Shape;20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1" name="Google Shape;21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2250" y="3272241"/>
            <a:ext cx="1568399" cy="176648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1"/>
          <p:cNvSpPr txBox="1"/>
          <p:nvPr>
            <p:ph idx="1" type="body"/>
          </p:nvPr>
        </p:nvSpPr>
        <p:spPr>
          <a:xfrm>
            <a:off x="401727" y="966056"/>
            <a:ext cx="79932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/>
              <a:t>Мы работаем на рынке B2B</a:t>
            </a:r>
            <a:endParaRPr sz="2000"/>
          </a:p>
          <a:p>
            <a:pPr indent="-3048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/>
              <a:t>Наша ЦА - это </a:t>
            </a:r>
            <a:r>
              <a:rPr lang="ru" sz="2000">
                <a:highlight>
                  <a:schemeClr val="lt1"/>
                </a:highlight>
              </a:rPr>
              <a:t>крупные торговые центры и предприятия с большим потоком клиентов</a:t>
            </a:r>
            <a:endParaRPr sz="2000"/>
          </a:p>
          <a:p>
            <a:pPr indent="-3048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/>
              <a:t>Наше решение будет стоить 210 000 рублей </a:t>
            </a:r>
            <a:endParaRPr sz="2000"/>
          </a:p>
          <a:p>
            <a:pPr indent="-3048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/>
              <a:t>Сможем заработать в первый год - 400 000 рублей</a:t>
            </a:r>
            <a:endParaRPr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2"/>
          <p:cNvSpPr/>
          <p:nvPr/>
        </p:nvSpPr>
        <p:spPr>
          <a:xfrm>
            <a:off x="456818" y="4319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2"/>
          <p:cNvSpPr txBox="1"/>
          <p:nvPr>
            <p:ph type="title"/>
          </p:nvPr>
        </p:nvSpPr>
        <p:spPr>
          <a:xfrm>
            <a:off x="456817" y="4196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32"/>
          <p:cNvSpPr txBox="1"/>
          <p:nvPr>
            <p:ph idx="1" type="body"/>
          </p:nvPr>
        </p:nvSpPr>
        <p:spPr>
          <a:xfrm>
            <a:off x="401725" y="915323"/>
            <a:ext cx="7993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/>
              <a:t>Стоимость разработки приложения (единоразовая): 210 000 руб.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/>
              <a:t>Стоимость закупки оборудования для сервера: 200 000 руб., mvp - аренда с минимальной ценой 16 000 руб./мес.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/>
              <a:t>Стоимость закупки камер варьируется в зависимости от размера парковки или придомовой территории, цена одной камеры - 30 000 руб.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ru" sz="2000"/>
              <a:t>Стоимость подписки на наше приложение - корпоративная 80 000 руб./мес., частная - 20 000 руб./мес</a:t>
            </a:r>
            <a:endParaRPr sz="2000"/>
          </a:p>
        </p:txBody>
      </p:sp>
      <p:sp>
        <p:nvSpPr>
          <p:cNvPr id="223" name="Google Shape;22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33"/>
          <p:cNvSpPr txBox="1"/>
          <p:nvPr>
            <p:ph idx="1" type="body"/>
          </p:nvPr>
        </p:nvSpPr>
        <p:spPr>
          <a:xfrm>
            <a:off x="456818" y="1858181"/>
            <a:ext cx="79932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 sz="2400"/>
              <a:t>Мы находимся на финальной стадии продумывания идеи и готовимся к первым практическим шагам</a:t>
            </a:r>
            <a:endParaRPr sz="2400"/>
          </a:p>
        </p:txBody>
      </p:sp>
      <p:sp>
        <p:nvSpPr>
          <p:cNvPr id="233" name="Google Shape;23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7" name="Google Shape;23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0050" y="2968231"/>
            <a:ext cx="2689968" cy="20016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4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34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{99EAC133-6DA4-4DF2-801F-76BAB97B1CD9}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Столбова Екатерина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Слабухин Дмитрий,</a:t>
                      </a:r>
                      <a:endParaRPr sz="16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Мальцев Кирилл</a:t>
                      </a:r>
                      <a:endParaRPr sz="16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Кармадонов Лев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3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5" name="Google Shape;245;p34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6" name="Google Shape;246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2" name="Google Shape;25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5350" y="2169574"/>
            <a:ext cx="691100" cy="82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26450" y="2154175"/>
            <a:ext cx="691099" cy="85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9248" y="1010076"/>
            <a:ext cx="869626" cy="115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34700" y="2991575"/>
            <a:ext cx="691099" cy="108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5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1" name="Google Shape;261;p35"/>
          <p:cNvSpPr txBox="1"/>
          <p:nvPr>
            <p:ph idx="1" type="body"/>
          </p:nvPr>
        </p:nvSpPr>
        <p:spPr>
          <a:xfrm>
            <a:off x="456825" y="1433725"/>
            <a:ext cx="7973700" cy="11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ru" sz="1400">
                <a:solidFill>
                  <a:srgbClr val="132C40"/>
                </a:solidFill>
              </a:rPr>
              <a:t>Провести анализ рынков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AutoNum type="arabicParenR"/>
            </a:pPr>
            <a:r>
              <a:rPr lang="ru" sz="1400">
                <a:solidFill>
                  <a:srgbClr val="132C40"/>
                </a:solidFill>
              </a:rPr>
              <a:t>Выбрать необходимые технологии решений</a:t>
            </a:r>
            <a:endParaRPr sz="14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AutoNum type="arabicParenR"/>
            </a:pPr>
            <a:r>
              <a:rPr lang="ru" sz="1400">
                <a:solidFill>
                  <a:srgbClr val="132C40"/>
                </a:solidFill>
              </a:rPr>
              <a:t>Провести экономические расчеты</a:t>
            </a: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2" name="Google Shape;262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0" name="Google Shape;270;p35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{99EAC133-6DA4-4DF2-801F-76BAB97B1CD9}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Анализ рынка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Пищанская Виктория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Экономические расчеты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Мальцев Кирилл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Поиск технологий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Слабухин Дмитрий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1" name="Google Shape;271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6"/>
          <p:cNvSpPr txBox="1"/>
          <p:nvPr>
            <p:ph type="title"/>
          </p:nvPr>
        </p:nvSpPr>
        <p:spPr>
          <a:xfrm>
            <a:off x="1144717" y="62340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7" name="Google Shape;277;p36"/>
          <p:cNvSpPr txBox="1"/>
          <p:nvPr>
            <p:ph idx="1" type="body"/>
          </p:nvPr>
        </p:nvSpPr>
        <p:spPr>
          <a:xfrm>
            <a:off x="474375" y="1428175"/>
            <a:ext cx="59964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400">
                <a:solidFill>
                  <a:srgbClr val="132C40"/>
                </a:solidFill>
              </a:rPr>
              <a:t>Столбова Екатерина Алексеевна</a:t>
            </a:r>
            <a:endParaRPr sz="2400">
              <a:solidFill>
                <a:srgbClr val="132C40"/>
              </a:solidFill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6" name="Google Shape;28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0675" y="1968178"/>
            <a:ext cx="2392775" cy="239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00425" y="1574225"/>
            <a:ext cx="2531440" cy="287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6"/>
          <p:cNvSpPr txBox="1"/>
          <p:nvPr/>
        </p:nvSpPr>
        <p:spPr>
          <a:xfrm>
            <a:off x="3254000" y="2257325"/>
            <a:ext cx="8514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вк</a:t>
            </a:r>
            <a:endParaRPr sz="24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9" name="Google Shape;289;p36"/>
          <p:cNvSpPr txBox="1"/>
          <p:nvPr/>
        </p:nvSpPr>
        <p:spPr>
          <a:xfrm>
            <a:off x="5260425" y="2227800"/>
            <a:ext cx="5400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тг</a:t>
            </a:r>
            <a:endParaRPr sz="24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7"/>
          <p:cNvSpPr txBox="1"/>
          <p:nvPr>
            <p:ph type="title"/>
          </p:nvPr>
        </p:nvSpPr>
        <p:spPr>
          <a:xfrm>
            <a:off x="500605" y="355350"/>
            <a:ext cx="7692900" cy="292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63666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Прошли те времена, когда пропадали автомобили</a:t>
            </a:r>
            <a:endParaRPr sz="2300">
              <a:solidFill>
                <a:srgbClr val="63666F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63666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 тех пор, как существовал гараж, парковщики ставили свои автомобили не на место. Фактически, в ходе опроса, проведенного Insurance.com, 52% парковщиков признались, что забывали, где они парковались.* В лучшем случае, паркер встревожен. В худшем случае паркерист приходит в отчаяние при мысли, что его автомобиль, возможно, был угнан. С помощью нашей системы поиска парковочных мест парковщики могут легко найти свой автомобиль.</a:t>
            </a:r>
            <a:endParaRPr sz="1100">
              <a:solidFill>
                <a:srgbClr val="63666F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7"/>
          <p:cNvSpPr txBox="1"/>
          <p:nvPr/>
        </p:nvSpPr>
        <p:spPr>
          <a:xfrm>
            <a:off x="457200" y="2712425"/>
            <a:ext cx="8141100" cy="46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63666F"/>
                </a:solidFill>
                <a:highlight>
                  <a:srgbClr val="FFFFFF"/>
                </a:highlight>
              </a:rPr>
              <a:t>Park Finder</a:t>
            </a:r>
            <a:r>
              <a:rPr b="1" i="1" lang="ru" sz="1800">
                <a:solidFill>
                  <a:srgbClr val="63666F"/>
                </a:solidFill>
                <a:highlight>
                  <a:srgbClr val="FFFFFF"/>
                </a:highlight>
              </a:rPr>
              <a:t>™</a:t>
            </a:r>
            <a:r>
              <a:rPr b="1" lang="ru" sz="1800">
                <a:solidFill>
                  <a:srgbClr val="63666F"/>
                </a:solidFill>
                <a:highlight>
                  <a:srgbClr val="FFFFFF"/>
                </a:highlight>
              </a:rPr>
              <a:t>: наш высокотехнологичный локатор транспортных средств</a:t>
            </a:r>
            <a:endParaRPr b="1" sz="1800">
              <a:solidFill>
                <a:srgbClr val="63666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63666F"/>
                </a:solidFill>
                <a:highlight>
                  <a:srgbClr val="FFFFFF"/>
                </a:highlight>
              </a:rPr>
              <a:t>С помощью функции поиска своего автомобиля в программе поиска парковки все, что нужно сделать паркеру, это ввести как минимум три цифры или буквы со своего номерного знака. За считанные секунды базовая система </a:t>
            </a:r>
            <a:r>
              <a:rPr i="1" lang="ru" sz="1350">
                <a:solidFill>
                  <a:srgbClr val="63666F"/>
                </a:solidFill>
                <a:highlight>
                  <a:srgbClr val="FFFFFF"/>
                </a:highlight>
              </a:rPr>
              <a:t>INX</a:t>
            </a:r>
            <a:r>
              <a:rPr lang="ru" sz="1350">
                <a:solidFill>
                  <a:srgbClr val="63666F"/>
                </a:solidFill>
                <a:highlight>
                  <a:srgbClr val="FFFFFF"/>
                </a:highlight>
              </a:rPr>
              <a:t> выполняет поиск по базе данных припаркованных в данный момент транспортных средств и идентифицирует автомобиль parker с помощью встроенной системы распознавания номерных знаков (LPR).</a:t>
            </a:r>
            <a:endParaRPr sz="1350">
              <a:solidFill>
                <a:srgbClr val="63666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63666F"/>
                </a:solidFill>
                <a:highlight>
                  <a:srgbClr val="FFFFFF"/>
                </a:highlight>
              </a:rPr>
              <a:t>Доступно через стандартную подписку INX или наш пакет CX </a:t>
            </a:r>
            <a:r>
              <a:rPr i="1" lang="ru" sz="1350">
                <a:solidFill>
                  <a:srgbClr val="63666F"/>
                </a:solidFill>
                <a:highlight>
                  <a:srgbClr val="FFFFFF"/>
                </a:highlight>
              </a:rPr>
              <a:t>+</a:t>
            </a:r>
            <a:r>
              <a:rPr lang="ru" sz="1350">
                <a:solidFill>
                  <a:srgbClr val="63666F"/>
                </a:solidFill>
                <a:highlight>
                  <a:srgbClr val="FFFFFF"/>
                </a:highlight>
              </a:rPr>
              <a:t> с многогранным API. Есть три способа, которыми ваши парковщики могут использовать наш дополнительный программный модуль поиска парковки с этой бесценной функцией наведения:</a:t>
            </a:r>
            <a:endParaRPr sz="1350">
              <a:solidFill>
                <a:srgbClr val="63666F"/>
              </a:solidFill>
              <a:highlight>
                <a:srgbClr val="FFFFFF"/>
              </a:highlight>
            </a:endParaRPr>
          </a:p>
          <a:p>
            <a:pPr indent="-314325" lvl="0" marL="838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63666F"/>
              </a:buClr>
              <a:buSzPts val="1350"/>
              <a:buChar char="●"/>
            </a:pPr>
            <a:r>
              <a:rPr lang="ru" sz="1350">
                <a:solidFill>
                  <a:srgbClr val="63666F"/>
                </a:solidFill>
                <a:highlight>
                  <a:srgbClr val="FFFFFF"/>
                </a:highlight>
              </a:rPr>
              <a:t>На станциях оплаты парковочных мест с поддержкой поиска парковочных мест или другой системы управления доходами</a:t>
            </a:r>
            <a:endParaRPr sz="1350">
              <a:solidFill>
                <a:srgbClr val="63666F"/>
              </a:solidFill>
              <a:highlight>
                <a:srgbClr val="FFFFFF"/>
              </a:highlight>
            </a:endParaRPr>
          </a:p>
          <a:p>
            <a:pPr indent="-314325" lvl="0" marL="838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3666F"/>
              </a:buClr>
              <a:buSzPts val="1350"/>
              <a:buChar char="●"/>
            </a:pPr>
            <a:r>
              <a:rPr lang="ru" sz="1350">
                <a:solidFill>
                  <a:srgbClr val="63666F"/>
                </a:solidFill>
                <a:highlight>
                  <a:srgbClr val="FFFFFF"/>
                </a:highlight>
              </a:rPr>
              <a:t>С помощью киосков с сенсорным экраном, расположенных в стратегически важных местах</a:t>
            </a:r>
            <a:endParaRPr sz="1350">
              <a:solidFill>
                <a:srgbClr val="63666F"/>
              </a:solidFill>
              <a:highlight>
                <a:srgbClr val="FFFFFF"/>
              </a:highlight>
            </a:endParaRPr>
          </a:p>
          <a:p>
            <a:pPr indent="-314325" lvl="0" marL="838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3666F"/>
              </a:buClr>
              <a:buSzPts val="1350"/>
              <a:buChar char="●"/>
            </a:pPr>
            <a:r>
              <a:rPr lang="ru" sz="1350">
                <a:solidFill>
                  <a:srgbClr val="63666F"/>
                </a:solidFill>
                <a:highlight>
                  <a:srgbClr val="FFFFFF"/>
                </a:highlight>
              </a:rPr>
              <a:t>С помощью приложения для смартфона, созданного для плавной интеграции с нашей системой</a:t>
            </a:r>
            <a:endParaRPr sz="1350">
              <a:solidFill>
                <a:srgbClr val="63666F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