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7" r:id="rId10"/>
    <p:sldId id="270" r:id="rId11"/>
  </p:sldIdLst>
  <p:sldSz cx="9144000" cy="5143500" type="screen16x9"/>
  <p:notesSz cx="6858000" cy="9144000"/>
  <p:embeddedFontLst>
    <p:embeddedFont>
      <p:font typeface="Raleway" panose="020B0604020202020204" charset="-52"/>
      <p:regular r:id="rId13"/>
      <p:bold r:id="rId14"/>
      <p:italic r:id="rId15"/>
      <p:boldItalic r:id="rId16"/>
    </p:embeddedFont>
    <p:embeddedFont>
      <p:font typeface="Raleway SemiBold" panose="020B0604020202020204" charset="-52"/>
      <p:regular r:id="rId17"/>
      <p:bold r:id="rId18"/>
      <p:italic r:id="rId19"/>
      <p:boldItalic r:id="rId20"/>
    </p:embeddedFont>
    <p:embeddedFont>
      <p:font typeface="Century Gothic" panose="020B0502020202020204" pitchFamily="34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67C461A-66D9-4665-8FA2-FF471FFC94DE}">
  <a:tblStyle styleId="{267C461A-66D9-4665-8FA2-FF471FFC94DE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30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3" name="Google Shape;7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0" name="Google Shape;9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8" name="Google Shape;9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6" name="Google Shape;10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5" name="Google Shape;13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4" name="Google Shape;14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" name="Google Shape;16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1" name="Google Shape;19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" name="Google Shape;21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4" name="Google Shape;24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" name="Google Shape;25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5" name="Google Shape;35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9"/>
          <p:cNvPicPr preferRelativeResize="0"/>
          <p:nvPr/>
        </p:nvPicPr>
        <p:blipFill rotWithShape="1">
          <a:blip r:embed="rId2">
            <a:alphaModFix/>
          </a:blip>
          <a:srcRect t="1753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2" name="Google Shape;42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8" name="Google Shape;48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4" name="Google Shape;54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2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2"/>
          <p:cNvSpPr txBox="1">
            <a:spLocks noGrp="1"/>
          </p:cNvSpPr>
          <p:nvPr>
            <p:ph type="title"/>
          </p:nvPr>
        </p:nvSpPr>
        <p:spPr>
          <a:xfrm>
            <a:off x="377675" y="1270000"/>
            <a:ext cx="6084600" cy="20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8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SlavicDoll</a:t>
            </a:r>
            <a:endParaRPr sz="38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endParaRPr sz="3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Arial"/>
              <a:buNone/>
            </a:pPr>
            <a:r>
              <a:rPr lang="ru" sz="1800">
                <a:solidFill>
                  <a:schemeClr val="dk2"/>
                </a:solidFill>
              </a:rPr>
              <a:t>Производство батончиков, основанных исключительно на натуральных продуктах и без сахара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2" name="Google Shape;62;p12"/>
          <p:cNvSpPr txBox="1">
            <a:spLocks noGrp="1"/>
          </p:cNvSpPr>
          <p:nvPr>
            <p:ph type="body" idx="1"/>
          </p:nvPr>
        </p:nvSpPr>
        <p:spPr>
          <a:xfrm>
            <a:off x="3160256" y="-697594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endParaRPr/>
          </a:p>
        </p:txBody>
      </p:sp>
      <p:pic>
        <p:nvPicPr>
          <p:cNvPr id="63" name="Google Shape;63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8774" y="294042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2"/>
          <p:cNvSpPr/>
          <p:nvPr/>
        </p:nvSpPr>
        <p:spPr>
          <a:xfrm>
            <a:off x="7280775" y="1618200"/>
            <a:ext cx="1863300" cy="3535800"/>
          </a:xfrm>
          <a:prstGeom prst="rect">
            <a:avLst/>
          </a:prstGeom>
          <a:solidFill>
            <a:srgbClr val="FFCE3E"/>
          </a:solidFill>
          <a:ln>
            <a:noFill/>
          </a:ln>
        </p:spPr>
        <p:txBody>
          <a:bodyPr spcFirstLastPara="1" wrap="square" lIns="121975" tIns="121975" rIns="121975" bIns="121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2"/>
          <p:cNvSpPr/>
          <p:nvPr/>
        </p:nvSpPr>
        <p:spPr>
          <a:xfrm>
            <a:off x="7280774" y="0"/>
            <a:ext cx="1863300" cy="16932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121975" tIns="121975" rIns="121975" bIns="121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" name="Google Shape;67;p1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62265" y="1270000"/>
            <a:ext cx="2681734" cy="3884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661777" y="422500"/>
            <a:ext cx="1086651" cy="748798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t>1</a:t>
            </a:fld>
            <a:endParaRPr/>
          </a:p>
        </p:txBody>
      </p:sp>
      <p:pic>
        <p:nvPicPr>
          <p:cNvPr id="70" name="Google Shape;70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31225" y="182575"/>
            <a:ext cx="1172395" cy="59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>
            <a:off x="456818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АКТУАЛЬНОСТЬ ИДЕИ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-88475" y="2522975"/>
            <a:ext cx="7022700" cy="11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Тренд на здоровое питание, люди всё больше уделяют внимание своему здоровью и стремятся к натуральным продуктам без лишнего сахара. </a:t>
            </a:r>
            <a:endParaRPr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3429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8" name="Google Shape;78;p13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835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2</a:t>
            </a:fld>
            <a:endParaRPr sz="9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85" name="Google Shape;85;p14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 i="1">
                <a:solidFill>
                  <a:srgbClr val="132C40"/>
                </a:solidFill>
              </a:rPr>
              <a:t>Спортсмены и активные люди </a:t>
            </a:r>
            <a:endParaRPr sz="1400" i="1">
              <a:solidFill>
                <a:srgbClr val="132C40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 i="1">
                <a:solidFill>
                  <a:srgbClr val="132C40"/>
                </a:solidFill>
              </a:rPr>
              <a:t>Люди, заботящиеся о своем здоровье и фигуре</a:t>
            </a:r>
            <a:endParaRPr sz="1400" i="1">
              <a:solidFill>
                <a:srgbClr val="132C40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 i="1">
                <a:solidFill>
                  <a:srgbClr val="132C40"/>
                </a:solidFill>
              </a:rPr>
              <a:t>Люди с особыми потребностями</a:t>
            </a:r>
            <a:endParaRPr sz="1400" i="1">
              <a:solidFill>
                <a:srgbClr val="132C40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 i="1">
                <a:solidFill>
                  <a:srgbClr val="132C40"/>
                </a:solidFill>
              </a:rPr>
              <a:t>Люди, имеющие сидячий образ жизни</a:t>
            </a:r>
            <a:endParaRPr sz="1400" i="1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i="1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300">
              <a:solidFill>
                <a:srgbClr val="132C40"/>
              </a:solidFill>
            </a:endParaRPr>
          </a:p>
        </p:txBody>
      </p:sp>
      <p:pic>
        <p:nvPicPr>
          <p:cNvPr id="86" name="Google Shape;86;p14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3</a:t>
            </a:fld>
            <a:endParaRPr sz="9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5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93" name="Google Shape;93;p15"/>
          <p:cNvSpPr txBox="1"/>
          <p:nvPr/>
        </p:nvSpPr>
        <p:spPr>
          <a:xfrm>
            <a:off x="380550" y="2434575"/>
            <a:ext cx="7994100" cy="185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Люди, заботящиеся о своем здоровье и фигуре </a:t>
            </a:r>
            <a:r>
              <a:rPr lang="ru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не полностью получают необходимый объем полезные микроэлементов</a:t>
            </a: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, употребляя диетические продукты без сахара. Кроме того, они не могут следовать полноценному приему пищи в течение дня ввиду отсутствия времени (рабочее/учебное время) и ограничиваются вредным перекусом, мотивирую выбор продуктов исключительно пониженной калорийностью и скоростью потребления пищи. Это приводит к </a:t>
            </a:r>
            <a:r>
              <a:rPr lang="ru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нарушению обмена веществ, проблемам со здоровьем, неполноценному питанию</a:t>
            </a: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900" b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94" name="Google Shape;94;p15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4</a:t>
            </a:fld>
            <a:endParaRPr sz="9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6"/>
          <p:cNvSpPr txBox="1">
            <a:spLocks noGrp="1"/>
          </p:cNvSpPr>
          <p:nvPr>
            <p:ph type="title"/>
          </p:nvPr>
        </p:nvSpPr>
        <p:spPr>
          <a:xfrm>
            <a:off x="432332" y="826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01" name="Google Shape;101;p16"/>
          <p:cNvSpPr txBox="1"/>
          <p:nvPr/>
        </p:nvSpPr>
        <p:spPr>
          <a:xfrm>
            <a:off x="808057" y="2355650"/>
            <a:ext cx="5118900" cy="20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SlavicDoll</a:t>
            </a:r>
            <a:r>
              <a:rPr lang="ru" sz="12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учитывает интересы всех групп аудитории и создает продукт, который будет отвечать их потребностям и желаниям. Мы</a:t>
            </a: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помогаем </a:t>
            </a:r>
            <a:r>
              <a:rPr lang="ru" sz="12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л</a:t>
            </a:r>
            <a:r>
              <a:rPr lang="ru" sz="1200">
                <a:solidFill>
                  <a:schemeClr val="dk2"/>
                </a:solidFill>
                <a:highlight>
                  <a:schemeClr val="lt1"/>
                </a:highlight>
                <a:latin typeface="Raleway SemiBold"/>
                <a:ea typeface="Raleway SemiBold"/>
                <a:cs typeface="Raleway SemiBold"/>
                <a:sym typeface="Raleway SemiBold"/>
              </a:rPr>
              <a:t>юдям с особенными потребностями, </a:t>
            </a:r>
            <a:r>
              <a:rPr lang="ru" sz="1200">
                <a:solidFill>
                  <a:srgbClr val="FF2F2D"/>
                </a:solidFill>
                <a:highlight>
                  <a:schemeClr val="lt1"/>
                </a:highlight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200">
                <a:solidFill>
                  <a:schemeClr val="dk2"/>
                </a:solidFill>
                <a:highlight>
                  <a:schemeClr val="lt1"/>
                </a:highlight>
                <a:latin typeface="Raleway SemiBold"/>
                <a:ea typeface="Raleway SemiBold"/>
                <a:cs typeface="Raleway SemiBold"/>
                <a:sym typeface="Raleway SemiBold"/>
              </a:rPr>
              <a:t> употребления сладкой продукции без вреда для здоровья.</a:t>
            </a: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В ситуациях, </a:t>
            </a:r>
            <a:r>
              <a:rPr lang="ru" sz="12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которых у людей нет времени на полноценный обед, наша продукция помогает компенсировать приём пищи и </a:t>
            </a:r>
            <a:r>
              <a:rPr lang="ru" sz="1200">
                <a:solidFill>
                  <a:srgbClr val="FF2F2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получать </a:t>
            </a:r>
            <a:r>
              <a:rPr lang="ru" sz="12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необходимый комплекс БЖУ (</a:t>
            </a:r>
            <a:r>
              <a:rPr lang="ru" sz="1200">
                <a:solidFill>
                  <a:srgbClr val="FF2F2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новой технологии и рецептуры производства натуральных батончиков). 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02" name="Google Shape;102;p16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5</a:t>
            </a:fld>
            <a:endParaRPr sz="9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xfrm>
            <a:off x="457192" y="12700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pic>
        <p:nvPicPr>
          <p:cNvPr id="109" name="Google Shape;109;p17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79200" y="1162625"/>
            <a:ext cx="3380025" cy="272702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6</a:t>
            </a:fld>
            <a:endParaRPr sz="900"/>
          </a:p>
        </p:txBody>
      </p:sp>
      <p:sp>
        <p:nvSpPr>
          <p:cNvPr id="112" name="Google Shape;112;p17"/>
          <p:cNvSpPr txBox="1"/>
          <p:nvPr/>
        </p:nvSpPr>
        <p:spPr>
          <a:xfrm>
            <a:off x="702150" y="2184450"/>
            <a:ext cx="4915800" cy="12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3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Энергетический батончик</a:t>
            </a:r>
            <a:r>
              <a:rPr lang="ru" sz="1300">
                <a:latin typeface="Raleway"/>
                <a:ea typeface="Raleway"/>
                <a:cs typeface="Raleway"/>
                <a:sym typeface="Raleway"/>
              </a:rPr>
              <a:t> с натуральным составом, который позволяет получить </a:t>
            </a:r>
            <a:r>
              <a:rPr lang="ru" sz="13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доступ к функционалу мобильного приложения</a:t>
            </a:r>
            <a:r>
              <a:rPr lang="ru" sz="1300">
                <a:latin typeface="Raleway"/>
                <a:ea typeface="Raleway"/>
                <a:cs typeface="Raleway"/>
                <a:sym typeface="Raleway"/>
              </a:rPr>
              <a:t> и создавать индивидуальную программу потребления продуктов питания с </a:t>
            </a:r>
            <a:r>
              <a:rPr lang="ru" sz="13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использованием дополненной реальности через QR-коды</a:t>
            </a:r>
            <a:r>
              <a:rPr lang="ru" sz="1300">
                <a:latin typeface="Raleway"/>
                <a:ea typeface="Raleway"/>
                <a:cs typeface="Raleway"/>
                <a:sym typeface="Raleway"/>
              </a:rPr>
              <a:t>, размещенные на упаковке батончика.</a:t>
            </a:r>
            <a:endParaRPr sz="13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3" name="Google Shape;113;p17"/>
          <p:cNvSpPr txBox="1"/>
          <p:nvPr/>
        </p:nvSpPr>
        <p:spPr>
          <a:xfrm>
            <a:off x="579675" y="3730075"/>
            <a:ext cx="7585200" cy="10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Использование органических ингредиентов</a:t>
            </a:r>
            <a:r>
              <a:rPr lang="ru" sz="1300">
                <a:latin typeface="Raleway"/>
                <a:ea typeface="Raleway"/>
                <a:cs typeface="Raleway"/>
                <a:sym typeface="Raleway"/>
              </a:rPr>
              <a:t> – только натуральные фрукты, орехи и подсластители. </a:t>
            </a:r>
            <a:r>
              <a:rPr lang="ru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Уникальные рецептуры</a:t>
            </a:r>
            <a:r>
              <a:rPr lang="ru" sz="1300">
                <a:latin typeface="Raleway"/>
                <a:ea typeface="Raleway"/>
                <a:cs typeface="Raleway"/>
                <a:sym typeface="Raleway"/>
              </a:rPr>
              <a:t> – разнообразие вкусов для привлечения клиентов. </a:t>
            </a:r>
            <a:r>
              <a:rPr lang="ru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Минимизация обработки</a:t>
            </a:r>
            <a:r>
              <a:rPr lang="ru" sz="1300">
                <a:latin typeface="Raleway"/>
                <a:ea typeface="Raleway"/>
                <a:cs typeface="Raleway"/>
                <a:sym typeface="Raleway"/>
              </a:rPr>
              <a:t> – сохранение питательных свойств ингредиентов. </a:t>
            </a:r>
            <a:r>
              <a:rPr lang="ru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Образовательные кампании</a:t>
            </a:r>
            <a:r>
              <a:rPr lang="ru" sz="1300">
                <a:latin typeface="Raleway"/>
                <a:ea typeface="Raleway"/>
                <a:cs typeface="Raleway"/>
                <a:sym typeface="Raleway"/>
              </a:rPr>
              <a:t> – информирование о пользе натуральных сладостей. </a:t>
            </a:r>
            <a:r>
              <a:rPr lang="ru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Сбор обратной связи</a:t>
            </a:r>
            <a:r>
              <a:rPr lang="ru" sz="1300">
                <a:latin typeface="Raleway"/>
                <a:ea typeface="Raleway"/>
                <a:cs typeface="Raleway"/>
                <a:sym typeface="Raleway"/>
              </a:rPr>
              <a:t> – адаптация продукта под запросы потребителей.</a:t>
            </a:r>
            <a:endParaRPr sz="1000" b="0" i="0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0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20"/>
          <p:cNvSpPr txBox="1"/>
          <p:nvPr/>
        </p:nvSpPr>
        <p:spPr>
          <a:xfrm>
            <a:off x="488944" y="2340288"/>
            <a:ext cx="6936600" cy="23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Производители схожей продукции, такие как: </a:t>
            </a:r>
            <a:endParaRPr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Qwikler </a:t>
            </a:r>
            <a:endParaRPr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COCO </a:t>
            </a:r>
            <a:endParaRPr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MUESLI </a:t>
            </a:r>
            <a:endParaRPr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Cornline </a:t>
            </a:r>
            <a:endParaRPr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Fitness </a:t>
            </a:r>
            <a:endParaRPr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Corny</a:t>
            </a:r>
            <a:endParaRPr sz="1400" b="0" i="1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Преимуществом нашей продукции является натуральный состав и достаточное количество микроэлементов.</a:t>
            </a:r>
            <a:endParaRPr sz="1400" b="0" i="1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9" name="Google Shape;139;p20"/>
          <p:cNvSpPr txBox="1">
            <a:spLocks noGrp="1"/>
          </p:cNvSpPr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pic>
        <p:nvPicPr>
          <p:cNvPr id="140" name="Google Shape;140;p20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7</a:t>
            </a:fld>
            <a:endParaRPr sz="9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noFill/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1"/>
          <p:cNvSpPr txBox="1"/>
          <p:nvPr/>
        </p:nvSpPr>
        <p:spPr>
          <a:xfrm>
            <a:off x="488944" y="2345556"/>
            <a:ext cx="6936600" cy="17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5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На фоне конкурентов, помогает выделиться наше предложение здоровых и вкусных альтернатив традиционным сладостям. Будем коллабиться с уже устоявшимися на рынке конкурентами, будем закупать рекламу у влиятельных людей таких как блогеры. Также наши батончики будут продаваться в крупных торговых сетях, таких как «Пятерочка», «Магнит», «Лента».</a:t>
            </a:r>
            <a:endParaRPr sz="1500" b="0" i="1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7" name="Google Shape;147;p21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1"/>
          <p:cNvSpPr txBox="1">
            <a:spLocks noGrp="1"/>
          </p:cNvSpPr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pic>
        <p:nvPicPr>
          <p:cNvPr id="151" name="Google Shape;151;p21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8</a:t>
            </a:fld>
            <a:endParaRPr sz="9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3"/>
          <p:cNvSpPr txBox="1">
            <a:spLocks noGrp="1"/>
          </p:cNvSpPr>
          <p:nvPr>
            <p:ph type="title"/>
          </p:nvPr>
        </p:nvSpPr>
        <p:spPr>
          <a:xfrm>
            <a:off x="456818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167" name="Google Shape;167;p23"/>
          <p:cNvGraphicFramePr/>
          <p:nvPr/>
        </p:nvGraphicFramePr>
        <p:xfrm>
          <a:off x="456810" y="1988425"/>
          <a:ext cx="5957025" cy="2900910"/>
        </p:xfrm>
        <a:graphic>
          <a:graphicData uri="http://schemas.openxmlformats.org/drawingml/2006/table">
            <a:tbl>
              <a:tblPr>
                <a:noFill/>
                <a:tableStyleId>{267C461A-66D9-4665-8FA2-FF471FFC94DE}</a:tableStyleId>
              </a:tblPr>
              <a:tblGrid>
                <a:gridCol w="1985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6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4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7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БУДЕШЬ ДЕЛАТЬ?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Женина Анастасия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Управление действиями команды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Волкова Виктория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дизайнер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Разработка дизайна, разработка технологии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Губина Анастасия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дизайнер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Самохвалова Виктория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Реклама, раскрутка продукта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2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Бачкало Злата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Тестировщик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Разработка тестов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68" name="Google Shape;168;p23"/>
          <p:cNvSpPr/>
          <p:nvPr/>
        </p:nvSpPr>
        <p:spPr>
          <a:xfrm>
            <a:off x="457193" y="5314613"/>
            <a:ext cx="7532100" cy="551400"/>
          </a:xfrm>
          <a:prstGeom prst="rect">
            <a:avLst/>
          </a:prstGeom>
          <a:noFill/>
          <a:ln w="9525" cap="flat" cmpd="sng">
            <a:solidFill>
              <a:srgbClr val="8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9" name="Google Shape;169;p23"/>
          <p:cNvSpPr txBox="1">
            <a:spLocks noGrp="1"/>
          </p:cNvSpPr>
          <p:nvPr>
            <p:ph type="body" idx="1"/>
          </p:nvPr>
        </p:nvSpPr>
        <p:spPr>
          <a:xfrm>
            <a:off x="431543" y="5496713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endParaRPr>
              <a:solidFill>
                <a:srgbClr val="8F00FF"/>
              </a:solidFill>
            </a:endParaRPr>
          </a:p>
        </p:txBody>
      </p:sp>
      <p:pic>
        <p:nvPicPr>
          <p:cNvPr id="170" name="Google Shape;170;p23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9</a:t>
            </a:fld>
            <a:endParaRPr sz="9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6"/>
          <p:cNvSpPr txBox="1">
            <a:spLocks noGrp="1"/>
          </p:cNvSpPr>
          <p:nvPr>
            <p:ph type="title"/>
          </p:nvPr>
        </p:nvSpPr>
        <p:spPr>
          <a:xfrm>
            <a:off x="457192" y="1014156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94" name="Google Shape;194;p26"/>
          <p:cNvSpPr txBox="1">
            <a:spLocks noGrp="1"/>
          </p:cNvSpPr>
          <p:nvPr>
            <p:ph type="body" idx="1"/>
          </p:nvPr>
        </p:nvSpPr>
        <p:spPr>
          <a:xfrm>
            <a:off x="4174522" y="1807856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269999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/>
              <a:t>Женина Анастасия</a:t>
            </a:r>
            <a:endParaRPr sz="1400"/>
          </a:p>
          <a:p>
            <a:pPr marL="269999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/>
          </a:p>
        </p:txBody>
      </p:sp>
      <p:pic>
        <p:nvPicPr>
          <p:cNvPr id="195" name="Google Shape;195;p26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10</a:t>
            </a:fld>
            <a:endParaRPr sz="900"/>
          </a:p>
        </p:txBody>
      </p:sp>
      <p:pic>
        <p:nvPicPr>
          <p:cNvPr id="197" name="Google Shape;197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0925" y="1807851"/>
            <a:ext cx="3603600" cy="270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57925" y="2231625"/>
            <a:ext cx="1881259" cy="227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425</Words>
  <Application>Microsoft Office PowerPoint</Application>
  <PresentationFormat>Экран (16:9)</PresentationFormat>
  <Paragraphs>59</Paragraphs>
  <Slides>10</Slides>
  <Notes>10</Notes>
  <HiddenSlides>2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Raleway</vt:lpstr>
      <vt:lpstr>Raleway SemiBold</vt:lpstr>
      <vt:lpstr>Arial</vt:lpstr>
      <vt:lpstr>Century Gothic</vt:lpstr>
      <vt:lpstr>Simple Light</vt:lpstr>
      <vt:lpstr>SlavicDoll  Производство батончиков, основанных исключительно на натуральных продуктах и без сахара</vt:lpstr>
      <vt:lpstr>АКТУАЛЬНОСТЬ ИДЕИ</vt:lpstr>
      <vt:lpstr>ЦЕЛЕВАЯ АУДИТОРИЯ</vt:lpstr>
      <vt:lpstr>ПРОБЛЕМА</vt:lpstr>
      <vt:lpstr>ЦЕННОСТЬ, ЦЕННОСТНОЕ ПРЕДЛОЖЕНИЕ</vt:lpstr>
      <vt:lpstr>РЕШЕНИЕ</vt:lpstr>
      <vt:lpstr>КОНКУРЕНТЫ</vt:lpstr>
      <vt:lpstr>БИЗНЕС-МОДЕЛЬ</vt:lpstr>
      <vt:lpstr>КОМАНДА СТАРТАПА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SlavicDoll  Производство батончиков, основанных исключительно на натуральных продуктах и без сахара</dc:title>
  <cp:lastModifiedBy>Пользователь Windows</cp:lastModifiedBy>
  <cp:revision>1</cp:revision>
  <dcterms:modified xsi:type="dcterms:W3CDTF">2024-10-30T15:22:15Z</dcterms:modified>
</cp:coreProperties>
</file>