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95" r:id="rId6"/>
    <p:sldId id="260" r:id="rId7"/>
    <p:sldId id="261" r:id="rId8"/>
    <p:sldId id="270" r:id="rId9"/>
    <p:sldId id="262" r:id="rId10"/>
    <p:sldId id="264" r:id="rId11"/>
    <p:sldId id="266" r:id="rId12"/>
    <p:sldId id="272" r:id="rId13"/>
    <p:sldId id="294" r:id="rId14"/>
    <p:sldId id="284" r:id="rId15"/>
    <p:sldId id="268" r:id="rId16"/>
    <p:sldId id="269" r:id="rId17"/>
    <p:sldId id="275" r:id="rId18"/>
    <p:sldId id="277" r:id="rId19"/>
    <p:sldId id="280" r:id="rId20"/>
    <p:sldId id="279" r:id="rId21"/>
    <p:sldId id="281" r:id="rId22"/>
    <p:sldId id="263" r:id="rId23"/>
    <p:sldId id="265" r:id="rId24"/>
    <p:sldId id="285" r:id="rId25"/>
    <p:sldId id="267" r:id="rId26"/>
    <p:sldId id="286" r:id="rId27"/>
    <p:sldId id="293" r:id="rId28"/>
  </p:sldIdLst>
  <p:sldSz cx="12192000" cy="6858000"/>
  <p:notesSz cx="6858000" cy="9144000"/>
  <p:embeddedFontLst>
    <p:embeddedFont>
      <p:font typeface="SimSun" panose="02010600030101010101" pitchFamily="2" charset="-122"/>
      <p:regular r:id="rId30"/>
    </p:embeddedFont>
    <p:embeddedFont>
      <p:font typeface="Raleway" panose="020B0604020202020204" charset="-52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Open Sans" panose="020B0604020202020204" charset="0"/>
      <p:regular r:id="rId39"/>
      <p:bold r:id="rId40"/>
      <p:italic r:id="rId41"/>
      <p:boldItalic r:id="rId42"/>
    </p:embeddedFont>
    <p:embeddedFont>
      <p:font typeface="Microsoft YaHei" panose="020B0503020204020204" pitchFamily="34" charset="-122"/>
      <p:regular r:id="rId43"/>
      <p:bold r:id="rId44"/>
    </p:embeddedFont>
    <p:embeddedFont>
      <p:font typeface="Libre Franklin" panose="020B0604020202020204" charset="0"/>
      <p:regular r:id="rId45"/>
      <p:bold r:id="rId46"/>
      <p:italic r:id="rId47"/>
      <p:boldItalic r:id="rId48"/>
    </p:embeddedFont>
    <p:embeddedFont>
      <p:font typeface="Roboto condensed" panose="020B0604020202020204" charset="0"/>
      <p:regular r:id="rId49"/>
      <p:bold r:id="rId50"/>
      <p:italic r:id="rId51"/>
      <p:boldItalic r:id="rId52"/>
    </p:embeddedFont>
    <p:embeddedFont>
      <p:font typeface="Cambria" panose="02040503050406030204" pitchFamily="18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9" roundtripDataSignature="AMtx7mgZ6QdXs+Z3kgn1GdrkyQS/UlPl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AD369E-2F8A-48D4-B1E3-35DCF4AFFD53}">
  <a:tblStyle styleId="{60AD369E-2F8A-48D4-B1E3-35DCF4AFFD5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79"/>
    <p:restoredTop sz="94479"/>
  </p:normalViewPr>
  <p:slideViewPr>
    <p:cSldViewPr snapToGrid="0">
      <p:cViewPr varScale="1">
        <p:scale>
          <a:sx n="63" d="100"/>
          <a:sy n="63" d="100"/>
        </p:scale>
        <p:origin x="58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69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font" Target="fonts/font22.fntdata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ana%20Mikhailis\Dropbox\&#1052;&#1086;&#1081;%20&#1055;&#1050;%20(LAPTOP-IVRLVKM6)\Downloads\Datchi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Есть 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25-44</c:v>
                </c:pt>
                <c:pt idx="1">
                  <c:v>45-60</c:v>
                </c:pt>
                <c:pt idx="2">
                  <c:v>60-75</c:v>
                </c:pt>
                <c:pt idx="3">
                  <c:v>75-90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30</c:v>
                </c:pt>
                <c:pt idx="2">
                  <c:v>23.7</c:v>
                </c:pt>
                <c:pt idx="3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5-4F19-8E48-154BC1BDC4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 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25-44</c:v>
                </c:pt>
                <c:pt idx="1">
                  <c:v>45-60</c:v>
                </c:pt>
                <c:pt idx="2">
                  <c:v>60-75</c:v>
                </c:pt>
                <c:pt idx="3">
                  <c:v>75-90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79.599999999999994</c:v>
                </c:pt>
                <c:pt idx="1">
                  <c:v>70</c:v>
                </c:pt>
                <c:pt idx="2">
                  <c:v>76.3</c:v>
                </c:pt>
                <c:pt idx="3">
                  <c:v>85.7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E5-4F19-8E48-154BC1BDC4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25-44</c:v>
                </c:pt>
                <c:pt idx="1">
                  <c:v>45-60</c:v>
                </c:pt>
                <c:pt idx="2">
                  <c:v>60-75</c:v>
                </c:pt>
                <c:pt idx="3">
                  <c:v>75-90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3DE5-4F19-8E48-154BC1BDC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563192"/>
        <c:axId val="449554992"/>
      </c:barChart>
      <c:catAx>
        <c:axId val="449563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b="1" dirty="0"/>
                  <a:t>Возраст</a:t>
                </a:r>
                <a:r>
                  <a:rPr lang="en-US" b="1" dirty="0"/>
                  <a:t>,</a:t>
                </a:r>
                <a:r>
                  <a:rPr lang="en-US" b="1" baseline="0" dirty="0"/>
                  <a:t> </a:t>
                </a:r>
                <a:r>
                  <a:rPr lang="ru-RU" b="1" baseline="0" dirty="0"/>
                  <a:t>годы</a:t>
                </a:r>
                <a:endParaRPr lang="ru-RU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9554992"/>
        <c:crosses val="autoZero"/>
        <c:auto val="1"/>
        <c:lblAlgn val="ctr"/>
        <c:lblOffset val="100"/>
        <c:noMultiLvlLbl val="0"/>
      </c:catAx>
      <c:valAx>
        <c:axId val="4495549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b="1" dirty="0"/>
                  <a:t>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956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 sz="1400" b="0" i="0">
                <a:solidFill>
                  <a:srgbClr val="757575"/>
                </a:solidFill>
                <a:latin typeface="+mn-lt"/>
              </a:defRPr>
            </a:pPr>
            <a:r>
              <a:rPr lang="ru-RU" sz="1400" b="0" i="0">
                <a:solidFill>
                  <a:srgbClr val="757575"/>
                </a:solidFill>
                <a:latin typeface="+mn-lt"/>
              </a:rPr>
              <a:t>Финансовые показатели</a:t>
            </a:r>
          </a:p>
        </c:rich>
      </c:tx>
      <c:layout/>
      <c:overlay val="0"/>
    </c:title>
    <c:autoTitleDeleted val="0"/>
    <c:plotArea>
      <c:layout>
        <c:manualLayout>
          <c:xMode val="edge"/>
          <c:yMode val="edge"/>
          <c:x val="0.13847802517508279"/>
          <c:y val="0.1306560805145216"/>
          <c:w val="0.70232256406049498"/>
          <c:h val="0.78055471341083038"/>
        </c:manualLayout>
      </c:layout>
      <c:lineChart>
        <c:grouping val="standard"/>
        <c:varyColors val="1"/>
        <c:ser>
          <c:idx val="0"/>
          <c:order val="0"/>
          <c:tx>
            <c:v>Доход</c:v>
          </c:tx>
          <c:marker>
            <c:symbol val="none"/>
          </c:marker>
          <c:cat>
            <c:numRef>
              <c:f>Лист1!$B$1:$AB$1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cat>
          <c:val>
            <c:numRef>
              <c:f>Лист1!$B$2:$AB$2</c:f>
              <c:numCache>
                <c:formatCode>General</c:formatCode>
                <c:ptCount val="27"/>
                <c:pt idx="0">
                  <c:v>0</c:v>
                </c:pt>
                <c:pt idx="1">
                  <c:v>180</c:v>
                </c:pt>
                <c:pt idx="2">
                  <c:v>360</c:v>
                </c:pt>
                <c:pt idx="3">
                  <c:v>540</c:v>
                </c:pt>
                <c:pt idx="4">
                  <c:v>720</c:v>
                </c:pt>
                <c:pt idx="5">
                  <c:v>780</c:v>
                </c:pt>
                <c:pt idx="6">
                  <c:v>820</c:v>
                </c:pt>
                <c:pt idx="7">
                  <c:v>1000</c:v>
                </c:pt>
                <c:pt idx="8">
                  <c:v>1180</c:v>
                </c:pt>
                <c:pt idx="9">
                  <c:v>1360</c:v>
                </c:pt>
                <c:pt idx="10">
                  <c:v>1540</c:v>
                </c:pt>
                <c:pt idx="11">
                  <c:v>1720</c:v>
                </c:pt>
                <c:pt idx="12">
                  <c:v>1900</c:v>
                </c:pt>
                <c:pt idx="13">
                  <c:v>2080</c:v>
                </c:pt>
                <c:pt idx="14">
                  <c:v>2260</c:v>
                </c:pt>
                <c:pt idx="15">
                  <c:v>2275</c:v>
                </c:pt>
                <c:pt idx="16">
                  <c:v>2455</c:v>
                </c:pt>
                <c:pt idx="17">
                  <c:v>2635</c:v>
                </c:pt>
                <c:pt idx="18">
                  <c:v>2815</c:v>
                </c:pt>
                <c:pt idx="19">
                  <c:v>2995</c:v>
                </c:pt>
                <c:pt idx="20">
                  <c:v>3175</c:v>
                </c:pt>
                <c:pt idx="21">
                  <c:v>3355</c:v>
                </c:pt>
                <c:pt idx="22">
                  <c:v>3535</c:v>
                </c:pt>
                <c:pt idx="23">
                  <c:v>3715</c:v>
                </c:pt>
                <c:pt idx="24">
                  <c:v>3895</c:v>
                </c:pt>
                <c:pt idx="25">
                  <c:v>4075</c:v>
                </c:pt>
                <c:pt idx="26">
                  <c:v>4255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F155-47A8-BDE8-91B9D0307CDA}"/>
            </c:ext>
          </c:extLst>
        </c:ser>
        <c:ser>
          <c:idx val="1"/>
          <c:order val="1"/>
          <c:tx>
            <c:v>Расход</c:v>
          </c:tx>
          <c:marker>
            <c:symbol val="none"/>
          </c:marker>
          <c:cat>
            <c:numRef>
              <c:f>Лист1!$B$1:$AB$1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cat>
          <c:val>
            <c:numRef>
              <c:f>Лист1!$B$3:$AB$3</c:f>
              <c:numCache>
                <c:formatCode>General</c:formatCode>
                <c:ptCount val="27"/>
                <c:pt idx="0">
                  <c:v>441.5</c:v>
                </c:pt>
                <c:pt idx="1">
                  <c:v>522</c:v>
                </c:pt>
                <c:pt idx="2">
                  <c:v>542</c:v>
                </c:pt>
                <c:pt idx="3">
                  <c:v>622.5</c:v>
                </c:pt>
                <c:pt idx="4">
                  <c:v>691</c:v>
                </c:pt>
                <c:pt idx="5">
                  <c:v>771.5</c:v>
                </c:pt>
                <c:pt idx="6">
                  <c:v>852</c:v>
                </c:pt>
                <c:pt idx="7">
                  <c:v>932.5</c:v>
                </c:pt>
                <c:pt idx="8">
                  <c:v>1013</c:v>
                </c:pt>
                <c:pt idx="9">
                  <c:v>1093.5</c:v>
                </c:pt>
                <c:pt idx="10">
                  <c:v>1101</c:v>
                </c:pt>
                <c:pt idx="11">
                  <c:v>1182</c:v>
                </c:pt>
                <c:pt idx="12">
                  <c:v>1262.5</c:v>
                </c:pt>
                <c:pt idx="13">
                  <c:v>1343</c:v>
                </c:pt>
                <c:pt idx="14">
                  <c:v>1423.5</c:v>
                </c:pt>
                <c:pt idx="15">
                  <c:v>1504</c:v>
                </c:pt>
                <c:pt idx="16">
                  <c:v>1520</c:v>
                </c:pt>
                <c:pt idx="17">
                  <c:v>1600.5</c:v>
                </c:pt>
                <c:pt idx="18">
                  <c:v>1681</c:v>
                </c:pt>
                <c:pt idx="19">
                  <c:v>1761.5</c:v>
                </c:pt>
                <c:pt idx="20">
                  <c:v>1842</c:v>
                </c:pt>
                <c:pt idx="21">
                  <c:v>1922.5</c:v>
                </c:pt>
                <c:pt idx="22">
                  <c:v>2003</c:v>
                </c:pt>
                <c:pt idx="23">
                  <c:v>2083.5</c:v>
                </c:pt>
                <c:pt idx="24">
                  <c:v>2164</c:v>
                </c:pt>
                <c:pt idx="25">
                  <c:v>2244.5</c:v>
                </c:pt>
                <c:pt idx="26">
                  <c:v>2325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155-47A8-BDE8-91B9D0307CDA}"/>
            </c:ext>
          </c:extLst>
        </c:ser>
        <c:ser>
          <c:idx val="2"/>
          <c:order val="2"/>
          <c:tx>
            <c:v>Прибыль</c:v>
          </c:tx>
          <c:marker>
            <c:symbol val="none"/>
          </c:marker>
          <c:cat>
            <c:numRef>
              <c:f>Лист1!$B$1:$AB$1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cat>
          <c:val>
            <c:numRef>
              <c:f>Лист1!$B$4:$AB$4</c:f>
              <c:numCache>
                <c:formatCode>General</c:formatCode>
                <c:ptCount val="27"/>
                <c:pt idx="0">
                  <c:v>-441.5</c:v>
                </c:pt>
                <c:pt idx="1">
                  <c:v>-342</c:v>
                </c:pt>
                <c:pt idx="2">
                  <c:v>-182</c:v>
                </c:pt>
                <c:pt idx="3">
                  <c:v>-82.5</c:v>
                </c:pt>
                <c:pt idx="4">
                  <c:v>29</c:v>
                </c:pt>
                <c:pt idx="5">
                  <c:v>8.5</c:v>
                </c:pt>
                <c:pt idx="6">
                  <c:v>-32</c:v>
                </c:pt>
                <c:pt idx="7">
                  <c:v>67.5</c:v>
                </c:pt>
                <c:pt idx="8">
                  <c:v>167</c:v>
                </c:pt>
                <c:pt idx="9">
                  <c:v>266.5</c:v>
                </c:pt>
                <c:pt idx="10">
                  <c:v>439</c:v>
                </c:pt>
                <c:pt idx="11">
                  <c:v>538</c:v>
                </c:pt>
                <c:pt idx="12">
                  <c:v>637.5</c:v>
                </c:pt>
                <c:pt idx="13">
                  <c:v>737</c:v>
                </c:pt>
                <c:pt idx="14">
                  <c:v>836.5</c:v>
                </c:pt>
                <c:pt idx="15">
                  <c:v>771</c:v>
                </c:pt>
                <c:pt idx="16">
                  <c:v>935</c:v>
                </c:pt>
                <c:pt idx="17">
                  <c:v>1034.5</c:v>
                </c:pt>
                <c:pt idx="18">
                  <c:v>1134</c:v>
                </c:pt>
                <c:pt idx="19">
                  <c:v>1233.5</c:v>
                </c:pt>
                <c:pt idx="20">
                  <c:v>1333</c:v>
                </c:pt>
                <c:pt idx="21">
                  <c:v>1432.5</c:v>
                </c:pt>
                <c:pt idx="22">
                  <c:v>1532</c:v>
                </c:pt>
                <c:pt idx="23">
                  <c:v>1631.5</c:v>
                </c:pt>
                <c:pt idx="24">
                  <c:v>1731</c:v>
                </c:pt>
                <c:pt idx="25">
                  <c:v>1830.5</c:v>
                </c:pt>
                <c:pt idx="26">
                  <c:v>1930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155-47A8-BDE8-91B9D0307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7051026"/>
        <c:axId val="986932947"/>
      </c:lineChart>
      <c:catAx>
        <c:axId val="1257051026"/>
        <c:scaling>
          <c:orientation val="minMax"/>
        </c:scaling>
        <c:delete val="0"/>
        <c:axPos val="b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 lvl="0">
                  <a:defRPr sz="1000" b="0" i="0">
                    <a:solidFill>
                      <a:srgbClr val="000000"/>
                    </a:solidFill>
                    <a:latin typeface="+mn-lt"/>
                  </a:defRPr>
                </a:pPr>
                <a:r>
                  <a:rPr lang="ru-RU" sz="1000" b="0" i="0">
                    <a:solidFill>
                      <a:srgbClr val="000000"/>
                    </a:solidFill>
                    <a:latin typeface="+mn-lt"/>
                  </a:rPr>
                  <a:t>Время, месяц</a:t>
                </a:r>
              </a:p>
            </c:rich>
          </c:tx>
          <c:layout>
            <c:manualLayout>
              <c:xMode val="edge"/>
              <c:yMode val="edge"/>
              <c:x val="0.84257152503240007"/>
              <c:y val="0.7363465512756850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rgbClr val="000000"/>
                </a:solidFill>
                <a:latin typeface="+mn-lt"/>
              </a:defRPr>
            </a:pPr>
            <a:endParaRPr lang="ru-RU"/>
          </a:p>
        </c:txPr>
        <c:crossAx val="986932947"/>
        <c:crosses val="autoZero"/>
        <c:auto val="1"/>
        <c:lblAlgn val="ctr"/>
        <c:lblOffset val="100"/>
        <c:noMultiLvlLbl val="1"/>
      </c:catAx>
      <c:valAx>
        <c:axId val="986932947"/>
        <c:scaling>
          <c:orientation val="minMax"/>
          <c:max val="3500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 rot="0" vert="horz"/>
              <a:lstStyle/>
              <a:p>
                <a:pPr lvl="0">
                  <a:defRPr sz="1000" b="0" i="0">
                    <a:solidFill>
                      <a:srgbClr val="000000"/>
                    </a:solidFill>
                    <a:latin typeface="+mn-lt"/>
                  </a:defRPr>
                </a:pPr>
                <a:r>
                  <a:rPr lang="ru-RU" sz="1000" b="0" i="0">
                    <a:solidFill>
                      <a:srgbClr val="000000"/>
                    </a:solidFill>
                    <a:latin typeface="+mn-lt"/>
                  </a:rPr>
                  <a:t>тыс. руб.</a:t>
                </a:r>
              </a:p>
            </c:rich>
          </c:tx>
          <c:layout>
            <c:manualLayout>
              <c:xMode val="edge"/>
              <c:yMode val="edge"/>
              <c:x val="9.6431690572772177E-2"/>
              <c:y val="6.272390565039411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rgbClr val="000000"/>
                </a:solidFill>
                <a:latin typeface="+mn-lt"/>
              </a:defRPr>
            </a:pPr>
            <a:endParaRPr lang="ru-RU"/>
          </a:p>
        </c:txPr>
        <c:crossAx val="125705102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4508990318118945"/>
          <c:y val="0.87653410891206152"/>
          <c:w val="0.315076071922545"/>
          <c:h val="0.12162247286656735"/>
        </c:manualLayout>
      </c:layout>
      <c:overlay val="0"/>
      <c:txPr>
        <a:bodyPr/>
        <a:lstStyle/>
        <a:p>
          <a:pPr lvl="0">
            <a:defRPr sz="900" b="0" i="0">
              <a:solidFill>
                <a:srgbClr val="1A1A1A"/>
              </a:solidFill>
              <a:latin typeface="+mn-lt"/>
            </a:defRPr>
          </a:pPr>
          <a:endParaRPr lang="ru-RU"/>
        </a:p>
      </c:txPr>
    </c:legend>
    <c:plotVisOnly val="1"/>
    <c:dispBlanksAs val="zero"/>
    <c:showDLblsOverMax val="1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image" Target="../media/image5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image" Target="../media/image5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6A3BBF-A2E8-4E0D-AC20-D6626DCB92F7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EAD93E5D-9985-418B-A19A-EBA00A7DC511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Лялин Даниил Олегович</a:t>
          </a:r>
          <a:endParaRPr lang="ru-RU" sz="1400" dirty="0" smtClean="0">
            <a:solidFill>
              <a:schemeClr val="bg1"/>
            </a:solidFill>
            <a:latin typeface="+mn-lt"/>
          </a:endParaRPr>
        </a:p>
        <a:p>
          <a:r>
            <a:rPr lang="ru-RU" sz="1400" dirty="0" err="1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Тимлид</a:t>
          </a:r>
          <a:endParaRPr lang="ru-RU" sz="1400" dirty="0" smtClean="0">
            <a:solidFill>
              <a:schemeClr val="bg1"/>
            </a:solidFill>
            <a:latin typeface="+mn-lt"/>
            <a:ea typeface="Libre Franklin"/>
            <a:cs typeface="Libre Franklin"/>
            <a:sym typeface="Libre Franklin"/>
          </a:endParaRPr>
        </a:p>
        <a:p>
          <a:r>
            <a:rPr lang="ru-RU" sz="1400" dirty="0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Управление процессом создания и продвижения устройства</a:t>
          </a:r>
        </a:p>
      </dgm:t>
    </dgm:pt>
    <dgm:pt modelId="{0704A04D-5EE0-4975-AF07-976516EBD9F4}" type="parTrans" cxnId="{AFAEC0BE-5B6C-45AD-8AC3-3B4384D4F779}">
      <dgm:prSet/>
      <dgm:spPr/>
      <dgm:t>
        <a:bodyPr/>
        <a:lstStyle/>
        <a:p>
          <a:endParaRPr lang="ru-RU"/>
        </a:p>
      </dgm:t>
    </dgm:pt>
    <dgm:pt modelId="{8E5704E1-C4F8-4294-A36F-6376F05FF619}" type="sibTrans" cxnId="{AFAEC0BE-5B6C-45AD-8AC3-3B4384D4F779}">
      <dgm:prSet/>
      <dgm:spPr/>
      <dgm:t>
        <a:bodyPr/>
        <a:lstStyle/>
        <a:p>
          <a:endParaRPr lang="ru-RU"/>
        </a:p>
      </dgm:t>
    </dgm:pt>
    <dgm:pt modelId="{4A1DFC31-1A77-4242-B0A7-1B47A2D4C3C8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ru-RU" sz="1400" dirty="0" smtClean="0"/>
            <a:t>Михайлис Милана Юрьевна </a:t>
          </a:r>
        </a:p>
        <a:p>
          <a:r>
            <a:rPr lang="ru-RU" sz="1400" dirty="0" smtClean="0"/>
            <a:t>Системный администратор</a:t>
          </a:r>
        </a:p>
        <a:p>
          <a:r>
            <a:rPr lang="ru-RU" sz="1400" dirty="0" smtClean="0"/>
            <a:t>Создание устройства для проекта и разработка эффективной методики для его работы</a:t>
          </a:r>
          <a:endParaRPr lang="ru-RU" sz="1400" dirty="0"/>
        </a:p>
      </dgm:t>
    </dgm:pt>
    <dgm:pt modelId="{F4C89738-F3E0-4A97-AE1E-A0B9109F7B54}" type="parTrans" cxnId="{8BFC3109-EAF5-43BB-8FA6-BE320F7AACDF}">
      <dgm:prSet/>
      <dgm:spPr/>
      <dgm:t>
        <a:bodyPr/>
        <a:lstStyle/>
        <a:p>
          <a:endParaRPr lang="ru-RU"/>
        </a:p>
      </dgm:t>
    </dgm:pt>
    <dgm:pt modelId="{E6E5FAD6-AE78-467F-B734-8D961248A4F4}" type="sibTrans" cxnId="{8BFC3109-EAF5-43BB-8FA6-BE320F7AACDF}">
      <dgm:prSet/>
      <dgm:spPr/>
      <dgm:t>
        <a:bodyPr/>
        <a:lstStyle/>
        <a:p>
          <a:endParaRPr lang="ru-RU"/>
        </a:p>
      </dgm:t>
    </dgm:pt>
    <dgm:pt modelId="{23F351A3-5F8E-4108-AA94-511C821848DC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 rtl="0"/>
          <a:r>
            <a:rPr lang="ru-RU" sz="1400" b="0" i="0" u="none" strike="noStrike" cap="none" dirty="0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Высоцкая Эвелина Александровна</a:t>
          </a:r>
          <a:endParaRPr lang="ru-RU" sz="1400" b="0" i="0" u="none" strike="noStrike" cap="none" dirty="0" smtClean="0">
            <a:solidFill>
              <a:schemeClr val="bg1"/>
            </a:solidFill>
            <a:latin typeface="+mn-lt"/>
            <a:ea typeface="Arial"/>
            <a:cs typeface="Arial"/>
            <a:sym typeface="Arial"/>
          </a:endParaRPr>
        </a:p>
        <a:p>
          <a:pPr rtl="0"/>
          <a:r>
            <a:rPr lang="ru-RU" sz="1400" b="0" i="0" u="none" strike="noStrike" cap="none" dirty="0" err="1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Рисерчер</a:t>
          </a:r>
          <a:endParaRPr lang="ru-RU" sz="1400" dirty="0" smtClean="0">
            <a:solidFill>
              <a:schemeClr val="bg1"/>
            </a:solidFill>
            <a:latin typeface="+mn-lt"/>
            <a:ea typeface="Libre Franklin"/>
            <a:cs typeface="Libre Franklin"/>
            <a:sym typeface="Libre Franklin"/>
          </a:endParaRPr>
        </a:p>
        <a:p>
          <a:pPr rtl="0"/>
          <a:r>
            <a:rPr lang="ru-RU" sz="1400" dirty="0" smtClean="0">
              <a:solidFill>
                <a:schemeClr val="bg1"/>
              </a:solidFill>
              <a:latin typeface="+mn-lt"/>
              <a:sym typeface="Libre Franklin"/>
            </a:rPr>
            <a:t>Поиск полезной информации и анализ рынка конкурентов</a:t>
          </a:r>
          <a:endParaRPr lang="ru-RU" sz="1400" dirty="0">
            <a:solidFill>
              <a:schemeClr val="bg1"/>
            </a:solidFill>
            <a:latin typeface="+mn-lt"/>
          </a:endParaRPr>
        </a:p>
      </dgm:t>
    </dgm:pt>
    <dgm:pt modelId="{782CD901-B812-4BF9-B9AC-6AF10EF50626}" type="parTrans" cxnId="{09784593-0E61-4C6B-B894-BFFB5F3C8E59}">
      <dgm:prSet/>
      <dgm:spPr/>
      <dgm:t>
        <a:bodyPr/>
        <a:lstStyle/>
        <a:p>
          <a:endParaRPr lang="ru-RU"/>
        </a:p>
      </dgm:t>
    </dgm:pt>
    <dgm:pt modelId="{2E528C86-D533-4895-9836-2C4C07FC7568}" type="sibTrans" cxnId="{09784593-0E61-4C6B-B894-BFFB5F3C8E59}">
      <dgm:prSet/>
      <dgm:spPr/>
      <dgm:t>
        <a:bodyPr/>
        <a:lstStyle/>
        <a:p>
          <a:endParaRPr lang="ru-RU"/>
        </a:p>
      </dgm:t>
    </dgm:pt>
    <dgm:pt modelId="{BC9225A5-4843-4FEB-A183-4B941D55A461}" type="pres">
      <dgm:prSet presAssocID="{496A3BBF-A2E8-4E0D-AC20-D6626DCB92F7}" presName="linearFlow" presStyleCnt="0">
        <dgm:presLayoutVars>
          <dgm:dir/>
          <dgm:resizeHandles val="exact"/>
        </dgm:presLayoutVars>
      </dgm:prSet>
      <dgm:spPr/>
    </dgm:pt>
    <dgm:pt modelId="{EE069692-268D-41CA-801B-B2AA590E3A3C}" type="pres">
      <dgm:prSet presAssocID="{EAD93E5D-9985-418B-A19A-EBA00A7DC511}" presName="composite" presStyleCnt="0"/>
      <dgm:spPr/>
    </dgm:pt>
    <dgm:pt modelId="{12FD75CE-CEFE-4DBA-8657-1643168E2216}" type="pres">
      <dgm:prSet presAssocID="{EAD93E5D-9985-418B-A19A-EBA00A7DC511}" presName="imgShp" presStyleLbl="fgImgPlace1" presStyleIdx="0" presStyleCnt="3" custLinFactNeighborX="675" custLinFactNeighborY="980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CF36C3E0-41FD-4795-9589-6DF39C669910}" type="pres">
      <dgm:prSet presAssocID="{EAD93E5D-9985-418B-A19A-EBA00A7DC511}" presName="txShp" presStyleLbl="node1" presStyleIdx="0" presStyleCnt="3" custLinFactNeighborX="-188" custLinFactNeighborY="-8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600B36-B759-4405-8073-4F5BF55DB6C8}" type="pres">
      <dgm:prSet presAssocID="{8E5704E1-C4F8-4294-A36F-6376F05FF619}" presName="spacing" presStyleCnt="0"/>
      <dgm:spPr/>
    </dgm:pt>
    <dgm:pt modelId="{060760DF-D421-4581-8E90-E3BD4C2ECAC8}" type="pres">
      <dgm:prSet presAssocID="{4A1DFC31-1A77-4242-B0A7-1B47A2D4C3C8}" presName="composite" presStyleCnt="0"/>
      <dgm:spPr/>
    </dgm:pt>
    <dgm:pt modelId="{6262BD02-A08D-43D6-8088-F35B62700B39}" type="pres">
      <dgm:prSet presAssocID="{4A1DFC31-1A77-4242-B0A7-1B47A2D4C3C8}" presName="imgShp" presStyleLbl="fgImgPlace1" presStyleIdx="1" presStyleCnt="3" custLinFactNeighborX="2306" custLinFactNeighborY="-961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51CFEF9F-2641-458C-AF15-1D2B131D4FD0}" type="pres">
      <dgm:prSet presAssocID="{4A1DFC31-1A77-4242-B0A7-1B47A2D4C3C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E9B88-251D-4445-9517-03E98B667754}" type="pres">
      <dgm:prSet presAssocID="{E6E5FAD6-AE78-467F-B734-8D961248A4F4}" presName="spacing" presStyleCnt="0"/>
      <dgm:spPr/>
    </dgm:pt>
    <dgm:pt modelId="{EB2A9C90-67B8-4225-9FE8-EAF4645E6C25}" type="pres">
      <dgm:prSet presAssocID="{23F351A3-5F8E-4108-AA94-511C821848DC}" presName="composite" presStyleCnt="0"/>
      <dgm:spPr/>
    </dgm:pt>
    <dgm:pt modelId="{46C7DD94-F1F7-4530-B3D4-78C3CBD8DBD3}" type="pres">
      <dgm:prSet presAssocID="{23F351A3-5F8E-4108-AA94-511C821848DC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AAE1786E-52D1-4F47-B590-2C57335FE92F}" type="pres">
      <dgm:prSet presAssocID="{23F351A3-5F8E-4108-AA94-511C821848D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3DAA6F-D5CE-4317-9939-8365000FF960}" type="presOf" srcId="{496A3BBF-A2E8-4E0D-AC20-D6626DCB92F7}" destId="{BC9225A5-4843-4FEB-A183-4B941D55A461}" srcOrd="0" destOrd="0" presId="urn:microsoft.com/office/officeart/2005/8/layout/vList3"/>
    <dgm:cxn modelId="{250282D0-5227-4D82-A0E3-A3CDBF727FD2}" type="presOf" srcId="{4A1DFC31-1A77-4242-B0A7-1B47A2D4C3C8}" destId="{51CFEF9F-2641-458C-AF15-1D2B131D4FD0}" srcOrd="0" destOrd="0" presId="urn:microsoft.com/office/officeart/2005/8/layout/vList3"/>
    <dgm:cxn modelId="{AFAEC0BE-5B6C-45AD-8AC3-3B4384D4F779}" srcId="{496A3BBF-A2E8-4E0D-AC20-D6626DCB92F7}" destId="{EAD93E5D-9985-418B-A19A-EBA00A7DC511}" srcOrd="0" destOrd="0" parTransId="{0704A04D-5EE0-4975-AF07-976516EBD9F4}" sibTransId="{8E5704E1-C4F8-4294-A36F-6376F05FF619}"/>
    <dgm:cxn modelId="{9CD0416E-C788-4D22-A582-1927D4C9D820}" type="presOf" srcId="{23F351A3-5F8E-4108-AA94-511C821848DC}" destId="{AAE1786E-52D1-4F47-B590-2C57335FE92F}" srcOrd="0" destOrd="0" presId="urn:microsoft.com/office/officeart/2005/8/layout/vList3"/>
    <dgm:cxn modelId="{94D00D10-D22D-4765-BE9D-B10B3AE5B13A}" type="presOf" srcId="{EAD93E5D-9985-418B-A19A-EBA00A7DC511}" destId="{CF36C3E0-41FD-4795-9589-6DF39C669910}" srcOrd="0" destOrd="0" presId="urn:microsoft.com/office/officeart/2005/8/layout/vList3"/>
    <dgm:cxn modelId="{09784593-0E61-4C6B-B894-BFFB5F3C8E59}" srcId="{496A3BBF-A2E8-4E0D-AC20-D6626DCB92F7}" destId="{23F351A3-5F8E-4108-AA94-511C821848DC}" srcOrd="2" destOrd="0" parTransId="{782CD901-B812-4BF9-B9AC-6AF10EF50626}" sibTransId="{2E528C86-D533-4895-9836-2C4C07FC7568}"/>
    <dgm:cxn modelId="{8BFC3109-EAF5-43BB-8FA6-BE320F7AACDF}" srcId="{496A3BBF-A2E8-4E0D-AC20-D6626DCB92F7}" destId="{4A1DFC31-1A77-4242-B0A7-1B47A2D4C3C8}" srcOrd="1" destOrd="0" parTransId="{F4C89738-F3E0-4A97-AE1E-A0B9109F7B54}" sibTransId="{E6E5FAD6-AE78-467F-B734-8D961248A4F4}"/>
    <dgm:cxn modelId="{899C6F7D-4D4F-495A-B4D5-9AA77584E2D4}" type="presParOf" srcId="{BC9225A5-4843-4FEB-A183-4B941D55A461}" destId="{EE069692-268D-41CA-801B-B2AA590E3A3C}" srcOrd="0" destOrd="0" presId="urn:microsoft.com/office/officeart/2005/8/layout/vList3"/>
    <dgm:cxn modelId="{C1032F0F-4209-4671-81B6-D8407B509163}" type="presParOf" srcId="{EE069692-268D-41CA-801B-B2AA590E3A3C}" destId="{12FD75CE-CEFE-4DBA-8657-1643168E2216}" srcOrd="0" destOrd="0" presId="urn:microsoft.com/office/officeart/2005/8/layout/vList3"/>
    <dgm:cxn modelId="{E8D5C76B-32DC-45BE-870B-D4CE31073EDF}" type="presParOf" srcId="{EE069692-268D-41CA-801B-B2AA590E3A3C}" destId="{CF36C3E0-41FD-4795-9589-6DF39C669910}" srcOrd="1" destOrd="0" presId="urn:microsoft.com/office/officeart/2005/8/layout/vList3"/>
    <dgm:cxn modelId="{DBD572E4-3525-4DD3-A562-D5EDA9F4C280}" type="presParOf" srcId="{BC9225A5-4843-4FEB-A183-4B941D55A461}" destId="{EC600B36-B759-4405-8073-4F5BF55DB6C8}" srcOrd="1" destOrd="0" presId="urn:microsoft.com/office/officeart/2005/8/layout/vList3"/>
    <dgm:cxn modelId="{1B36091E-E578-4931-A99A-2FEDEFC107B4}" type="presParOf" srcId="{BC9225A5-4843-4FEB-A183-4B941D55A461}" destId="{060760DF-D421-4581-8E90-E3BD4C2ECAC8}" srcOrd="2" destOrd="0" presId="urn:microsoft.com/office/officeart/2005/8/layout/vList3"/>
    <dgm:cxn modelId="{5AB4A8F2-B921-4C39-B760-F285EB61D17D}" type="presParOf" srcId="{060760DF-D421-4581-8E90-E3BD4C2ECAC8}" destId="{6262BD02-A08D-43D6-8088-F35B62700B39}" srcOrd="0" destOrd="0" presId="urn:microsoft.com/office/officeart/2005/8/layout/vList3"/>
    <dgm:cxn modelId="{8D74CE2E-1DD9-45F8-AC8B-F19C19E63284}" type="presParOf" srcId="{060760DF-D421-4581-8E90-E3BD4C2ECAC8}" destId="{51CFEF9F-2641-458C-AF15-1D2B131D4FD0}" srcOrd="1" destOrd="0" presId="urn:microsoft.com/office/officeart/2005/8/layout/vList3"/>
    <dgm:cxn modelId="{33F95871-EA06-49E8-88B3-68D4D628F492}" type="presParOf" srcId="{BC9225A5-4843-4FEB-A183-4B941D55A461}" destId="{A74E9B88-251D-4445-9517-03E98B667754}" srcOrd="3" destOrd="0" presId="urn:microsoft.com/office/officeart/2005/8/layout/vList3"/>
    <dgm:cxn modelId="{4CB152E5-05DD-46BB-93CC-B9AA416F1380}" type="presParOf" srcId="{BC9225A5-4843-4FEB-A183-4B941D55A461}" destId="{EB2A9C90-67B8-4225-9FE8-EAF4645E6C25}" srcOrd="4" destOrd="0" presId="urn:microsoft.com/office/officeart/2005/8/layout/vList3"/>
    <dgm:cxn modelId="{E19FE6FA-6C79-4B72-B16A-BF96E25DA902}" type="presParOf" srcId="{EB2A9C90-67B8-4225-9FE8-EAF4645E6C25}" destId="{46C7DD94-F1F7-4530-B3D4-78C3CBD8DBD3}" srcOrd="0" destOrd="0" presId="urn:microsoft.com/office/officeart/2005/8/layout/vList3"/>
    <dgm:cxn modelId="{538FF02B-AAB2-461B-9BA4-0916C317D594}" type="presParOf" srcId="{EB2A9C90-67B8-4225-9FE8-EAF4645E6C25}" destId="{AAE1786E-52D1-4F47-B590-2C57335FE92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6C3E0-41FD-4795-9589-6DF39C669910}">
      <dsp:nvSpPr>
        <dsp:cNvPr id="0" name=""/>
        <dsp:cNvSpPr/>
      </dsp:nvSpPr>
      <dsp:spPr>
        <a:xfrm rot="10800000">
          <a:off x="1926088" y="0"/>
          <a:ext cx="6198076" cy="1506284"/>
        </a:xfrm>
        <a:prstGeom prst="homePlat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230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Лялин Даниил Олегович</a:t>
          </a:r>
          <a:endParaRPr lang="ru-RU" sz="1400" kern="1200" dirty="0" smtClean="0">
            <a:solidFill>
              <a:schemeClr val="bg1"/>
            </a:solidFill>
            <a:latin typeface="+mn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Тимлид</a:t>
          </a:r>
          <a:endParaRPr lang="ru-RU" sz="1400" kern="1200" dirty="0" smtClean="0">
            <a:solidFill>
              <a:schemeClr val="bg1"/>
            </a:solidFill>
            <a:latin typeface="+mn-lt"/>
            <a:ea typeface="Libre Franklin"/>
            <a:cs typeface="Libre Franklin"/>
            <a:sym typeface="Libre Frankli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Управление процессом создания и продвижения устройства</a:t>
          </a:r>
        </a:p>
      </dsp:txBody>
      <dsp:txXfrm rot="10800000">
        <a:off x="2302659" y="0"/>
        <a:ext cx="5821505" cy="1506284"/>
      </dsp:txXfrm>
    </dsp:sp>
    <dsp:sp modelId="{12FD75CE-CEFE-4DBA-8657-1643168E2216}">
      <dsp:nvSpPr>
        <dsp:cNvPr id="0" name=""/>
        <dsp:cNvSpPr/>
      </dsp:nvSpPr>
      <dsp:spPr>
        <a:xfrm>
          <a:off x="1194765" y="147945"/>
          <a:ext cx="1506284" cy="15062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FEF9F-2641-458C-AF15-1D2B131D4FD0}">
      <dsp:nvSpPr>
        <dsp:cNvPr id="0" name=""/>
        <dsp:cNvSpPr/>
      </dsp:nvSpPr>
      <dsp:spPr>
        <a:xfrm rot="10800000">
          <a:off x="1937740" y="1956191"/>
          <a:ext cx="6198076" cy="1506284"/>
        </a:xfrm>
        <a:prstGeom prst="homePlat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230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Михайлис Милана Юрьевна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Системный администратор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устройства для проекта и разработка эффективной методики для его работы</a:t>
          </a:r>
          <a:endParaRPr lang="ru-RU" sz="1400" kern="1200" dirty="0"/>
        </a:p>
      </dsp:txBody>
      <dsp:txXfrm rot="10800000">
        <a:off x="2314311" y="1956191"/>
        <a:ext cx="5821505" cy="1506284"/>
      </dsp:txXfrm>
    </dsp:sp>
    <dsp:sp modelId="{6262BD02-A08D-43D6-8088-F35B62700B39}">
      <dsp:nvSpPr>
        <dsp:cNvPr id="0" name=""/>
        <dsp:cNvSpPr/>
      </dsp:nvSpPr>
      <dsp:spPr>
        <a:xfrm>
          <a:off x="1219333" y="1811316"/>
          <a:ext cx="1506284" cy="150628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1786E-52D1-4F47-B590-2C57335FE92F}">
      <dsp:nvSpPr>
        <dsp:cNvPr id="0" name=""/>
        <dsp:cNvSpPr/>
      </dsp:nvSpPr>
      <dsp:spPr>
        <a:xfrm rot="10800000">
          <a:off x="1937740" y="3912113"/>
          <a:ext cx="6198076" cy="1506284"/>
        </a:xfrm>
        <a:prstGeom prst="homePlat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230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cap="none" dirty="0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Высоцкая Эвелина Александровна</a:t>
          </a:r>
          <a:endParaRPr lang="ru-RU" sz="1400" b="0" i="0" u="none" strike="noStrike" kern="1200" cap="none" dirty="0" smtClean="0">
            <a:solidFill>
              <a:schemeClr val="bg1"/>
            </a:solidFill>
            <a:latin typeface="+mn-lt"/>
            <a:ea typeface="Arial"/>
            <a:cs typeface="Arial"/>
            <a:sym typeface="Arial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cap="none" dirty="0" err="1" smtClean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rPr>
            <a:t>Рисерчер</a:t>
          </a:r>
          <a:endParaRPr lang="ru-RU" sz="1400" kern="1200" dirty="0" smtClean="0">
            <a:solidFill>
              <a:schemeClr val="bg1"/>
            </a:solidFill>
            <a:latin typeface="+mn-lt"/>
            <a:ea typeface="Libre Franklin"/>
            <a:cs typeface="Libre Franklin"/>
            <a:sym typeface="Libre Franklin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+mn-lt"/>
              <a:sym typeface="Libre Franklin"/>
            </a:rPr>
            <a:t>Поиск полезной информации и анализ рынка конкурентов</a:t>
          </a:r>
          <a:endParaRPr lang="ru-RU" sz="1400" kern="1200" dirty="0">
            <a:solidFill>
              <a:schemeClr val="bg1"/>
            </a:solidFill>
            <a:latin typeface="+mn-lt"/>
          </a:endParaRPr>
        </a:p>
      </dsp:txBody>
      <dsp:txXfrm rot="10800000">
        <a:off x="2314311" y="3912113"/>
        <a:ext cx="5821505" cy="1506284"/>
      </dsp:txXfrm>
    </dsp:sp>
    <dsp:sp modelId="{46C7DD94-F1F7-4530-B3D4-78C3CBD8DBD3}">
      <dsp:nvSpPr>
        <dsp:cNvPr id="0" name=""/>
        <dsp:cNvSpPr/>
      </dsp:nvSpPr>
      <dsp:spPr>
        <a:xfrm>
          <a:off x="1184598" y="3912113"/>
          <a:ext cx="1506284" cy="150628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5" name="Google Shape;1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5" name="Google Shape;15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21" name="Google Shape;42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6635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70" name="Google Shape;37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47" name="Google Shape;447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5" name="Google Shape;4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92" name="Google Shape;492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82" name="Google Shape;4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01" name="Google Shape;50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7" name="Google Shape;20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5a9fdf977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5a9fdf977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2452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2" name="Google Shape;22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5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586" y="593392"/>
            <a:ext cx="11360373" cy="76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586" y="1536699"/>
            <a:ext cx="11360373" cy="45550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7386" lvl="0" indent="-15553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414772" lvl="1" indent="-144018">
              <a:spcBef>
                <a:spcPts val="726"/>
              </a:spcBef>
              <a:spcAft>
                <a:spcPts val="0"/>
              </a:spcAft>
              <a:buSzPts val="1400"/>
              <a:buChar char="○"/>
              <a:defRPr/>
            </a:lvl2pPr>
            <a:lvl3pPr marL="622158" lvl="2" indent="-144018">
              <a:spcBef>
                <a:spcPts val="726"/>
              </a:spcBef>
              <a:spcAft>
                <a:spcPts val="0"/>
              </a:spcAft>
              <a:buSzPts val="1400"/>
              <a:buChar char="■"/>
              <a:defRPr/>
            </a:lvl3pPr>
            <a:lvl4pPr marL="829544" lvl="3" indent="-144018">
              <a:spcBef>
                <a:spcPts val="726"/>
              </a:spcBef>
              <a:spcAft>
                <a:spcPts val="0"/>
              </a:spcAft>
              <a:buSzPts val="1400"/>
              <a:buChar char="●"/>
              <a:defRPr/>
            </a:lvl4pPr>
            <a:lvl5pPr marL="1036930" lvl="4" indent="-144018">
              <a:spcBef>
                <a:spcPts val="726"/>
              </a:spcBef>
              <a:spcAft>
                <a:spcPts val="0"/>
              </a:spcAft>
              <a:buSzPts val="1400"/>
              <a:buChar char="○"/>
              <a:defRPr/>
            </a:lvl5pPr>
            <a:lvl6pPr marL="1244316" lvl="5" indent="-144018">
              <a:spcBef>
                <a:spcPts val="726"/>
              </a:spcBef>
              <a:spcAft>
                <a:spcPts val="0"/>
              </a:spcAft>
              <a:buSzPts val="1400"/>
              <a:buChar char="■"/>
              <a:defRPr/>
            </a:lvl6pPr>
            <a:lvl7pPr marL="1451701" lvl="6" indent="-144018">
              <a:spcBef>
                <a:spcPts val="726"/>
              </a:spcBef>
              <a:spcAft>
                <a:spcPts val="0"/>
              </a:spcAft>
              <a:buSzPts val="1400"/>
              <a:buChar char="●"/>
              <a:defRPr/>
            </a:lvl7pPr>
            <a:lvl8pPr marL="1659087" lvl="7" indent="-144018">
              <a:spcBef>
                <a:spcPts val="726"/>
              </a:spcBef>
              <a:spcAft>
                <a:spcPts val="0"/>
              </a:spcAft>
              <a:buSzPts val="1400"/>
              <a:buChar char="○"/>
              <a:defRPr/>
            </a:lvl8pPr>
            <a:lvl9pPr marL="1866473" lvl="8" indent="-144018">
              <a:spcBef>
                <a:spcPts val="726"/>
              </a:spcBef>
              <a:spcAft>
                <a:spcPts val="726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212" y="6217890"/>
            <a:ext cx="731494" cy="5244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pt-BR" smtClean="0"/>
              <a:pPr algn="r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98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22.png"/><Relationship Id="rId18" Type="http://schemas.openxmlformats.org/officeDocument/2006/relationships/image" Target="../media/image56.svg"/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12" Type="http://schemas.openxmlformats.org/officeDocument/2006/relationships/image" Target="../media/image50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4.svg"/><Relationship Id="rId20" Type="http://schemas.openxmlformats.org/officeDocument/2006/relationships/image" Target="../media/image5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48.svg"/><Relationship Id="rId19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5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tiff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</a:t>
            </a:r>
            <a:r>
              <a:rPr lang="ru-RU" sz="3600" b="0" i="0" u="none" strike="noStrike" cap="none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Стартапы</a:t>
            </a:r>
            <a:r>
              <a:rPr lang="ru-RU" sz="36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LETI» 2023</a:t>
            </a:r>
            <a:endParaRPr sz="3600" b="0" i="0" u="none" strike="noStrike" cap="none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85641" y="2433105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2100" b="1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Разработка методов обработки данных и программного обеспечения для оптико-электронных химических сенсоров на основе быстрой жидкостной хроматографии белков </a:t>
            </a:r>
            <a:endParaRPr sz="2100" b="1" i="0" u="none" strike="noStrike" cap="none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708891" y="5825527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b="0" i="0" u="none" strike="noStrike" cap="none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</a:t>
            </a:r>
            <a:r>
              <a:rPr lang="ru-RU" sz="2000" b="0" i="0" u="none" strike="noStrike" cap="none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проекта – </a:t>
            </a:r>
            <a:r>
              <a:rPr lang="ru-RU" sz="2000" b="0" i="0" u="none" strike="noStrike" cap="none" dirty="0" smtClean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Лялин Даниил Олегович</a:t>
            </a:r>
            <a:endParaRPr sz="14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chemeClr val="lt1"/>
              </a:buClr>
              <a:buSzPct val="100000"/>
            </a:pPr>
            <a:r>
              <a:rPr lang="ru-RU" sz="2000" b="0" i="0" u="none" strike="noStrike" cap="none" dirty="0" smtClean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- </a:t>
            </a: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Александра Сергеевна </a:t>
            </a:r>
            <a:r>
              <a:rPr lang="ru-RU" sz="2000" dirty="0" err="1" smtClean="0">
                <a:solidFill>
                  <a:schemeClr val="bg1"/>
                </a:solidFill>
                <a:latin typeface="+mn-lt"/>
              </a:rPr>
              <a:t>Прошкина</a:t>
            </a:r>
            <a:endParaRPr sz="2000" i="0" u="none" strike="noStrike" cap="none" dirty="0">
              <a:solidFill>
                <a:schemeClr val="bg1"/>
              </a:solidFill>
              <a:latin typeface="+mn-lt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>
            <a:spLocks noGrp="1"/>
          </p:cNvSpPr>
          <p:nvPr>
            <p:ph type="title"/>
          </p:nvPr>
        </p:nvSpPr>
        <p:spPr>
          <a:xfrm>
            <a:off x="2631440" y="369850"/>
            <a:ext cx="3149600" cy="668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lnSpc>
                <a:spcPct val="80000"/>
              </a:lnSpc>
            </a:pPr>
            <a:r>
              <a:rPr lang="ru-RU" sz="2800" dirty="0"/>
              <a:t>Описание проекта </a:t>
            </a:r>
            <a:br>
              <a:rPr lang="ru-RU" sz="2800" dirty="0"/>
            </a:br>
            <a:endParaRPr sz="1600" dirty="0">
              <a:latin typeface="Libre Franklin" panose="020B0604020202020204" charset="0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>
            <a:spLocks noGrp="1"/>
          </p:cNvSpPr>
          <p:nvPr>
            <p:ph type="body" idx="1"/>
          </p:nvPr>
        </p:nvSpPr>
        <p:spPr>
          <a:xfrm>
            <a:off x="6797040" y="1300480"/>
            <a:ext cx="5394960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 algn="just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Цель нашего проекта – создание компактного, доступного, диагностического оптико-электронного аппаратно-программного комплекса для быстрого мониторинга общей концентрации белка в </a:t>
            </a:r>
            <a:r>
              <a:rPr lang="ru-RU" sz="1600" dirty="0" err="1"/>
              <a:t>перитонеальном</a:t>
            </a:r>
            <a:r>
              <a:rPr lang="ru-RU" sz="1600" dirty="0"/>
              <a:t> диализате и оценки его потерь на основе быстрой жидкостной хроматографии белка с ультрафиолетовым (УФ) оптическим определением концентрации белка, который подходит для применения в рамках парадигмы диагностики "на месте оказания медицинской помощи".</a:t>
            </a:r>
          </a:p>
          <a:p>
            <a:pPr marL="285750" indent="-285750" algn="just">
              <a:lnSpc>
                <a:spcPct val="80000"/>
              </a:lnSpc>
              <a:spcBef>
                <a:spcPts val="0"/>
              </a:spcBef>
            </a:pPr>
            <a:endParaRPr lang="ru-RU" sz="1600" dirty="0"/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285750" indent="-285750" algn="just">
              <a:lnSpc>
                <a:spcPct val="80000"/>
              </a:lnSpc>
              <a:spcBef>
                <a:spcPts val="0"/>
              </a:spcBef>
            </a:pPr>
            <a:endParaRPr lang="ru-RU" sz="1600" dirty="0"/>
          </a:p>
          <a:p>
            <a:pPr marL="285750" indent="-285750" algn="just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Технологическое направление данного проекта - биомедицинские технологии</a:t>
            </a:r>
            <a:r>
              <a:rPr lang="en-US" sz="1600" dirty="0"/>
              <a:t>.</a:t>
            </a:r>
            <a:endParaRPr lang="ru-RU" sz="1600" dirty="0"/>
          </a:p>
        </p:txBody>
      </p:sp>
      <p:pic>
        <p:nvPicPr>
          <p:cNvPr id="111" name="Google Shape;111;p1" descr="https://cdn1.byjus.com/wp-content/uploads/2021/09/Dialysi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9840" y="1127760"/>
            <a:ext cx="4175760" cy="44647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470640" y="6268721"/>
            <a:ext cx="721360" cy="432436"/>
          </a:xfrm>
        </p:spPr>
        <p:txBody>
          <a:bodyPr/>
          <a:lstStyle/>
          <a:p>
            <a:r>
              <a:rPr lang="ru-RU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2682240" y="548640"/>
            <a:ext cx="9418320" cy="31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3200"/>
            </a:pPr>
            <a:r>
              <a:rPr lang="ru-RU" sz="2800" dirty="0"/>
              <a:t>Актуальность</a:t>
            </a:r>
            <a:br>
              <a:rPr lang="ru-RU" sz="28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800" dirty="0">
                <a:solidFill>
                  <a:srgbClr val="000000"/>
                </a:solidFill>
                <a:latin typeface="Libre Franklin" panose="020B0604020202020204" charset="0"/>
                <a:sym typeface="Arial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Libre Franklin" panose="020B0604020202020204" charset="0"/>
                <a:sym typeface="Arial"/>
              </a:rPr>
            </a:br>
            <a:endParaRPr sz="2800" dirty="0"/>
          </a:p>
        </p:txBody>
      </p:sp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0" name="Google Shape;120;p21"/>
          <p:cNvGraphicFramePr/>
          <p:nvPr>
            <p:extLst>
              <p:ext uri="{D42A27DB-BD31-4B8C-83A1-F6EECF244321}">
                <p14:modId xmlns:p14="http://schemas.microsoft.com/office/powerpoint/2010/main" val="1583617197"/>
              </p:ext>
            </p:extLst>
          </p:nvPr>
        </p:nvGraphicFramePr>
        <p:xfrm>
          <a:off x="3123471" y="1760147"/>
          <a:ext cx="8271698" cy="4082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839720" y="706120"/>
            <a:ext cx="91033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n-lt"/>
              </a:rPr>
              <a:t>Своевременность этого проекта обусловлена тем, что ежегодно почечные заболевания, диагностируются у 10-13% взрослого населения. В России, согласно, международным исследованиям, ХБП страдают до 14 миллионов человек</a:t>
            </a:r>
            <a:r>
              <a:rPr lang="en-US" dirty="0">
                <a:latin typeface="+mn-lt"/>
              </a:rPr>
              <a:t>.</a:t>
            </a:r>
            <a:r>
              <a:rPr lang="ru-RU" dirty="0">
                <a:latin typeface="+mn-lt"/>
              </a:rPr>
              <a:t> Около миллиона людей </a:t>
            </a:r>
            <a:r>
              <a:rPr lang="en-US" dirty="0">
                <a:latin typeface="+mn-lt"/>
              </a:rPr>
              <a:t>c</a:t>
            </a:r>
            <a:r>
              <a:rPr lang="ru-RU" dirty="0">
                <a:latin typeface="+mn-lt"/>
              </a:rPr>
              <a:t> терминальной стадией проходят диализную терапию.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80560" y="577195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kern="1200" dirty="0">
                <a:solidFill>
                  <a:srgbClr val="0070C0"/>
                </a:solidFill>
                <a:latin typeface="+mn-lt"/>
              </a:rPr>
              <a:t>Рисунок 1 - Распределение пациентов в зависимости от возраста ХБП в РФ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659028" y="6385024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>
            <a:spLocks noGrp="1"/>
          </p:cNvSpPr>
          <p:nvPr>
            <p:ph type="title"/>
          </p:nvPr>
        </p:nvSpPr>
        <p:spPr>
          <a:xfrm>
            <a:off x="2516338" y="179295"/>
            <a:ext cx="9370400" cy="89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800" dirty="0" smtClean="0"/>
              <a:t>Актуальность</a:t>
            </a:r>
            <a:endParaRPr sz="2800" dirty="0"/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293" y="838641"/>
            <a:ext cx="4667428" cy="274682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35058" y="3725488"/>
            <a:ext cx="5037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343695"/>
                </a:solidFill>
                <a:latin typeface="+mn-lt"/>
              </a:rPr>
              <a:t>Рисунок 2 - Динамика числа больных с </a:t>
            </a:r>
            <a:r>
              <a:rPr lang="ru-RU" sz="1200" b="1" dirty="0" err="1">
                <a:solidFill>
                  <a:srgbClr val="343695"/>
                </a:solidFill>
                <a:latin typeface="+mn-lt"/>
              </a:rPr>
              <a:t>тХПН</a:t>
            </a:r>
            <a:r>
              <a:rPr lang="ru-RU" sz="1200" b="1" dirty="0">
                <a:solidFill>
                  <a:srgbClr val="343695"/>
                </a:solidFill>
                <a:latin typeface="+mn-lt"/>
              </a:rPr>
              <a:t>, обеспеченных ЗПТ (РФ, 2014-2018 гг.). ГД – программный гемодиализ, ПД – </a:t>
            </a:r>
            <a:r>
              <a:rPr lang="ru-RU" sz="1200" b="1" dirty="0" err="1">
                <a:solidFill>
                  <a:srgbClr val="343695"/>
                </a:solidFill>
                <a:latin typeface="+mn-lt"/>
              </a:rPr>
              <a:t>перитонеальный</a:t>
            </a:r>
            <a:r>
              <a:rPr lang="ru-RU" sz="1200" b="1" dirty="0">
                <a:solidFill>
                  <a:srgbClr val="343695"/>
                </a:solidFill>
                <a:latin typeface="+mn-lt"/>
              </a:rPr>
              <a:t> диализ, АТП – реципиенты с функционирующим трансплантатом</a:t>
            </a:r>
            <a:endParaRPr lang="ru-RU" sz="12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928" y="2723725"/>
            <a:ext cx="4033520" cy="33405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472680" y="1758063"/>
            <a:ext cx="4627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b="1" dirty="0" smtClean="0">
                <a:solidFill>
                  <a:srgbClr val="343695"/>
                </a:solidFill>
                <a:latin typeface="+mn-lt"/>
              </a:rPr>
              <a:t>Таблица 1 - </a:t>
            </a:r>
            <a:r>
              <a:rPr lang="ru-RU" sz="1100" b="1" dirty="0">
                <a:solidFill>
                  <a:srgbClr val="343695"/>
                </a:solidFill>
                <a:latin typeface="+mn-lt"/>
              </a:rPr>
              <a:t>Абсолютное количество больных с хронической почечной недостаточностью, обеспеченных заместительной почечной терапией, по федеральным округам Российской Федерации, а также в Москве и Санкт-Петербурге в 2014 - 2018 гг</a:t>
            </a:r>
            <a:r>
              <a:rPr lang="ru-RU" sz="1200" b="1" dirty="0">
                <a:solidFill>
                  <a:srgbClr val="343695"/>
                </a:solidFill>
                <a:latin typeface="+mn-lt"/>
              </a:rPr>
              <a:t>.</a:t>
            </a:r>
            <a:endParaRPr lang="ru-RU" sz="1200" dirty="0">
              <a:latin typeface="+mn-lt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1"/>
          </p:nvPr>
        </p:nvSpPr>
        <p:spPr>
          <a:xfrm>
            <a:off x="11602720" y="6400801"/>
            <a:ext cx="1071880" cy="371476"/>
          </a:xfrm>
        </p:spPr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719" y="1560064"/>
            <a:ext cx="6065521" cy="31589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10368" y="318552"/>
            <a:ext cx="4254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+mj-lt"/>
              </a:rPr>
              <a:t>Актуальность</a:t>
            </a:r>
          </a:p>
        </p:txBody>
      </p:sp>
      <p:pic>
        <p:nvPicPr>
          <p:cNvPr id="6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865" y="44097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783840" y="4897783"/>
            <a:ext cx="9225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Из таблицы 1 видно, уровень утраты определенных видов белков во время процедуры может быть примерно сопоставим или даже превышать норму, которая синтезируется ежедневно в организме. </a:t>
            </a:r>
            <a:endParaRPr lang="ru-RU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80209" y="1073484"/>
            <a:ext cx="64219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latin typeface="Times New Roman" panose="02020603050405020304" pitchFamily="18" charset="0"/>
                <a:ea typeface="Calibri" panose="020F0502020204030204" pitchFamily="34" charset="0"/>
              </a:rPr>
              <a:t>Таблица </a:t>
            </a:r>
            <a:r>
              <a:rPr lang="ru-RU" b="1" smtClean="0">
                <a:latin typeface="Times New Roman" panose="02020603050405020304" pitchFamily="18" charset="0"/>
                <a:ea typeface="Calibri" panose="020F0502020204030204" pitchFamily="34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Сравнение синтеза и потери белка в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перитонеальном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диализате</a:t>
            </a:r>
            <a:endParaRPr lang="ru-RU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 flipH="1">
            <a:off x="11526520" y="6413439"/>
            <a:ext cx="965200" cy="444561"/>
          </a:xfrm>
        </p:spPr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91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 txBox="1">
            <a:spLocks noGrp="1"/>
          </p:cNvSpPr>
          <p:nvPr>
            <p:ph type="title"/>
          </p:nvPr>
        </p:nvSpPr>
        <p:spPr>
          <a:xfrm>
            <a:off x="2702102" y="32217"/>
            <a:ext cx="9421657" cy="1213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Актуальность</a:t>
            </a:r>
            <a:endParaRPr/>
          </a:p>
        </p:txBody>
      </p:sp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3"/>
          <p:cNvGrpSpPr/>
          <p:nvPr/>
        </p:nvGrpSpPr>
        <p:grpSpPr>
          <a:xfrm>
            <a:off x="2702102" y="2101441"/>
            <a:ext cx="4757258" cy="4347167"/>
            <a:chOff x="1151366" y="1731"/>
            <a:chExt cx="4757258" cy="4347167"/>
          </a:xfrm>
        </p:grpSpPr>
        <p:sp>
          <p:nvSpPr>
            <p:cNvPr id="137" name="Google Shape;137;p3"/>
            <p:cNvSpPr/>
            <p:nvPr/>
          </p:nvSpPr>
          <p:spPr>
            <a:xfrm>
              <a:off x="1798548" y="502235"/>
              <a:ext cx="3346025" cy="3346025"/>
            </a:xfrm>
            <a:prstGeom prst="blockArc">
              <a:avLst>
                <a:gd name="adj1" fmla="val 10912430"/>
                <a:gd name="adj2" fmla="val 16168901"/>
                <a:gd name="adj3" fmla="val 4643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1798544" y="502368"/>
              <a:ext cx="3346025" cy="3346025"/>
            </a:xfrm>
            <a:prstGeom prst="blockArc">
              <a:avLst>
                <a:gd name="adj1" fmla="val 5431090"/>
                <a:gd name="adj2" fmla="val 10912711"/>
                <a:gd name="adj3" fmla="val 4643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1783765" y="502302"/>
              <a:ext cx="3346025" cy="3346025"/>
            </a:xfrm>
            <a:prstGeom prst="blockArc">
              <a:avLst>
                <a:gd name="adj1" fmla="val 0"/>
                <a:gd name="adj2" fmla="val 5400000"/>
                <a:gd name="adj3" fmla="val 4643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1741237" y="476437"/>
              <a:ext cx="3346025" cy="3346025"/>
            </a:xfrm>
            <a:prstGeom prst="blockArc">
              <a:avLst>
                <a:gd name="adj1" fmla="val 16200000"/>
                <a:gd name="adj2" fmla="val 0"/>
                <a:gd name="adj3" fmla="val 4643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2737540" y="1351228"/>
              <a:ext cx="1541166" cy="1541166"/>
            </a:xfrm>
            <a:prstGeom prst="ellipse">
              <a:avLst/>
            </a:prstGeom>
            <a:solidFill>
              <a:schemeClr val="dk2"/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 txBox="1"/>
            <p:nvPr/>
          </p:nvSpPr>
          <p:spPr>
            <a:xfrm>
              <a:off x="2913837" y="1569812"/>
              <a:ext cx="1189367" cy="1089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b="0" i="0" u="none" strike="noStrike" cap="none" dirty="0">
                  <a:solidFill>
                    <a:schemeClr val="lt1"/>
                  </a:solidFill>
                  <a:sym typeface="Arial"/>
                </a:rPr>
                <a:t>Осложнения </a:t>
              </a:r>
              <a:r>
                <a:rPr lang="en-US" sz="1200" dirty="0">
                  <a:solidFill>
                    <a:schemeClr val="lt1"/>
                  </a:solidFill>
                </a:rPr>
                <a:t>T</a:t>
              </a:r>
              <a:r>
                <a:rPr lang="ru-RU" sz="1200" b="0" i="0" u="none" strike="noStrike" cap="none" dirty="0">
                  <a:solidFill>
                    <a:schemeClr val="lt1"/>
                  </a:solidFill>
                  <a:sym typeface="Arial"/>
                </a:rPr>
                <a:t>ХБП</a:t>
              </a:r>
              <a:endParaRPr lang="en-US" sz="1200" b="0" i="0" u="none" strike="noStrike" cap="none" dirty="0">
                <a:solidFill>
                  <a:schemeClr val="lt1"/>
                </a:solidFill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chemeClr val="lt1"/>
                  </a:solidFill>
                </a:rPr>
                <a:t>При потерях белка</a:t>
              </a:r>
              <a:endParaRPr sz="1200" dirty="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2917369" y="1731"/>
              <a:ext cx="1078816" cy="1078816"/>
            </a:xfrm>
            <a:prstGeom prst="ellipse">
              <a:avLst/>
            </a:prstGeom>
            <a:solidFill>
              <a:schemeClr val="dk2"/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3126704" y="129049"/>
              <a:ext cx="762838" cy="7628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Инфекции </a:t>
              </a:r>
              <a:endParaRPr sz="1800" dirty="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4380513" y="1610041"/>
              <a:ext cx="1528111" cy="1078816"/>
            </a:xfrm>
            <a:prstGeom prst="ellipse">
              <a:avLst/>
            </a:prstGeom>
            <a:solidFill>
              <a:schemeClr val="dk2"/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4550685" y="1793895"/>
              <a:ext cx="1247014" cy="7628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Нарушения в мышечной, желудочно-кишечной, и иммунной системах</a:t>
              </a:r>
              <a:endParaRPr sz="1600" dirty="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2917369" y="3270082"/>
              <a:ext cx="1078816" cy="1078816"/>
            </a:xfrm>
            <a:prstGeom prst="ellipse">
              <a:avLst/>
            </a:prstGeom>
            <a:solidFill>
              <a:schemeClr val="dk2"/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 txBox="1"/>
            <p:nvPr/>
          </p:nvSpPr>
          <p:spPr>
            <a:xfrm>
              <a:off x="3075358" y="3428071"/>
              <a:ext cx="762838" cy="7628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 b="0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Атерокслероз</a:t>
              </a:r>
              <a:r>
                <a:rPr lang="ru-RU" sz="9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и </a:t>
              </a:r>
              <a:r>
                <a:rPr lang="ru-RU" sz="900" b="0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кальциноз</a:t>
              </a:r>
              <a:r>
                <a:rPr lang="ru-RU" sz="9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сосудов</a:t>
              </a:r>
              <a:endParaRPr dirty="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151366" y="1582404"/>
              <a:ext cx="1373786" cy="1078816"/>
            </a:xfrm>
            <a:prstGeom prst="ellipse">
              <a:avLst/>
            </a:prstGeom>
            <a:solidFill>
              <a:schemeClr val="dk2"/>
            </a:solidFill>
            <a:ln w="254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 txBox="1"/>
            <p:nvPr/>
          </p:nvSpPr>
          <p:spPr>
            <a:xfrm>
              <a:off x="1352552" y="1740393"/>
              <a:ext cx="971414" cy="7628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1100" dirty="0">
                  <a:solidFill>
                    <a:schemeClr val="bg1"/>
                  </a:solidFill>
                </a:rPr>
                <a:t>Амилоидоз</a:t>
              </a:r>
              <a:endParaRPr sz="800" b="0" i="0" u="none" strike="noStrike" cap="none" dirty="0">
                <a:solidFill>
                  <a:schemeClr val="bg1"/>
                </a:solidFill>
                <a:sym typeface="Arial"/>
              </a:endParaRPr>
            </a:p>
          </p:txBody>
        </p:sp>
      </p:grpSp>
      <p:sp>
        <p:nvSpPr>
          <p:cNvPr id="151" name="Google Shape;151;p3"/>
          <p:cNvSpPr/>
          <p:nvPr/>
        </p:nvSpPr>
        <p:spPr>
          <a:xfrm>
            <a:off x="2713806" y="974933"/>
            <a:ext cx="893630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800" dirty="0">
                <a:latin typeface="+mn-lt"/>
              </a:rPr>
              <a:t>Потери белка 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существенно влияют на качество и продолжительность жизни и ассоциируются с неблагоприятными исходами у пациентов, получающих диализное лечении. </a:t>
            </a:r>
            <a:endParaRPr sz="1800" dirty="0">
              <a:latin typeface="+mn-lt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7405746" y="2824461"/>
            <a:ext cx="4718014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Основной ошибкой людей, страдающих хронической почечной недостаточностью, является несвоевременное отслеживание общей концентрации белка в организме. </a:t>
            </a:r>
            <a:endParaRPr sz="1600"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Именно по этой причине рынок медицинских услуг нуждается в устройстве для ускоренного мониторинга высокомолекулярных органических веществ – белков.</a:t>
            </a:r>
            <a:endParaRPr sz="1600" dirty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511280" y="6290619"/>
            <a:ext cx="1214120" cy="504373"/>
          </a:xfrm>
        </p:spPr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/>
          <p:nvPr/>
        </p:nvSpPr>
        <p:spPr>
          <a:xfrm>
            <a:off x="9652285" y="171544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2642640" y="7291867"/>
            <a:ext cx="9549360" cy="283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800"/>
              <a:t/>
            </a:r>
            <a:br>
              <a:rPr lang="ru-RU" sz="4800"/>
            </a:br>
            <a:r>
              <a:rPr lang="ru-RU"/>
              <a:t/>
            </a:r>
            <a:br>
              <a:rPr lang="ru-RU"/>
            </a:br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3695712" y="1041415"/>
            <a:ext cx="7907628" cy="5267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85750" lvl="0" indent="-28575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8108"/>
              <a:buChar char="•"/>
            </a:pPr>
            <a:r>
              <a:rPr lang="ru-RU" dirty="0"/>
              <a:t>В настоящее время подавляющее большинство подобных тестовых систем предназначены для однократного использования и имеют достаточно высокую стоимость, что препятствует их более широкому внедрению. Это особенно актуально в терапии   хронической почечной недостаточности, когда тестирование проводится часто и регулярно (вплоть до нескольких раз в день).</a:t>
            </a:r>
            <a:endParaRPr dirty="0"/>
          </a:p>
          <a:p>
            <a:pPr marL="285750" lvl="0" indent="-28575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8108"/>
              <a:buFont typeface="Arial"/>
              <a:buChar char="•"/>
            </a:pPr>
            <a:r>
              <a:rPr lang="ru-RU" dirty="0"/>
              <a:t> Данное устройство предназначено для автоматизации и модернизации процесса            оценки концентрации белка для больных  ХБП.</a:t>
            </a:r>
            <a:endParaRPr dirty="0"/>
          </a:p>
          <a:p>
            <a:pPr marL="285750" lvl="0" indent="-17145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endParaRPr dirty="0"/>
          </a:p>
          <a:p>
            <a:pPr marL="285750" lvl="0" indent="-28575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8108"/>
              <a:buChar char="•"/>
            </a:pPr>
            <a:r>
              <a:rPr lang="ru-RU" dirty="0"/>
              <a:t>C помощью нашего </a:t>
            </a:r>
            <a:r>
              <a:rPr lang="ru-RU" dirty="0" err="1"/>
              <a:t>стартап</a:t>
            </a:r>
            <a:r>
              <a:rPr lang="ru-RU" dirty="0"/>
              <a:t>-проекта решается основная часть проекта – ускорение этапов мониторинга потерь белка в процессе диализной терапии.</a:t>
            </a:r>
            <a:endParaRPr dirty="0"/>
          </a:p>
          <a:p>
            <a:pPr marL="285750" lvl="0" indent="-17145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endParaRPr dirty="0"/>
          </a:p>
          <a:p>
            <a:pPr marL="285750" lvl="0" indent="-285750" algn="just">
              <a:lnSpc>
                <a:spcPct val="110000"/>
              </a:lnSpc>
              <a:buSzPct val="108108"/>
            </a:pPr>
            <a:r>
              <a:rPr lang="ru-RU" sz="1800" dirty="0"/>
              <a:t> Нашим подходом к решению данной проблемы является создание </a:t>
            </a:r>
            <a:r>
              <a:rPr lang="ru-RU" sz="1800" dirty="0" err="1"/>
              <a:t>безреагентного</a:t>
            </a:r>
            <a:r>
              <a:rPr lang="ru-RU" sz="1800" dirty="0"/>
              <a:t> химического сенсора для многократного использования, </a:t>
            </a:r>
            <a:r>
              <a:rPr lang="ru-RU" dirty="0"/>
              <a:t>который может быть использован во внелабораторных условиях (</a:t>
            </a:r>
            <a:r>
              <a:rPr lang="ru-RU" dirty="0" err="1"/>
              <a:t>in-situ</a:t>
            </a:r>
            <a:r>
              <a:rPr lang="ru-RU" dirty="0"/>
              <a:t>) персоналом без специальной подготовки. В медицине использование подобных систем является частью активно развиваемой концепции тестирования в месте оказания помощи позволяющей существенно повысить эффективность ранней диагностики и ускорить принятие врачебных решений.</a:t>
            </a:r>
            <a:endParaRPr dirty="0"/>
          </a:p>
        </p:txBody>
      </p:sp>
      <p:sp>
        <p:nvSpPr>
          <p:cNvPr id="160" name="Google Shape;160;p24"/>
          <p:cNvSpPr/>
          <p:nvPr/>
        </p:nvSpPr>
        <p:spPr>
          <a:xfrm flipH="1">
            <a:off x="-393699" y="0"/>
            <a:ext cx="393700" cy="6858000"/>
          </a:xfrm>
          <a:prstGeom prst="rect">
            <a:avLst/>
          </a:prstGeom>
          <a:solidFill>
            <a:srgbClr val="FBE5D6">
              <a:alpha val="40000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752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/>
          <p:nvPr/>
        </p:nvSpPr>
        <p:spPr>
          <a:xfrm>
            <a:off x="3451260" y="229908"/>
            <a:ext cx="58737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Проблема, которую решает проект</a:t>
            </a:r>
            <a:endParaRPr dirty="0"/>
          </a:p>
        </p:txBody>
      </p:sp>
      <p:pic>
        <p:nvPicPr>
          <p:cNvPr id="163" name="Google Shape;16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6880" y="3067911"/>
            <a:ext cx="1222328" cy="95276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/>
          <p:nvPr/>
        </p:nvSpPr>
        <p:spPr>
          <a:xfrm>
            <a:off x="3647577" y="3286631"/>
            <a:ext cx="1211602" cy="487233"/>
          </a:xfrm>
          <a:prstGeom prst="halfFrame">
            <a:avLst>
              <a:gd name="adj1" fmla="val 13355"/>
              <a:gd name="adj2" fmla="val 13355"/>
            </a:avLst>
          </a:prstGeom>
          <a:solidFill>
            <a:srgbClr val="FEE599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4"/>
          <p:cNvSpPr/>
          <p:nvPr/>
        </p:nvSpPr>
        <p:spPr>
          <a:xfrm rot="10800000">
            <a:off x="10611351" y="3486248"/>
            <a:ext cx="1211602" cy="651544"/>
          </a:xfrm>
          <a:prstGeom prst="halfFrame">
            <a:avLst>
              <a:gd name="adj1" fmla="val 11379"/>
              <a:gd name="adj2" fmla="val 11379"/>
            </a:avLst>
          </a:prstGeom>
          <a:solidFill>
            <a:srgbClr val="FEE599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4"/>
          <p:cNvSpPr/>
          <p:nvPr/>
        </p:nvSpPr>
        <p:spPr>
          <a:xfrm>
            <a:off x="3798079" y="1041415"/>
            <a:ext cx="1211602" cy="487233"/>
          </a:xfrm>
          <a:prstGeom prst="halfFrame">
            <a:avLst>
              <a:gd name="adj1" fmla="val 13355"/>
              <a:gd name="adj2" fmla="val 13355"/>
            </a:avLst>
          </a:prstGeom>
          <a:solidFill>
            <a:srgbClr val="9CC2E5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0649" y="1202436"/>
            <a:ext cx="1507800" cy="129310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/>
          <p:nvPr/>
        </p:nvSpPr>
        <p:spPr>
          <a:xfrm rot="10800000">
            <a:off x="10501545" y="2546706"/>
            <a:ext cx="1211602" cy="504605"/>
          </a:xfrm>
          <a:prstGeom prst="halfFrame">
            <a:avLst>
              <a:gd name="adj1" fmla="val 13355"/>
              <a:gd name="adj2" fmla="val 11342"/>
            </a:avLst>
          </a:prstGeom>
          <a:solidFill>
            <a:srgbClr val="9CC2E5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24603" y="4703504"/>
            <a:ext cx="1265820" cy="95276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/>
          <p:nvPr/>
        </p:nvSpPr>
        <p:spPr>
          <a:xfrm>
            <a:off x="3631090" y="4164822"/>
            <a:ext cx="1211602" cy="487233"/>
          </a:xfrm>
          <a:prstGeom prst="halfFrame">
            <a:avLst>
              <a:gd name="adj1" fmla="val 13355"/>
              <a:gd name="adj2" fmla="val 13355"/>
            </a:avLst>
          </a:prstGeom>
          <a:solidFill>
            <a:srgbClr val="C0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4"/>
          <p:cNvSpPr/>
          <p:nvPr/>
        </p:nvSpPr>
        <p:spPr>
          <a:xfrm rot="10800000">
            <a:off x="10511693" y="5476200"/>
            <a:ext cx="1281292" cy="594374"/>
          </a:xfrm>
          <a:prstGeom prst="halfFrame">
            <a:avLst>
              <a:gd name="adj1" fmla="val 9361"/>
              <a:gd name="adj2" fmla="val 11358"/>
            </a:avLst>
          </a:prstGeom>
          <a:solidFill>
            <a:srgbClr val="C0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343640" y="6414598"/>
            <a:ext cx="4114800" cy="365125"/>
          </a:xfrm>
        </p:spPr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1"/>
          <p:cNvSpPr/>
          <p:nvPr/>
        </p:nvSpPr>
        <p:spPr>
          <a:xfrm>
            <a:off x="9727220" y="512615"/>
            <a:ext cx="1566597" cy="19202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Выгоды 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7" name="Google Shape;407;p31"/>
          <p:cNvSpPr txBox="1">
            <a:spLocks noGrp="1"/>
          </p:cNvSpPr>
          <p:nvPr>
            <p:ph type="title"/>
          </p:nvPr>
        </p:nvSpPr>
        <p:spPr>
          <a:xfrm>
            <a:off x="2532184" y="32217"/>
            <a:ext cx="9591575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2800" dirty="0"/>
              <a:t>Ценностное предложение и продукт</a:t>
            </a:r>
            <a:endParaRPr sz="2800" dirty="0"/>
          </a:p>
        </p:txBody>
      </p:sp>
      <p:pic>
        <p:nvPicPr>
          <p:cNvPr id="409" name="Google Shape;40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圆角矩形 27">
            <a:extLst>
              <a:ext uri="{FF2B5EF4-FFF2-40B4-BE49-F238E27FC236}">
                <a16:creationId xmlns:a16="http://schemas.microsoft.com/office/drawing/2014/main" id="{B339669B-0185-944A-B5E0-110F07F894FB}"/>
              </a:ext>
            </a:extLst>
          </p:cNvPr>
          <p:cNvSpPr/>
          <p:nvPr/>
        </p:nvSpPr>
        <p:spPr>
          <a:xfrm>
            <a:off x="11683476" y="8405068"/>
            <a:ext cx="1293551" cy="1041450"/>
          </a:xfrm>
          <a:prstGeom prst="roundRect">
            <a:avLst>
              <a:gd name="adj" fmla="val 110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486" y="2518288"/>
            <a:ext cx="1584064" cy="1785673"/>
          </a:xfrm>
          <a:prstGeom prst="rect">
            <a:avLst/>
          </a:prstGeom>
        </p:spPr>
      </p:pic>
      <p:grpSp>
        <p:nvGrpSpPr>
          <p:cNvPr id="19" name="Group 3">
            <a:extLst>
              <a:ext uri="{FF2B5EF4-FFF2-40B4-BE49-F238E27FC236}">
                <a16:creationId xmlns:a16="http://schemas.microsoft.com/office/drawing/2014/main" id="{B285CCAD-548E-491D-9971-FE4D82771481}"/>
              </a:ext>
            </a:extLst>
          </p:cNvPr>
          <p:cNvGrpSpPr/>
          <p:nvPr/>
        </p:nvGrpSpPr>
        <p:grpSpPr>
          <a:xfrm>
            <a:off x="5821090" y="1939449"/>
            <a:ext cx="3071233" cy="2991086"/>
            <a:chOff x="3108325" y="4730750"/>
            <a:chExt cx="1549400" cy="1549400"/>
          </a:xfrm>
        </p:grpSpPr>
        <p:sp>
          <p:nvSpPr>
            <p:cNvPr id="20" name="Freeform 1626">
              <a:extLst>
                <a:ext uri="{FF2B5EF4-FFF2-40B4-BE49-F238E27FC236}">
                  <a16:creationId xmlns:a16="http://schemas.microsoft.com/office/drawing/2014/main" id="{B4C0DA15-6B42-4599-83FB-DB9664750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3000" y="5527675"/>
              <a:ext cx="974725" cy="752475"/>
            </a:xfrm>
            <a:custGeom>
              <a:avLst/>
              <a:gdLst>
                <a:gd name="T0" fmla="*/ 2219 w 2455"/>
                <a:gd name="T1" fmla="*/ 3 h 1895"/>
                <a:gd name="T2" fmla="*/ 2179 w 2455"/>
                <a:gd name="T3" fmla="*/ 33 h 1895"/>
                <a:gd name="T4" fmla="*/ 2175 w 2455"/>
                <a:gd name="T5" fmla="*/ 82 h 1895"/>
                <a:gd name="T6" fmla="*/ 2193 w 2455"/>
                <a:gd name="T7" fmla="*/ 118 h 1895"/>
                <a:gd name="T8" fmla="*/ 2245 w 2455"/>
                <a:gd name="T9" fmla="*/ 265 h 1895"/>
                <a:gd name="T10" fmla="*/ 2246 w 2455"/>
                <a:gd name="T11" fmla="*/ 315 h 1895"/>
                <a:gd name="T12" fmla="*/ 2214 w 2455"/>
                <a:gd name="T13" fmla="*/ 406 h 1895"/>
                <a:gd name="T14" fmla="*/ 2148 w 2455"/>
                <a:gd name="T15" fmla="*/ 476 h 1895"/>
                <a:gd name="T16" fmla="*/ 2056 w 2455"/>
                <a:gd name="T17" fmla="*/ 520 h 1895"/>
                <a:gd name="T18" fmla="*/ 1974 w 2455"/>
                <a:gd name="T19" fmla="*/ 530 h 1895"/>
                <a:gd name="T20" fmla="*/ 1894 w 2455"/>
                <a:gd name="T21" fmla="*/ 520 h 1895"/>
                <a:gd name="T22" fmla="*/ 1802 w 2455"/>
                <a:gd name="T23" fmla="*/ 476 h 1895"/>
                <a:gd name="T24" fmla="*/ 1736 w 2455"/>
                <a:gd name="T25" fmla="*/ 406 h 1895"/>
                <a:gd name="T26" fmla="*/ 1703 w 2455"/>
                <a:gd name="T27" fmla="*/ 315 h 1895"/>
                <a:gd name="T28" fmla="*/ 1705 w 2455"/>
                <a:gd name="T29" fmla="*/ 265 h 1895"/>
                <a:gd name="T30" fmla="*/ 1756 w 2455"/>
                <a:gd name="T31" fmla="*/ 118 h 1895"/>
                <a:gd name="T32" fmla="*/ 1773 w 2455"/>
                <a:gd name="T33" fmla="*/ 82 h 1895"/>
                <a:gd name="T34" fmla="*/ 1771 w 2455"/>
                <a:gd name="T35" fmla="*/ 33 h 1895"/>
                <a:gd name="T36" fmla="*/ 1727 w 2455"/>
                <a:gd name="T37" fmla="*/ 2 h 1895"/>
                <a:gd name="T38" fmla="*/ 1515 w 2455"/>
                <a:gd name="T39" fmla="*/ 0 h 1895"/>
                <a:gd name="T40" fmla="*/ 1497 w 2455"/>
                <a:gd name="T41" fmla="*/ 141 h 1895"/>
                <a:gd name="T42" fmla="*/ 1444 w 2455"/>
                <a:gd name="T43" fmla="*/ 319 h 1895"/>
                <a:gd name="T44" fmla="*/ 1361 w 2455"/>
                <a:gd name="T45" fmla="*/ 482 h 1895"/>
                <a:gd name="T46" fmla="*/ 1251 w 2455"/>
                <a:gd name="T47" fmla="*/ 626 h 1895"/>
                <a:gd name="T48" fmla="*/ 1117 w 2455"/>
                <a:gd name="T49" fmla="*/ 749 h 1895"/>
                <a:gd name="T50" fmla="*/ 963 w 2455"/>
                <a:gd name="T51" fmla="*/ 847 h 1895"/>
                <a:gd name="T52" fmla="*/ 792 w 2455"/>
                <a:gd name="T53" fmla="*/ 915 h 1895"/>
                <a:gd name="T54" fmla="*/ 608 w 2455"/>
                <a:gd name="T55" fmla="*/ 952 h 1895"/>
                <a:gd name="T56" fmla="*/ 559 w 2455"/>
                <a:gd name="T57" fmla="*/ 1160 h 1895"/>
                <a:gd name="T58" fmla="*/ 525 w 2455"/>
                <a:gd name="T59" fmla="*/ 1259 h 1895"/>
                <a:gd name="T60" fmla="*/ 487 w 2455"/>
                <a:gd name="T61" fmla="*/ 1299 h 1895"/>
                <a:gd name="T62" fmla="*/ 459 w 2455"/>
                <a:gd name="T63" fmla="*/ 1317 h 1895"/>
                <a:gd name="T64" fmla="*/ 429 w 2455"/>
                <a:gd name="T65" fmla="*/ 1327 h 1895"/>
                <a:gd name="T66" fmla="*/ 351 w 2455"/>
                <a:gd name="T67" fmla="*/ 1331 h 1895"/>
                <a:gd name="T68" fmla="*/ 292 w 2455"/>
                <a:gd name="T69" fmla="*/ 1311 h 1895"/>
                <a:gd name="T70" fmla="*/ 163 w 2455"/>
                <a:gd name="T71" fmla="*/ 1259 h 1895"/>
                <a:gd name="T72" fmla="*/ 123 w 2455"/>
                <a:gd name="T73" fmla="*/ 1255 h 1895"/>
                <a:gd name="T74" fmla="*/ 60 w 2455"/>
                <a:gd name="T75" fmla="*/ 1283 h 1895"/>
                <a:gd name="T76" fmla="*/ 1 w 2455"/>
                <a:gd name="T77" fmla="*/ 1391 h 1895"/>
                <a:gd name="T78" fmla="*/ 1 w 2455"/>
                <a:gd name="T79" fmla="*/ 1461 h 1895"/>
                <a:gd name="T80" fmla="*/ 60 w 2455"/>
                <a:gd name="T81" fmla="*/ 1570 h 1895"/>
                <a:gd name="T82" fmla="*/ 123 w 2455"/>
                <a:gd name="T83" fmla="*/ 1598 h 1895"/>
                <a:gd name="T84" fmla="*/ 163 w 2455"/>
                <a:gd name="T85" fmla="*/ 1594 h 1895"/>
                <a:gd name="T86" fmla="*/ 292 w 2455"/>
                <a:gd name="T87" fmla="*/ 1543 h 1895"/>
                <a:gd name="T88" fmla="*/ 351 w 2455"/>
                <a:gd name="T89" fmla="*/ 1522 h 1895"/>
                <a:gd name="T90" fmla="*/ 429 w 2455"/>
                <a:gd name="T91" fmla="*/ 1524 h 1895"/>
                <a:gd name="T92" fmla="*/ 459 w 2455"/>
                <a:gd name="T93" fmla="*/ 1536 h 1895"/>
                <a:gd name="T94" fmla="*/ 487 w 2455"/>
                <a:gd name="T95" fmla="*/ 1554 h 1895"/>
                <a:gd name="T96" fmla="*/ 524 w 2455"/>
                <a:gd name="T97" fmla="*/ 1593 h 1895"/>
                <a:gd name="T98" fmla="*/ 559 w 2455"/>
                <a:gd name="T99" fmla="*/ 1688 h 1895"/>
                <a:gd name="T100" fmla="*/ 559 w 2455"/>
                <a:gd name="T101" fmla="*/ 1715 h 1895"/>
                <a:gd name="T102" fmla="*/ 560 w 2455"/>
                <a:gd name="T103" fmla="*/ 1733 h 1895"/>
                <a:gd name="T104" fmla="*/ 656 w 2455"/>
                <a:gd name="T105" fmla="*/ 1891 h 1895"/>
                <a:gd name="T106" fmla="*/ 1027 w 2455"/>
                <a:gd name="T107" fmla="*/ 1826 h 1895"/>
                <a:gd name="T108" fmla="*/ 1370 w 2455"/>
                <a:gd name="T109" fmla="*/ 1694 h 1895"/>
                <a:gd name="T110" fmla="*/ 1680 w 2455"/>
                <a:gd name="T111" fmla="*/ 1502 h 1895"/>
                <a:gd name="T112" fmla="*/ 1947 w 2455"/>
                <a:gd name="T113" fmla="*/ 1259 h 1895"/>
                <a:gd name="T114" fmla="*/ 2165 w 2455"/>
                <a:gd name="T115" fmla="*/ 970 h 1895"/>
                <a:gd name="T116" fmla="*/ 2328 w 2455"/>
                <a:gd name="T117" fmla="*/ 643 h 1895"/>
                <a:gd name="T118" fmla="*/ 2428 w 2455"/>
                <a:gd name="T119" fmla="*/ 284 h 1895"/>
                <a:gd name="T120" fmla="*/ 2455 w 2455"/>
                <a:gd name="T121" fmla="*/ 0 h 1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5" h="1895">
                  <a:moveTo>
                    <a:pt x="2235" y="0"/>
                  </a:moveTo>
                  <a:lnTo>
                    <a:pt x="2219" y="3"/>
                  </a:lnTo>
                  <a:lnTo>
                    <a:pt x="2189" y="18"/>
                  </a:lnTo>
                  <a:lnTo>
                    <a:pt x="2179" y="33"/>
                  </a:lnTo>
                  <a:lnTo>
                    <a:pt x="2171" y="48"/>
                  </a:lnTo>
                  <a:lnTo>
                    <a:pt x="2175" y="82"/>
                  </a:lnTo>
                  <a:lnTo>
                    <a:pt x="2182" y="96"/>
                  </a:lnTo>
                  <a:lnTo>
                    <a:pt x="2193" y="118"/>
                  </a:lnTo>
                  <a:lnTo>
                    <a:pt x="2228" y="204"/>
                  </a:lnTo>
                  <a:lnTo>
                    <a:pt x="2245" y="265"/>
                  </a:lnTo>
                  <a:lnTo>
                    <a:pt x="2248" y="291"/>
                  </a:lnTo>
                  <a:lnTo>
                    <a:pt x="2246" y="315"/>
                  </a:lnTo>
                  <a:lnTo>
                    <a:pt x="2235" y="362"/>
                  </a:lnTo>
                  <a:lnTo>
                    <a:pt x="2214" y="406"/>
                  </a:lnTo>
                  <a:lnTo>
                    <a:pt x="2185" y="443"/>
                  </a:lnTo>
                  <a:lnTo>
                    <a:pt x="2148" y="476"/>
                  </a:lnTo>
                  <a:lnTo>
                    <a:pt x="2105" y="502"/>
                  </a:lnTo>
                  <a:lnTo>
                    <a:pt x="2056" y="520"/>
                  </a:lnTo>
                  <a:lnTo>
                    <a:pt x="2003" y="530"/>
                  </a:lnTo>
                  <a:lnTo>
                    <a:pt x="1974" y="530"/>
                  </a:lnTo>
                  <a:lnTo>
                    <a:pt x="1947" y="530"/>
                  </a:lnTo>
                  <a:lnTo>
                    <a:pt x="1894" y="520"/>
                  </a:lnTo>
                  <a:lnTo>
                    <a:pt x="1845" y="502"/>
                  </a:lnTo>
                  <a:lnTo>
                    <a:pt x="1802" y="476"/>
                  </a:lnTo>
                  <a:lnTo>
                    <a:pt x="1764" y="443"/>
                  </a:lnTo>
                  <a:lnTo>
                    <a:pt x="1736" y="406"/>
                  </a:lnTo>
                  <a:lnTo>
                    <a:pt x="1715" y="362"/>
                  </a:lnTo>
                  <a:lnTo>
                    <a:pt x="1703" y="315"/>
                  </a:lnTo>
                  <a:lnTo>
                    <a:pt x="1702" y="291"/>
                  </a:lnTo>
                  <a:lnTo>
                    <a:pt x="1705" y="265"/>
                  </a:lnTo>
                  <a:lnTo>
                    <a:pt x="1721" y="204"/>
                  </a:lnTo>
                  <a:lnTo>
                    <a:pt x="1756" y="118"/>
                  </a:lnTo>
                  <a:lnTo>
                    <a:pt x="1768" y="96"/>
                  </a:lnTo>
                  <a:lnTo>
                    <a:pt x="1773" y="82"/>
                  </a:lnTo>
                  <a:lnTo>
                    <a:pt x="1778" y="48"/>
                  </a:lnTo>
                  <a:lnTo>
                    <a:pt x="1771" y="33"/>
                  </a:lnTo>
                  <a:lnTo>
                    <a:pt x="1759" y="17"/>
                  </a:lnTo>
                  <a:lnTo>
                    <a:pt x="1727" y="2"/>
                  </a:lnTo>
                  <a:lnTo>
                    <a:pt x="1711" y="0"/>
                  </a:lnTo>
                  <a:lnTo>
                    <a:pt x="1515" y="0"/>
                  </a:lnTo>
                  <a:lnTo>
                    <a:pt x="1511" y="48"/>
                  </a:lnTo>
                  <a:lnTo>
                    <a:pt x="1497" y="141"/>
                  </a:lnTo>
                  <a:lnTo>
                    <a:pt x="1475" y="232"/>
                  </a:lnTo>
                  <a:lnTo>
                    <a:pt x="1444" y="319"/>
                  </a:lnTo>
                  <a:lnTo>
                    <a:pt x="1406" y="403"/>
                  </a:lnTo>
                  <a:lnTo>
                    <a:pt x="1361" y="482"/>
                  </a:lnTo>
                  <a:lnTo>
                    <a:pt x="1309" y="558"/>
                  </a:lnTo>
                  <a:lnTo>
                    <a:pt x="1251" y="626"/>
                  </a:lnTo>
                  <a:lnTo>
                    <a:pt x="1186" y="691"/>
                  </a:lnTo>
                  <a:lnTo>
                    <a:pt x="1117" y="749"/>
                  </a:lnTo>
                  <a:lnTo>
                    <a:pt x="1042" y="801"/>
                  </a:lnTo>
                  <a:lnTo>
                    <a:pt x="963" y="847"/>
                  </a:lnTo>
                  <a:lnTo>
                    <a:pt x="879" y="884"/>
                  </a:lnTo>
                  <a:lnTo>
                    <a:pt x="792" y="915"/>
                  </a:lnTo>
                  <a:lnTo>
                    <a:pt x="701" y="937"/>
                  </a:lnTo>
                  <a:lnTo>
                    <a:pt x="608" y="952"/>
                  </a:lnTo>
                  <a:lnTo>
                    <a:pt x="560" y="955"/>
                  </a:lnTo>
                  <a:lnTo>
                    <a:pt x="559" y="1160"/>
                  </a:lnTo>
                  <a:lnTo>
                    <a:pt x="552" y="1197"/>
                  </a:lnTo>
                  <a:lnTo>
                    <a:pt x="525" y="1259"/>
                  </a:lnTo>
                  <a:lnTo>
                    <a:pt x="503" y="1283"/>
                  </a:lnTo>
                  <a:lnTo>
                    <a:pt x="487" y="1299"/>
                  </a:lnTo>
                  <a:lnTo>
                    <a:pt x="469" y="1311"/>
                  </a:lnTo>
                  <a:lnTo>
                    <a:pt x="459" y="1317"/>
                  </a:lnTo>
                  <a:lnTo>
                    <a:pt x="447" y="1321"/>
                  </a:lnTo>
                  <a:lnTo>
                    <a:pt x="429" y="1327"/>
                  </a:lnTo>
                  <a:lnTo>
                    <a:pt x="392" y="1334"/>
                  </a:lnTo>
                  <a:lnTo>
                    <a:pt x="351" y="1331"/>
                  </a:lnTo>
                  <a:lnTo>
                    <a:pt x="311" y="1320"/>
                  </a:lnTo>
                  <a:lnTo>
                    <a:pt x="292" y="1311"/>
                  </a:lnTo>
                  <a:lnTo>
                    <a:pt x="249" y="1290"/>
                  </a:lnTo>
                  <a:lnTo>
                    <a:pt x="163" y="1259"/>
                  </a:lnTo>
                  <a:lnTo>
                    <a:pt x="138" y="1255"/>
                  </a:lnTo>
                  <a:lnTo>
                    <a:pt x="123" y="1255"/>
                  </a:lnTo>
                  <a:lnTo>
                    <a:pt x="96" y="1263"/>
                  </a:lnTo>
                  <a:lnTo>
                    <a:pt x="60" y="1283"/>
                  </a:lnTo>
                  <a:lnTo>
                    <a:pt x="22" y="1330"/>
                  </a:lnTo>
                  <a:lnTo>
                    <a:pt x="1" y="1391"/>
                  </a:lnTo>
                  <a:lnTo>
                    <a:pt x="0" y="1426"/>
                  </a:lnTo>
                  <a:lnTo>
                    <a:pt x="1" y="1461"/>
                  </a:lnTo>
                  <a:lnTo>
                    <a:pt x="22" y="1523"/>
                  </a:lnTo>
                  <a:lnTo>
                    <a:pt x="60" y="1570"/>
                  </a:lnTo>
                  <a:lnTo>
                    <a:pt x="96" y="1591"/>
                  </a:lnTo>
                  <a:lnTo>
                    <a:pt x="123" y="1598"/>
                  </a:lnTo>
                  <a:lnTo>
                    <a:pt x="138" y="1598"/>
                  </a:lnTo>
                  <a:lnTo>
                    <a:pt x="163" y="1594"/>
                  </a:lnTo>
                  <a:lnTo>
                    <a:pt x="249" y="1563"/>
                  </a:lnTo>
                  <a:lnTo>
                    <a:pt x="292" y="1543"/>
                  </a:lnTo>
                  <a:lnTo>
                    <a:pt x="311" y="1534"/>
                  </a:lnTo>
                  <a:lnTo>
                    <a:pt x="351" y="1522"/>
                  </a:lnTo>
                  <a:lnTo>
                    <a:pt x="392" y="1519"/>
                  </a:lnTo>
                  <a:lnTo>
                    <a:pt x="429" y="1524"/>
                  </a:lnTo>
                  <a:lnTo>
                    <a:pt x="447" y="1532"/>
                  </a:lnTo>
                  <a:lnTo>
                    <a:pt x="459" y="1536"/>
                  </a:lnTo>
                  <a:lnTo>
                    <a:pt x="469" y="1543"/>
                  </a:lnTo>
                  <a:lnTo>
                    <a:pt x="487" y="1554"/>
                  </a:lnTo>
                  <a:lnTo>
                    <a:pt x="503" y="1570"/>
                  </a:lnTo>
                  <a:lnTo>
                    <a:pt x="524" y="1593"/>
                  </a:lnTo>
                  <a:lnTo>
                    <a:pt x="552" y="1653"/>
                  </a:lnTo>
                  <a:lnTo>
                    <a:pt x="559" y="1688"/>
                  </a:lnTo>
                  <a:lnTo>
                    <a:pt x="559" y="1692"/>
                  </a:lnTo>
                  <a:lnTo>
                    <a:pt x="559" y="1715"/>
                  </a:lnTo>
                  <a:lnTo>
                    <a:pt x="559" y="1719"/>
                  </a:lnTo>
                  <a:lnTo>
                    <a:pt x="560" y="1733"/>
                  </a:lnTo>
                  <a:lnTo>
                    <a:pt x="560" y="1895"/>
                  </a:lnTo>
                  <a:lnTo>
                    <a:pt x="656" y="1891"/>
                  </a:lnTo>
                  <a:lnTo>
                    <a:pt x="844" y="1868"/>
                  </a:lnTo>
                  <a:lnTo>
                    <a:pt x="1027" y="1826"/>
                  </a:lnTo>
                  <a:lnTo>
                    <a:pt x="1203" y="1768"/>
                  </a:lnTo>
                  <a:lnTo>
                    <a:pt x="1370" y="1694"/>
                  </a:lnTo>
                  <a:lnTo>
                    <a:pt x="1530" y="1605"/>
                  </a:lnTo>
                  <a:lnTo>
                    <a:pt x="1680" y="1502"/>
                  </a:lnTo>
                  <a:lnTo>
                    <a:pt x="1819" y="1387"/>
                  </a:lnTo>
                  <a:lnTo>
                    <a:pt x="1947" y="1259"/>
                  </a:lnTo>
                  <a:lnTo>
                    <a:pt x="2062" y="1120"/>
                  </a:lnTo>
                  <a:lnTo>
                    <a:pt x="2165" y="970"/>
                  </a:lnTo>
                  <a:lnTo>
                    <a:pt x="2254" y="810"/>
                  </a:lnTo>
                  <a:lnTo>
                    <a:pt x="2328" y="643"/>
                  </a:lnTo>
                  <a:lnTo>
                    <a:pt x="2386" y="467"/>
                  </a:lnTo>
                  <a:lnTo>
                    <a:pt x="2428" y="284"/>
                  </a:lnTo>
                  <a:lnTo>
                    <a:pt x="2451" y="96"/>
                  </a:lnTo>
                  <a:lnTo>
                    <a:pt x="2455" y="0"/>
                  </a:lnTo>
                  <a:lnTo>
                    <a:pt x="2235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33">
              <a:extLst>
                <a:ext uri="{FF2B5EF4-FFF2-40B4-BE49-F238E27FC236}">
                  <a16:creationId xmlns:a16="http://schemas.microsoft.com/office/drawing/2014/main" id="{C2B59069-F96F-47E0-A51A-2516E75D3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0" y="4730750"/>
              <a:ext cx="752475" cy="963613"/>
            </a:xfrm>
            <a:custGeom>
              <a:avLst/>
              <a:gdLst>
                <a:gd name="T0" fmla="*/ 3 w 1895"/>
                <a:gd name="T1" fmla="*/ 237 h 2428"/>
                <a:gd name="T2" fmla="*/ 51 w 1895"/>
                <a:gd name="T3" fmla="*/ 289 h 2428"/>
                <a:gd name="T4" fmla="*/ 128 w 1895"/>
                <a:gd name="T5" fmla="*/ 267 h 2428"/>
                <a:gd name="T6" fmla="*/ 310 w 1895"/>
                <a:gd name="T7" fmla="*/ 210 h 2428"/>
                <a:gd name="T8" fmla="*/ 429 w 1895"/>
                <a:gd name="T9" fmla="*/ 245 h 2428"/>
                <a:gd name="T10" fmla="*/ 529 w 1895"/>
                <a:gd name="T11" fmla="*/ 359 h 2428"/>
                <a:gd name="T12" fmla="*/ 559 w 1895"/>
                <a:gd name="T13" fmla="*/ 494 h 2428"/>
                <a:gd name="T14" fmla="*/ 529 w 1895"/>
                <a:gd name="T15" fmla="*/ 630 h 2428"/>
                <a:gd name="T16" fmla="*/ 429 w 1895"/>
                <a:gd name="T17" fmla="*/ 744 h 2428"/>
                <a:gd name="T18" fmla="*/ 310 w 1895"/>
                <a:gd name="T19" fmla="*/ 778 h 2428"/>
                <a:gd name="T20" fmla="*/ 128 w 1895"/>
                <a:gd name="T21" fmla="*/ 722 h 2428"/>
                <a:gd name="T22" fmla="*/ 51 w 1895"/>
                <a:gd name="T23" fmla="*/ 700 h 2428"/>
                <a:gd name="T24" fmla="*/ 3 w 1895"/>
                <a:gd name="T25" fmla="*/ 756 h 2428"/>
                <a:gd name="T26" fmla="*/ 48 w 1895"/>
                <a:gd name="T27" fmla="*/ 945 h 2428"/>
                <a:gd name="T28" fmla="*/ 319 w 1895"/>
                <a:gd name="T29" fmla="*/ 1011 h 2428"/>
                <a:gd name="T30" fmla="*/ 557 w 1895"/>
                <a:gd name="T31" fmla="*/ 1147 h 2428"/>
                <a:gd name="T32" fmla="*/ 749 w 1895"/>
                <a:gd name="T33" fmla="*/ 1339 h 2428"/>
                <a:gd name="T34" fmla="*/ 884 w 1895"/>
                <a:gd name="T35" fmla="*/ 1576 h 2428"/>
                <a:gd name="T36" fmla="*/ 951 w 1895"/>
                <a:gd name="T37" fmla="*/ 1848 h 2428"/>
                <a:gd name="T38" fmla="*/ 1198 w 1895"/>
                <a:gd name="T39" fmla="*/ 1903 h 2428"/>
                <a:gd name="T40" fmla="*/ 1296 w 1895"/>
                <a:gd name="T41" fmla="*/ 1966 h 2428"/>
                <a:gd name="T42" fmla="*/ 1313 w 1895"/>
                <a:gd name="T43" fmla="*/ 1995 h 2428"/>
                <a:gd name="T44" fmla="*/ 1317 w 1895"/>
                <a:gd name="T45" fmla="*/ 2003 h 2428"/>
                <a:gd name="T46" fmla="*/ 1320 w 1895"/>
                <a:gd name="T47" fmla="*/ 2008 h 2428"/>
                <a:gd name="T48" fmla="*/ 1330 w 1895"/>
                <a:gd name="T49" fmla="*/ 2061 h 2428"/>
                <a:gd name="T50" fmla="*/ 1329 w 1895"/>
                <a:gd name="T51" fmla="*/ 2079 h 2428"/>
                <a:gd name="T52" fmla="*/ 1327 w 1895"/>
                <a:gd name="T53" fmla="*/ 2099 h 2428"/>
                <a:gd name="T54" fmla="*/ 1322 w 1895"/>
                <a:gd name="T55" fmla="*/ 2119 h 2428"/>
                <a:gd name="T56" fmla="*/ 1316 w 1895"/>
                <a:gd name="T57" fmla="*/ 2136 h 2428"/>
                <a:gd name="T58" fmla="*/ 1308 w 1895"/>
                <a:gd name="T59" fmla="*/ 2156 h 2428"/>
                <a:gd name="T60" fmla="*/ 1255 w 1895"/>
                <a:gd name="T61" fmla="*/ 2300 h 2428"/>
                <a:gd name="T62" fmla="*/ 1325 w 1895"/>
                <a:gd name="T63" fmla="*/ 2407 h 2428"/>
                <a:gd name="T64" fmla="*/ 1448 w 1895"/>
                <a:gd name="T65" fmla="*/ 2425 h 2428"/>
                <a:gd name="T66" fmla="*/ 1572 w 1895"/>
                <a:gd name="T67" fmla="*/ 2325 h 2428"/>
                <a:gd name="T68" fmla="*/ 1541 w 1895"/>
                <a:gd name="T69" fmla="*/ 2195 h 2428"/>
                <a:gd name="T70" fmla="*/ 1515 w 1895"/>
                <a:gd name="T71" fmla="*/ 2139 h 2428"/>
                <a:gd name="T72" fmla="*/ 1510 w 1895"/>
                <a:gd name="T73" fmla="*/ 2127 h 2428"/>
                <a:gd name="T74" fmla="*/ 1507 w 1895"/>
                <a:gd name="T75" fmla="*/ 2117 h 2428"/>
                <a:gd name="T76" fmla="*/ 1501 w 1895"/>
                <a:gd name="T77" fmla="*/ 2080 h 2428"/>
                <a:gd name="T78" fmla="*/ 1500 w 1895"/>
                <a:gd name="T79" fmla="*/ 2062 h 2428"/>
                <a:gd name="T80" fmla="*/ 1502 w 1895"/>
                <a:gd name="T81" fmla="*/ 2034 h 2428"/>
                <a:gd name="T82" fmla="*/ 1515 w 1895"/>
                <a:gd name="T83" fmla="*/ 1996 h 2428"/>
                <a:gd name="T84" fmla="*/ 1519 w 1895"/>
                <a:gd name="T85" fmla="*/ 1990 h 2428"/>
                <a:gd name="T86" fmla="*/ 1546 w 1895"/>
                <a:gd name="T87" fmla="*/ 1952 h 2428"/>
                <a:gd name="T88" fmla="*/ 1662 w 1895"/>
                <a:gd name="T89" fmla="*/ 1898 h 2428"/>
                <a:gd name="T90" fmla="*/ 1693 w 1895"/>
                <a:gd name="T91" fmla="*/ 1896 h 2428"/>
                <a:gd name="T92" fmla="*/ 1891 w 1895"/>
                <a:gd name="T93" fmla="*/ 1801 h 2428"/>
                <a:gd name="T94" fmla="*/ 1768 w 1895"/>
                <a:gd name="T95" fmla="*/ 1254 h 2428"/>
                <a:gd name="T96" fmla="*/ 1502 w 1895"/>
                <a:gd name="T97" fmla="*/ 777 h 2428"/>
                <a:gd name="T98" fmla="*/ 1120 w 1895"/>
                <a:gd name="T99" fmla="*/ 394 h 2428"/>
                <a:gd name="T100" fmla="*/ 643 w 1895"/>
                <a:gd name="T101" fmla="*/ 129 h 2428"/>
                <a:gd name="T102" fmla="*/ 96 w 1895"/>
                <a:gd name="T103" fmla="*/ 5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95" h="2428">
                  <a:moveTo>
                    <a:pt x="0" y="0"/>
                  </a:moveTo>
                  <a:lnTo>
                    <a:pt x="0" y="221"/>
                  </a:lnTo>
                  <a:lnTo>
                    <a:pt x="3" y="237"/>
                  </a:lnTo>
                  <a:lnTo>
                    <a:pt x="20" y="271"/>
                  </a:lnTo>
                  <a:lnTo>
                    <a:pt x="35" y="283"/>
                  </a:lnTo>
                  <a:lnTo>
                    <a:pt x="51" y="289"/>
                  </a:lnTo>
                  <a:lnTo>
                    <a:pt x="86" y="288"/>
                  </a:lnTo>
                  <a:lnTo>
                    <a:pt x="105" y="279"/>
                  </a:lnTo>
                  <a:lnTo>
                    <a:pt x="128" y="267"/>
                  </a:lnTo>
                  <a:lnTo>
                    <a:pt x="218" y="230"/>
                  </a:lnTo>
                  <a:lnTo>
                    <a:pt x="283" y="213"/>
                  </a:lnTo>
                  <a:lnTo>
                    <a:pt x="310" y="210"/>
                  </a:lnTo>
                  <a:lnTo>
                    <a:pt x="336" y="211"/>
                  </a:lnTo>
                  <a:lnTo>
                    <a:pt x="384" y="223"/>
                  </a:lnTo>
                  <a:lnTo>
                    <a:pt x="429" y="245"/>
                  </a:lnTo>
                  <a:lnTo>
                    <a:pt x="468" y="275"/>
                  </a:lnTo>
                  <a:lnTo>
                    <a:pt x="502" y="314"/>
                  </a:lnTo>
                  <a:lnTo>
                    <a:pt x="529" y="359"/>
                  </a:lnTo>
                  <a:lnTo>
                    <a:pt x="548" y="410"/>
                  </a:lnTo>
                  <a:lnTo>
                    <a:pt x="559" y="466"/>
                  </a:lnTo>
                  <a:lnTo>
                    <a:pt x="559" y="494"/>
                  </a:lnTo>
                  <a:lnTo>
                    <a:pt x="559" y="524"/>
                  </a:lnTo>
                  <a:lnTo>
                    <a:pt x="548" y="580"/>
                  </a:lnTo>
                  <a:lnTo>
                    <a:pt x="529" y="630"/>
                  </a:lnTo>
                  <a:lnTo>
                    <a:pt x="502" y="675"/>
                  </a:lnTo>
                  <a:lnTo>
                    <a:pt x="468" y="713"/>
                  </a:lnTo>
                  <a:lnTo>
                    <a:pt x="429" y="744"/>
                  </a:lnTo>
                  <a:lnTo>
                    <a:pt x="384" y="766"/>
                  </a:lnTo>
                  <a:lnTo>
                    <a:pt x="336" y="778"/>
                  </a:lnTo>
                  <a:lnTo>
                    <a:pt x="310" y="778"/>
                  </a:lnTo>
                  <a:lnTo>
                    <a:pt x="283" y="777"/>
                  </a:lnTo>
                  <a:lnTo>
                    <a:pt x="218" y="758"/>
                  </a:lnTo>
                  <a:lnTo>
                    <a:pt x="128" y="722"/>
                  </a:lnTo>
                  <a:lnTo>
                    <a:pt x="105" y="710"/>
                  </a:lnTo>
                  <a:lnTo>
                    <a:pt x="86" y="701"/>
                  </a:lnTo>
                  <a:lnTo>
                    <a:pt x="51" y="700"/>
                  </a:lnTo>
                  <a:lnTo>
                    <a:pt x="35" y="707"/>
                  </a:lnTo>
                  <a:lnTo>
                    <a:pt x="18" y="720"/>
                  </a:lnTo>
                  <a:lnTo>
                    <a:pt x="3" y="756"/>
                  </a:lnTo>
                  <a:lnTo>
                    <a:pt x="0" y="771"/>
                  </a:lnTo>
                  <a:lnTo>
                    <a:pt x="0" y="941"/>
                  </a:lnTo>
                  <a:lnTo>
                    <a:pt x="48" y="945"/>
                  </a:lnTo>
                  <a:lnTo>
                    <a:pt x="141" y="959"/>
                  </a:lnTo>
                  <a:lnTo>
                    <a:pt x="232" y="981"/>
                  </a:lnTo>
                  <a:lnTo>
                    <a:pt x="319" y="1011"/>
                  </a:lnTo>
                  <a:lnTo>
                    <a:pt x="403" y="1050"/>
                  </a:lnTo>
                  <a:lnTo>
                    <a:pt x="482" y="1095"/>
                  </a:lnTo>
                  <a:lnTo>
                    <a:pt x="557" y="1147"/>
                  </a:lnTo>
                  <a:lnTo>
                    <a:pt x="626" y="1206"/>
                  </a:lnTo>
                  <a:lnTo>
                    <a:pt x="691" y="1269"/>
                  </a:lnTo>
                  <a:lnTo>
                    <a:pt x="749" y="1339"/>
                  </a:lnTo>
                  <a:lnTo>
                    <a:pt x="801" y="1414"/>
                  </a:lnTo>
                  <a:lnTo>
                    <a:pt x="846" y="1493"/>
                  </a:lnTo>
                  <a:lnTo>
                    <a:pt x="884" y="1576"/>
                  </a:lnTo>
                  <a:lnTo>
                    <a:pt x="915" y="1664"/>
                  </a:lnTo>
                  <a:lnTo>
                    <a:pt x="937" y="1755"/>
                  </a:lnTo>
                  <a:lnTo>
                    <a:pt x="951" y="1848"/>
                  </a:lnTo>
                  <a:lnTo>
                    <a:pt x="955" y="1896"/>
                  </a:lnTo>
                  <a:lnTo>
                    <a:pt x="1161" y="1896"/>
                  </a:lnTo>
                  <a:lnTo>
                    <a:pt x="1198" y="1903"/>
                  </a:lnTo>
                  <a:lnTo>
                    <a:pt x="1259" y="1931"/>
                  </a:lnTo>
                  <a:lnTo>
                    <a:pt x="1283" y="1952"/>
                  </a:lnTo>
                  <a:lnTo>
                    <a:pt x="1296" y="1966"/>
                  </a:lnTo>
                  <a:lnTo>
                    <a:pt x="1307" y="1983"/>
                  </a:lnTo>
                  <a:lnTo>
                    <a:pt x="1310" y="1990"/>
                  </a:lnTo>
                  <a:lnTo>
                    <a:pt x="1313" y="1995"/>
                  </a:lnTo>
                  <a:lnTo>
                    <a:pt x="1314" y="1996"/>
                  </a:lnTo>
                  <a:lnTo>
                    <a:pt x="1314" y="1996"/>
                  </a:lnTo>
                  <a:lnTo>
                    <a:pt x="1317" y="2003"/>
                  </a:lnTo>
                  <a:lnTo>
                    <a:pt x="1320" y="2008"/>
                  </a:lnTo>
                  <a:lnTo>
                    <a:pt x="1320" y="2008"/>
                  </a:lnTo>
                  <a:lnTo>
                    <a:pt x="1320" y="2008"/>
                  </a:lnTo>
                  <a:lnTo>
                    <a:pt x="1327" y="2034"/>
                  </a:lnTo>
                  <a:lnTo>
                    <a:pt x="1330" y="2061"/>
                  </a:lnTo>
                  <a:lnTo>
                    <a:pt x="1330" y="2061"/>
                  </a:lnTo>
                  <a:lnTo>
                    <a:pt x="1330" y="2062"/>
                  </a:lnTo>
                  <a:lnTo>
                    <a:pt x="1330" y="2071"/>
                  </a:lnTo>
                  <a:lnTo>
                    <a:pt x="1329" y="2079"/>
                  </a:lnTo>
                  <a:lnTo>
                    <a:pt x="1329" y="2080"/>
                  </a:lnTo>
                  <a:lnTo>
                    <a:pt x="1329" y="2080"/>
                  </a:lnTo>
                  <a:lnTo>
                    <a:pt x="1327" y="2099"/>
                  </a:lnTo>
                  <a:lnTo>
                    <a:pt x="1322" y="2117"/>
                  </a:lnTo>
                  <a:lnTo>
                    <a:pt x="1322" y="2118"/>
                  </a:lnTo>
                  <a:lnTo>
                    <a:pt x="1322" y="2119"/>
                  </a:lnTo>
                  <a:lnTo>
                    <a:pt x="1320" y="2127"/>
                  </a:lnTo>
                  <a:lnTo>
                    <a:pt x="1316" y="2135"/>
                  </a:lnTo>
                  <a:lnTo>
                    <a:pt x="1316" y="2136"/>
                  </a:lnTo>
                  <a:lnTo>
                    <a:pt x="1314" y="2139"/>
                  </a:lnTo>
                  <a:lnTo>
                    <a:pt x="1312" y="2147"/>
                  </a:lnTo>
                  <a:lnTo>
                    <a:pt x="1308" y="2156"/>
                  </a:lnTo>
                  <a:lnTo>
                    <a:pt x="1288" y="2195"/>
                  </a:lnTo>
                  <a:lnTo>
                    <a:pt x="1257" y="2276"/>
                  </a:lnTo>
                  <a:lnTo>
                    <a:pt x="1255" y="2300"/>
                  </a:lnTo>
                  <a:lnTo>
                    <a:pt x="1257" y="2325"/>
                  </a:lnTo>
                  <a:lnTo>
                    <a:pt x="1281" y="2372"/>
                  </a:lnTo>
                  <a:lnTo>
                    <a:pt x="1325" y="2407"/>
                  </a:lnTo>
                  <a:lnTo>
                    <a:pt x="1382" y="2425"/>
                  </a:lnTo>
                  <a:lnTo>
                    <a:pt x="1414" y="2428"/>
                  </a:lnTo>
                  <a:lnTo>
                    <a:pt x="1448" y="2425"/>
                  </a:lnTo>
                  <a:lnTo>
                    <a:pt x="1505" y="2407"/>
                  </a:lnTo>
                  <a:lnTo>
                    <a:pt x="1549" y="2372"/>
                  </a:lnTo>
                  <a:lnTo>
                    <a:pt x="1572" y="2325"/>
                  </a:lnTo>
                  <a:lnTo>
                    <a:pt x="1575" y="2300"/>
                  </a:lnTo>
                  <a:lnTo>
                    <a:pt x="1571" y="2276"/>
                  </a:lnTo>
                  <a:lnTo>
                    <a:pt x="1541" y="2195"/>
                  </a:lnTo>
                  <a:lnTo>
                    <a:pt x="1522" y="2156"/>
                  </a:lnTo>
                  <a:lnTo>
                    <a:pt x="1518" y="2147"/>
                  </a:lnTo>
                  <a:lnTo>
                    <a:pt x="1515" y="2139"/>
                  </a:lnTo>
                  <a:lnTo>
                    <a:pt x="1514" y="2136"/>
                  </a:lnTo>
                  <a:lnTo>
                    <a:pt x="1514" y="2135"/>
                  </a:lnTo>
                  <a:lnTo>
                    <a:pt x="1510" y="2127"/>
                  </a:lnTo>
                  <a:lnTo>
                    <a:pt x="1507" y="2119"/>
                  </a:lnTo>
                  <a:lnTo>
                    <a:pt x="1507" y="2118"/>
                  </a:lnTo>
                  <a:lnTo>
                    <a:pt x="1507" y="2117"/>
                  </a:lnTo>
                  <a:lnTo>
                    <a:pt x="1502" y="2099"/>
                  </a:lnTo>
                  <a:lnTo>
                    <a:pt x="1501" y="2080"/>
                  </a:lnTo>
                  <a:lnTo>
                    <a:pt x="1501" y="2080"/>
                  </a:lnTo>
                  <a:lnTo>
                    <a:pt x="1501" y="2079"/>
                  </a:lnTo>
                  <a:lnTo>
                    <a:pt x="1500" y="2071"/>
                  </a:lnTo>
                  <a:lnTo>
                    <a:pt x="1500" y="2062"/>
                  </a:lnTo>
                  <a:lnTo>
                    <a:pt x="1500" y="2062"/>
                  </a:lnTo>
                  <a:lnTo>
                    <a:pt x="1500" y="2061"/>
                  </a:lnTo>
                  <a:lnTo>
                    <a:pt x="1502" y="2034"/>
                  </a:lnTo>
                  <a:lnTo>
                    <a:pt x="1510" y="2008"/>
                  </a:lnTo>
                  <a:lnTo>
                    <a:pt x="1513" y="2003"/>
                  </a:lnTo>
                  <a:lnTo>
                    <a:pt x="1515" y="1996"/>
                  </a:lnTo>
                  <a:lnTo>
                    <a:pt x="1515" y="1996"/>
                  </a:lnTo>
                  <a:lnTo>
                    <a:pt x="1517" y="1995"/>
                  </a:lnTo>
                  <a:lnTo>
                    <a:pt x="1519" y="1990"/>
                  </a:lnTo>
                  <a:lnTo>
                    <a:pt x="1523" y="1983"/>
                  </a:lnTo>
                  <a:lnTo>
                    <a:pt x="1533" y="1968"/>
                  </a:lnTo>
                  <a:lnTo>
                    <a:pt x="1546" y="1952"/>
                  </a:lnTo>
                  <a:lnTo>
                    <a:pt x="1570" y="1933"/>
                  </a:lnTo>
                  <a:lnTo>
                    <a:pt x="1628" y="1904"/>
                  </a:lnTo>
                  <a:lnTo>
                    <a:pt x="1662" y="1898"/>
                  </a:lnTo>
                  <a:lnTo>
                    <a:pt x="1666" y="1896"/>
                  </a:lnTo>
                  <a:lnTo>
                    <a:pt x="1688" y="1896"/>
                  </a:lnTo>
                  <a:lnTo>
                    <a:pt x="1693" y="1896"/>
                  </a:lnTo>
                  <a:lnTo>
                    <a:pt x="1706" y="1896"/>
                  </a:lnTo>
                  <a:lnTo>
                    <a:pt x="1895" y="1896"/>
                  </a:lnTo>
                  <a:lnTo>
                    <a:pt x="1891" y="1801"/>
                  </a:lnTo>
                  <a:lnTo>
                    <a:pt x="1868" y="1611"/>
                  </a:lnTo>
                  <a:lnTo>
                    <a:pt x="1826" y="1430"/>
                  </a:lnTo>
                  <a:lnTo>
                    <a:pt x="1768" y="1254"/>
                  </a:lnTo>
                  <a:lnTo>
                    <a:pt x="1694" y="1086"/>
                  </a:lnTo>
                  <a:lnTo>
                    <a:pt x="1605" y="927"/>
                  </a:lnTo>
                  <a:lnTo>
                    <a:pt x="1502" y="777"/>
                  </a:lnTo>
                  <a:lnTo>
                    <a:pt x="1387" y="638"/>
                  </a:lnTo>
                  <a:lnTo>
                    <a:pt x="1259" y="510"/>
                  </a:lnTo>
                  <a:lnTo>
                    <a:pt x="1120" y="394"/>
                  </a:lnTo>
                  <a:lnTo>
                    <a:pt x="970" y="291"/>
                  </a:lnTo>
                  <a:lnTo>
                    <a:pt x="810" y="202"/>
                  </a:lnTo>
                  <a:lnTo>
                    <a:pt x="643" y="129"/>
                  </a:lnTo>
                  <a:lnTo>
                    <a:pt x="467" y="70"/>
                  </a:lnTo>
                  <a:lnTo>
                    <a:pt x="284" y="29"/>
                  </a:lnTo>
                  <a:lnTo>
                    <a:pt x="96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39">
              <a:extLst>
                <a:ext uri="{FF2B5EF4-FFF2-40B4-BE49-F238E27FC236}">
                  <a16:creationId xmlns:a16="http://schemas.microsoft.com/office/drawing/2014/main" id="{40036032-25B7-4E3A-BE92-B85A0785A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8325" y="4730750"/>
              <a:ext cx="974725" cy="752475"/>
            </a:xfrm>
            <a:custGeom>
              <a:avLst/>
              <a:gdLst>
                <a:gd name="T0" fmla="*/ 2293 w 2456"/>
                <a:gd name="T1" fmla="*/ 327 h 1896"/>
                <a:gd name="T2" fmla="*/ 2165 w 2456"/>
                <a:gd name="T3" fmla="*/ 379 h 1896"/>
                <a:gd name="T4" fmla="*/ 2105 w 2456"/>
                <a:gd name="T5" fmla="*/ 399 h 1896"/>
                <a:gd name="T6" fmla="*/ 2026 w 2456"/>
                <a:gd name="T7" fmla="*/ 396 h 1896"/>
                <a:gd name="T8" fmla="*/ 1997 w 2456"/>
                <a:gd name="T9" fmla="*/ 384 h 1896"/>
                <a:gd name="T10" fmla="*/ 1969 w 2456"/>
                <a:gd name="T11" fmla="*/ 366 h 1896"/>
                <a:gd name="T12" fmla="*/ 1933 w 2456"/>
                <a:gd name="T13" fmla="*/ 328 h 1896"/>
                <a:gd name="T14" fmla="*/ 1898 w 2456"/>
                <a:gd name="T15" fmla="*/ 234 h 1896"/>
                <a:gd name="T16" fmla="*/ 1898 w 2456"/>
                <a:gd name="T17" fmla="*/ 206 h 1896"/>
                <a:gd name="T18" fmla="*/ 1896 w 2456"/>
                <a:gd name="T19" fmla="*/ 187 h 1896"/>
                <a:gd name="T20" fmla="*/ 1800 w 2456"/>
                <a:gd name="T21" fmla="*/ 5 h 1896"/>
                <a:gd name="T22" fmla="*/ 1430 w 2456"/>
                <a:gd name="T23" fmla="*/ 70 h 1896"/>
                <a:gd name="T24" fmla="*/ 1086 w 2456"/>
                <a:gd name="T25" fmla="*/ 202 h 1896"/>
                <a:gd name="T26" fmla="*/ 776 w 2456"/>
                <a:gd name="T27" fmla="*/ 394 h 1896"/>
                <a:gd name="T28" fmla="*/ 509 w 2456"/>
                <a:gd name="T29" fmla="*/ 638 h 1896"/>
                <a:gd name="T30" fmla="*/ 290 w 2456"/>
                <a:gd name="T31" fmla="*/ 927 h 1896"/>
                <a:gd name="T32" fmla="*/ 128 w 2456"/>
                <a:gd name="T33" fmla="*/ 1254 h 1896"/>
                <a:gd name="T34" fmla="*/ 29 w 2456"/>
                <a:gd name="T35" fmla="*/ 1611 h 1896"/>
                <a:gd name="T36" fmla="*/ 0 w 2456"/>
                <a:gd name="T37" fmla="*/ 1896 h 1896"/>
                <a:gd name="T38" fmla="*/ 206 w 2456"/>
                <a:gd name="T39" fmla="*/ 1893 h 1896"/>
                <a:gd name="T40" fmla="*/ 252 w 2456"/>
                <a:gd name="T41" fmla="*/ 1861 h 1896"/>
                <a:gd name="T42" fmla="*/ 254 w 2456"/>
                <a:gd name="T43" fmla="*/ 1806 h 1896"/>
                <a:gd name="T44" fmla="*/ 236 w 2456"/>
                <a:gd name="T45" fmla="*/ 1767 h 1896"/>
                <a:gd name="T46" fmla="*/ 182 w 2456"/>
                <a:gd name="T47" fmla="*/ 1614 h 1896"/>
                <a:gd name="T48" fmla="*/ 180 w 2456"/>
                <a:gd name="T49" fmla="*/ 1561 h 1896"/>
                <a:gd name="T50" fmla="*/ 214 w 2456"/>
                <a:gd name="T51" fmla="*/ 1467 h 1896"/>
                <a:gd name="T52" fmla="*/ 283 w 2456"/>
                <a:gd name="T53" fmla="*/ 1394 h 1896"/>
                <a:gd name="T54" fmla="*/ 379 w 2456"/>
                <a:gd name="T55" fmla="*/ 1348 h 1896"/>
                <a:gd name="T56" fmla="*/ 463 w 2456"/>
                <a:gd name="T57" fmla="*/ 1337 h 1896"/>
                <a:gd name="T58" fmla="*/ 548 w 2456"/>
                <a:gd name="T59" fmla="*/ 1348 h 1896"/>
                <a:gd name="T60" fmla="*/ 644 w 2456"/>
                <a:gd name="T61" fmla="*/ 1394 h 1896"/>
                <a:gd name="T62" fmla="*/ 713 w 2456"/>
                <a:gd name="T63" fmla="*/ 1467 h 1896"/>
                <a:gd name="T64" fmla="*/ 747 w 2456"/>
                <a:gd name="T65" fmla="*/ 1561 h 1896"/>
                <a:gd name="T66" fmla="*/ 745 w 2456"/>
                <a:gd name="T67" fmla="*/ 1614 h 1896"/>
                <a:gd name="T68" fmla="*/ 691 w 2456"/>
                <a:gd name="T69" fmla="*/ 1767 h 1896"/>
                <a:gd name="T70" fmla="*/ 671 w 2456"/>
                <a:gd name="T71" fmla="*/ 1806 h 1896"/>
                <a:gd name="T72" fmla="*/ 675 w 2456"/>
                <a:gd name="T73" fmla="*/ 1861 h 1896"/>
                <a:gd name="T74" fmla="*/ 725 w 2456"/>
                <a:gd name="T75" fmla="*/ 1894 h 1896"/>
                <a:gd name="T76" fmla="*/ 941 w 2456"/>
                <a:gd name="T77" fmla="*/ 1896 h 1896"/>
                <a:gd name="T78" fmla="*/ 959 w 2456"/>
                <a:gd name="T79" fmla="*/ 1755 h 1896"/>
                <a:gd name="T80" fmla="*/ 1011 w 2456"/>
                <a:gd name="T81" fmla="*/ 1576 h 1896"/>
                <a:gd name="T82" fmla="*/ 1095 w 2456"/>
                <a:gd name="T83" fmla="*/ 1414 h 1896"/>
                <a:gd name="T84" fmla="*/ 1205 w 2456"/>
                <a:gd name="T85" fmla="*/ 1269 h 1896"/>
                <a:gd name="T86" fmla="*/ 1339 w 2456"/>
                <a:gd name="T87" fmla="*/ 1147 h 1896"/>
                <a:gd name="T88" fmla="*/ 1493 w 2456"/>
                <a:gd name="T89" fmla="*/ 1050 h 1896"/>
                <a:gd name="T90" fmla="*/ 1664 w 2456"/>
                <a:gd name="T91" fmla="*/ 981 h 1896"/>
                <a:gd name="T92" fmla="*/ 1848 w 2456"/>
                <a:gd name="T93" fmla="*/ 945 h 1896"/>
                <a:gd name="T94" fmla="*/ 1898 w 2456"/>
                <a:gd name="T95" fmla="*/ 761 h 1896"/>
                <a:gd name="T96" fmla="*/ 1931 w 2456"/>
                <a:gd name="T97" fmla="*/ 663 h 1896"/>
                <a:gd name="T98" fmla="*/ 1969 w 2456"/>
                <a:gd name="T99" fmla="*/ 622 h 1896"/>
                <a:gd name="T100" fmla="*/ 1997 w 2456"/>
                <a:gd name="T101" fmla="*/ 604 h 1896"/>
                <a:gd name="T102" fmla="*/ 2026 w 2456"/>
                <a:gd name="T103" fmla="*/ 593 h 1896"/>
                <a:gd name="T104" fmla="*/ 2105 w 2456"/>
                <a:gd name="T105" fmla="*/ 590 h 1896"/>
                <a:gd name="T106" fmla="*/ 2165 w 2456"/>
                <a:gd name="T107" fmla="*/ 611 h 1896"/>
                <a:gd name="T108" fmla="*/ 2293 w 2456"/>
                <a:gd name="T109" fmla="*/ 663 h 1896"/>
                <a:gd name="T110" fmla="*/ 2333 w 2456"/>
                <a:gd name="T111" fmla="*/ 665 h 1896"/>
                <a:gd name="T112" fmla="*/ 2395 w 2456"/>
                <a:gd name="T113" fmla="*/ 638 h 1896"/>
                <a:gd name="T114" fmla="*/ 2454 w 2456"/>
                <a:gd name="T115" fmla="*/ 529 h 1896"/>
                <a:gd name="T116" fmla="*/ 2454 w 2456"/>
                <a:gd name="T117" fmla="*/ 459 h 1896"/>
                <a:gd name="T118" fmla="*/ 2395 w 2456"/>
                <a:gd name="T119" fmla="*/ 351 h 1896"/>
                <a:gd name="T120" fmla="*/ 2333 w 2456"/>
                <a:gd name="T121" fmla="*/ 323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6" h="1896">
                  <a:moveTo>
                    <a:pt x="2319" y="323"/>
                  </a:moveTo>
                  <a:lnTo>
                    <a:pt x="2293" y="327"/>
                  </a:lnTo>
                  <a:lnTo>
                    <a:pt x="2206" y="358"/>
                  </a:lnTo>
                  <a:lnTo>
                    <a:pt x="2165" y="379"/>
                  </a:lnTo>
                  <a:lnTo>
                    <a:pt x="2145" y="388"/>
                  </a:lnTo>
                  <a:lnTo>
                    <a:pt x="2105" y="399"/>
                  </a:lnTo>
                  <a:lnTo>
                    <a:pt x="2065" y="402"/>
                  </a:lnTo>
                  <a:lnTo>
                    <a:pt x="2026" y="396"/>
                  </a:lnTo>
                  <a:lnTo>
                    <a:pt x="2009" y="389"/>
                  </a:lnTo>
                  <a:lnTo>
                    <a:pt x="1997" y="384"/>
                  </a:lnTo>
                  <a:lnTo>
                    <a:pt x="1987" y="379"/>
                  </a:lnTo>
                  <a:lnTo>
                    <a:pt x="1969" y="366"/>
                  </a:lnTo>
                  <a:lnTo>
                    <a:pt x="1952" y="351"/>
                  </a:lnTo>
                  <a:lnTo>
                    <a:pt x="1933" y="328"/>
                  </a:lnTo>
                  <a:lnTo>
                    <a:pt x="1904" y="269"/>
                  </a:lnTo>
                  <a:lnTo>
                    <a:pt x="1898" y="234"/>
                  </a:lnTo>
                  <a:lnTo>
                    <a:pt x="1896" y="230"/>
                  </a:lnTo>
                  <a:lnTo>
                    <a:pt x="1898" y="206"/>
                  </a:lnTo>
                  <a:lnTo>
                    <a:pt x="1896" y="201"/>
                  </a:lnTo>
                  <a:lnTo>
                    <a:pt x="1896" y="187"/>
                  </a:lnTo>
                  <a:lnTo>
                    <a:pt x="1896" y="0"/>
                  </a:lnTo>
                  <a:lnTo>
                    <a:pt x="1800" y="5"/>
                  </a:lnTo>
                  <a:lnTo>
                    <a:pt x="1611" y="29"/>
                  </a:lnTo>
                  <a:lnTo>
                    <a:pt x="1430" y="70"/>
                  </a:lnTo>
                  <a:lnTo>
                    <a:pt x="1253" y="129"/>
                  </a:lnTo>
                  <a:lnTo>
                    <a:pt x="1086" y="202"/>
                  </a:lnTo>
                  <a:lnTo>
                    <a:pt x="927" y="291"/>
                  </a:lnTo>
                  <a:lnTo>
                    <a:pt x="776" y="394"/>
                  </a:lnTo>
                  <a:lnTo>
                    <a:pt x="638" y="510"/>
                  </a:lnTo>
                  <a:lnTo>
                    <a:pt x="509" y="638"/>
                  </a:lnTo>
                  <a:lnTo>
                    <a:pt x="394" y="777"/>
                  </a:lnTo>
                  <a:lnTo>
                    <a:pt x="290" y="927"/>
                  </a:lnTo>
                  <a:lnTo>
                    <a:pt x="202" y="1085"/>
                  </a:lnTo>
                  <a:lnTo>
                    <a:pt x="128" y="1254"/>
                  </a:lnTo>
                  <a:lnTo>
                    <a:pt x="70" y="1429"/>
                  </a:lnTo>
                  <a:lnTo>
                    <a:pt x="29" y="1611"/>
                  </a:lnTo>
                  <a:lnTo>
                    <a:pt x="5" y="1801"/>
                  </a:lnTo>
                  <a:lnTo>
                    <a:pt x="0" y="1896"/>
                  </a:lnTo>
                  <a:lnTo>
                    <a:pt x="189" y="1896"/>
                  </a:lnTo>
                  <a:lnTo>
                    <a:pt x="206" y="1893"/>
                  </a:lnTo>
                  <a:lnTo>
                    <a:pt x="240" y="1876"/>
                  </a:lnTo>
                  <a:lnTo>
                    <a:pt x="252" y="1861"/>
                  </a:lnTo>
                  <a:lnTo>
                    <a:pt x="259" y="1843"/>
                  </a:lnTo>
                  <a:lnTo>
                    <a:pt x="254" y="1806"/>
                  </a:lnTo>
                  <a:lnTo>
                    <a:pt x="248" y="1791"/>
                  </a:lnTo>
                  <a:lnTo>
                    <a:pt x="236" y="1767"/>
                  </a:lnTo>
                  <a:lnTo>
                    <a:pt x="198" y="1677"/>
                  </a:lnTo>
                  <a:lnTo>
                    <a:pt x="182" y="1614"/>
                  </a:lnTo>
                  <a:lnTo>
                    <a:pt x="179" y="1587"/>
                  </a:lnTo>
                  <a:lnTo>
                    <a:pt x="180" y="1561"/>
                  </a:lnTo>
                  <a:lnTo>
                    <a:pt x="192" y="1513"/>
                  </a:lnTo>
                  <a:lnTo>
                    <a:pt x="214" y="1467"/>
                  </a:lnTo>
                  <a:lnTo>
                    <a:pt x="244" y="1427"/>
                  </a:lnTo>
                  <a:lnTo>
                    <a:pt x="283" y="1394"/>
                  </a:lnTo>
                  <a:lnTo>
                    <a:pt x="328" y="1366"/>
                  </a:lnTo>
                  <a:lnTo>
                    <a:pt x="379" y="1348"/>
                  </a:lnTo>
                  <a:lnTo>
                    <a:pt x="434" y="1338"/>
                  </a:lnTo>
                  <a:lnTo>
                    <a:pt x="463" y="1337"/>
                  </a:lnTo>
                  <a:lnTo>
                    <a:pt x="493" y="1338"/>
                  </a:lnTo>
                  <a:lnTo>
                    <a:pt x="548" y="1348"/>
                  </a:lnTo>
                  <a:lnTo>
                    <a:pt x="599" y="1366"/>
                  </a:lnTo>
                  <a:lnTo>
                    <a:pt x="644" y="1394"/>
                  </a:lnTo>
                  <a:lnTo>
                    <a:pt x="683" y="1427"/>
                  </a:lnTo>
                  <a:lnTo>
                    <a:pt x="713" y="1467"/>
                  </a:lnTo>
                  <a:lnTo>
                    <a:pt x="735" y="1513"/>
                  </a:lnTo>
                  <a:lnTo>
                    <a:pt x="747" y="1561"/>
                  </a:lnTo>
                  <a:lnTo>
                    <a:pt x="747" y="1587"/>
                  </a:lnTo>
                  <a:lnTo>
                    <a:pt x="745" y="1614"/>
                  </a:lnTo>
                  <a:lnTo>
                    <a:pt x="727" y="1677"/>
                  </a:lnTo>
                  <a:lnTo>
                    <a:pt x="691" y="1767"/>
                  </a:lnTo>
                  <a:lnTo>
                    <a:pt x="679" y="1791"/>
                  </a:lnTo>
                  <a:lnTo>
                    <a:pt x="671" y="1806"/>
                  </a:lnTo>
                  <a:lnTo>
                    <a:pt x="668" y="1843"/>
                  </a:lnTo>
                  <a:lnTo>
                    <a:pt x="675" y="1861"/>
                  </a:lnTo>
                  <a:lnTo>
                    <a:pt x="688" y="1877"/>
                  </a:lnTo>
                  <a:lnTo>
                    <a:pt x="725" y="1894"/>
                  </a:lnTo>
                  <a:lnTo>
                    <a:pt x="740" y="1896"/>
                  </a:lnTo>
                  <a:lnTo>
                    <a:pt x="941" y="1896"/>
                  </a:lnTo>
                  <a:lnTo>
                    <a:pt x="945" y="1848"/>
                  </a:lnTo>
                  <a:lnTo>
                    <a:pt x="959" y="1755"/>
                  </a:lnTo>
                  <a:lnTo>
                    <a:pt x="981" y="1664"/>
                  </a:lnTo>
                  <a:lnTo>
                    <a:pt x="1011" y="1576"/>
                  </a:lnTo>
                  <a:lnTo>
                    <a:pt x="1050" y="1493"/>
                  </a:lnTo>
                  <a:lnTo>
                    <a:pt x="1095" y="1414"/>
                  </a:lnTo>
                  <a:lnTo>
                    <a:pt x="1147" y="1339"/>
                  </a:lnTo>
                  <a:lnTo>
                    <a:pt x="1205" y="1269"/>
                  </a:lnTo>
                  <a:lnTo>
                    <a:pt x="1269" y="1206"/>
                  </a:lnTo>
                  <a:lnTo>
                    <a:pt x="1339" y="1147"/>
                  </a:lnTo>
                  <a:lnTo>
                    <a:pt x="1414" y="1095"/>
                  </a:lnTo>
                  <a:lnTo>
                    <a:pt x="1493" y="1050"/>
                  </a:lnTo>
                  <a:lnTo>
                    <a:pt x="1576" y="1011"/>
                  </a:lnTo>
                  <a:lnTo>
                    <a:pt x="1664" y="981"/>
                  </a:lnTo>
                  <a:lnTo>
                    <a:pt x="1755" y="959"/>
                  </a:lnTo>
                  <a:lnTo>
                    <a:pt x="1848" y="945"/>
                  </a:lnTo>
                  <a:lnTo>
                    <a:pt x="1896" y="941"/>
                  </a:lnTo>
                  <a:lnTo>
                    <a:pt x="1898" y="761"/>
                  </a:lnTo>
                  <a:lnTo>
                    <a:pt x="1903" y="725"/>
                  </a:lnTo>
                  <a:lnTo>
                    <a:pt x="1931" y="663"/>
                  </a:lnTo>
                  <a:lnTo>
                    <a:pt x="1952" y="638"/>
                  </a:lnTo>
                  <a:lnTo>
                    <a:pt x="1969" y="622"/>
                  </a:lnTo>
                  <a:lnTo>
                    <a:pt x="1987" y="611"/>
                  </a:lnTo>
                  <a:lnTo>
                    <a:pt x="1997" y="604"/>
                  </a:lnTo>
                  <a:lnTo>
                    <a:pt x="2009" y="599"/>
                  </a:lnTo>
                  <a:lnTo>
                    <a:pt x="2026" y="593"/>
                  </a:lnTo>
                  <a:lnTo>
                    <a:pt x="2065" y="587"/>
                  </a:lnTo>
                  <a:lnTo>
                    <a:pt x="2105" y="590"/>
                  </a:lnTo>
                  <a:lnTo>
                    <a:pt x="2145" y="602"/>
                  </a:lnTo>
                  <a:lnTo>
                    <a:pt x="2165" y="611"/>
                  </a:lnTo>
                  <a:lnTo>
                    <a:pt x="2206" y="630"/>
                  </a:lnTo>
                  <a:lnTo>
                    <a:pt x="2293" y="663"/>
                  </a:lnTo>
                  <a:lnTo>
                    <a:pt x="2319" y="666"/>
                  </a:lnTo>
                  <a:lnTo>
                    <a:pt x="2333" y="665"/>
                  </a:lnTo>
                  <a:lnTo>
                    <a:pt x="2359" y="659"/>
                  </a:lnTo>
                  <a:lnTo>
                    <a:pt x="2395" y="638"/>
                  </a:lnTo>
                  <a:lnTo>
                    <a:pt x="2433" y="591"/>
                  </a:lnTo>
                  <a:lnTo>
                    <a:pt x="2454" y="529"/>
                  </a:lnTo>
                  <a:lnTo>
                    <a:pt x="2456" y="494"/>
                  </a:lnTo>
                  <a:lnTo>
                    <a:pt x="2454" y="459"/>
                  </a:lnTo>
                  <a:lnTo>
                    <a:pt x="2433" y="398"/>
                  </a:lnTo>
                  <a:lnTo>
                    <a:pt x="2395" y="351"/>
                  </a:lnTo>
                  <a:lnTo>
                    <a:pt x="2359" y="329"/>
                  </a:lnTo>
                  <a:lnTo>
                    <a:pt x="2333" y="323"/>
                  </a:lnTo>
                  <a:lnTo>
                    <a:pt x="2319" y="323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40">
              <a:extLst>
                <a:ext uri="{FF2B5EF4-FFF2-40B4-BE49-F238E27FC236}">
                  <a16:creationId xmlns:a16="http://schemas.microsoft.com/office/drawing/2014/main" id="{9FB01A6D-AB66-4A0B-AB9E-FF11831D0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8325" y="5305425"/>
              <a:ext cx="752475" cy="974725"/>
            </a:xfrm>
            <a:custGeom>
              <a:avLst/>
              <a:gdLst>
                <a:gd name="T0" fmla="*/ 1614 w 1896"/>
                <a:gd name="T1" fmla="*/ 1705 h 2455"/>
                <a:gd name="T2" fmla="*/ 1767 w 1896"/>
                <a:gd name="T3" fmla="*/ 1759 h 2455"/>
                <a:gd name="T4" fmla="*/ 1811 w 1896"/>
                <a:gd name="T5" fmla="*/ 1780 h 2455"/>
                <a:gd name="T6" fmla="*/ 1861 w 1896"/>
                <a:gd name="T7" fmla="*/ 1775 h 2455"/>
                <a:gd name="T8" fmla="*/ 1894 w 1896"/>
                <a:gd name="T9" fmla="*/ 1725 h 2455"/>
                <a:gd name="T10" fmla="*/ 1896 w 1896"/>
                <a:gd name="T11" fmla="*/ 1515 h 2455"/>
                <a:gd name="T12" fmla="*/ 1755 w 1896"/>
                <a:gd name="T13" fmla="*/ 1497 h 2455"/>
                <a:gd name="T14" fmla="*/ 1576 w 1896"/>
                <a:gd name="T15" fmla="*/ 1444 h 2455"/>
                <a:gd name="T16" fmla="*/ 1414 w 1896"/>
                <a:gd name="T17" fmla="*/ 1361 h 2455"/>
                <a:gd name="T18" fmla="*/ 1269 w 1896"/>
                <a:gd name="T19" fmla="*/ 1251 h 2455"/>
                <a:gd name="T20" fmla="*/ 1147 w 1896"/>
                <a:gd name="T21" fmla="*/ 1118 h 2455"/>
                <a:gd name="T22" fmla="*/ 1050 w 1896"/>
                <a:gd name="T23" fmla="*/ 963 h 2455"/>
                <a:gd name="T24" fmla="*/ 981 w 1896"/>
                <a:gd name="T25" fmla="*/ 792 h 2455"/>
                <a:gd name="T26" fmla="*/ 945 w 1896"/>
                <a:gd name="T27" fmla="*/ 608 h 2455"/>
                <a:gd name="T28" fmla="*/ 730 w 1896"/>
                <a:gd name="T29" fmla="*/ 559 h 2455"/>
                <a:gd name="T30" fmla="*/ 660 w 1896"/>
                <a:gd name="T31" fmla="*/ 541 h 2455"/>
                <a:gd name="T32" fmla="*/ 591 w 1896"/>
                <a:gd name="T33" fmla="*/ 488 h 2455"/>
                <a:gd name="T34" fmla="*/ 573 w 1896"/>
                <a:gd name="T35" fmla="*/ 459 h 2455"/>
                <a:gd name="T36" fmla="*/ 561 w 1896"/>
                <a:gd name="T37" fmla="*/ 429 h 2455"/>
                <a:gd name="T38" fmla="*/ 559 w 1896"/>
                <a:gd name="T39" fmla="*/ 352 h 2455"/>
                <a:gd name="T40" fmla="*/ 579 w 1896"/>
                <a:gd name="T41" fmla="*/ 292 h 2455"/>
                <a:gd name="T42" fmla="*/ 631 w 1896"/>
                <a:gd name="T43" fmla="*/ 164 h 2455"/>
                <a:gd name="T44" fmla="*/ 635 w 1896"/>
                <a:gd name="T45" fmla="*/ 123 h 2455"/>
                <a:gd name="T46" fmla="*/ 607 w 1896"/>
                <a:gd name="T47" fmla="*/ 60 h 2455"/>
                <a:gd name="T48" fmla="*/ 498 w 1896"/>
                <a:gd name="T49" fmla="*/ 2 h 2455"/>
                <a:gd name="T50" fmla="*/ 428 w 1896"/>
                <a:gd name="T51" fmla="*/ 2 h 2455"/>
                <a:gd name="T52" fmla="*/ 320 w 1896"/>
                <a:gd name="T53" fmla="*/ 60 h 2455"/>
                <a:gd name="T54" fmla="*/ 292 w 1896"/>
                <a:gd name="T55" fmla="*/ 123 h 2455"/>
                <a:gd name="T56" fmla="*/ 296 w 1896"/>
                <a:gd name="T57" fmla="*/ 164 h 2455"/>
                <a:gd name="T58" fmla="*/ 347 w 1896"/>
                <a:gd name="T59" fmla="*/ 292 h 2455"/>
                <a:gd name="T60" fmla="*/ 368 w 1896"/>
                <a:gd name="T61" fmla="*/ 352 h 2455"/>
                <a:gd name="T62" fmla="*/ 364 w 1896"/>
                <a:gd name="T63" fmla="*/ 429 h 2455"/>
                <a:gd name="T64" fmla="*/ 354 w 1896"/>
                <a:gd name="T65" fmla="*/ 459 h 2455"/>
                <a:gd name="T66" fmla="*/ 336 w 1896"/>
                <a:gd name="T67" fmla="*/ 486 h 2455"/>
                <a:gd name="T68" fmla="*/ 270 w 1896"/>
                <a:gd name="T69" fmla="*/ 539 h 2455"/>
                <a:gd name="T70" fmla="*/ 202 w 1896"/>
                <a:gd name="T71" fmla="*/ 559 h 2455"/>
                <a:gd name="T72" fmla="*/ 175 w 1896"/>
                <a:gd name="T73" fmla="*/ 559 h 2455"/>
                <a:gd name="T74" fmla="*/ 156 w 1896"/>
                <a:gd name="T75" fmla="*/ 559 h 2455"/>
                <a:gd name="T76" fmla="*/ 5 w 1896"/>
                <a:gd name="T77" fmla="*/ 656 h 2455"/>
                <a:gd name="T78" fmla="*/ 70 w 1896"/>
                <a:gd name="T79" fmla="*/ 1027 h 2455"/>
                <a:gd name="T80" fmla="*/ 202 w 1896"/>
                <a:gd name="T81" fmla="*/ 1370 h 2455"/>
                <a:gd name="T82" fmla="*/ 394 w 1896"/>
                <a:gd name="T83" fmla="*/ 1680 h 2455"/>
                <a:gd name="T84" fmla="*/ 638 w 1896"/>
                <a:gd name="T85" fmla="*/ 1947 h 2455"/>
                <a:gd name="T86" fmla="*/ 927 w 1896"/>
                <a:gd name="T87" fmla="*/ 2165 h 2455"/>
                <a:gd name="T88" fmla="*/ 1253 w 1896"/>
                <a:gd name="T89" fmla="*/ 2328 h 2455"/>
                <a:gd name="T90" fmla="*/ 1611 w 1896"/>
                <a:gd name="T91" fmla="*/ 2428 h 2455"/>
                <a:gd name="T92" fmla="*/ 1896 w 1896"/>
                <a:gd name="T93" fmla="*/ 2455 h 2455"/>
                <a:gd name="T94" fmla="*/ 1892 w 1896"/>
                <a:gd name="T95" fmla="*/ 2244 h 2455"/>
                <a:gd name="T96" fmla="*/ 1861 w 1896"/>
                <a:gd name="T97" fmla="*/ 2199 h 2455"/>
                <a:gd name="T98" fmla="*/ 1811 w 1896"/>
                <a:gd name="T99" fmla="*/ 2193 h 2455"/>
                <a:gd name="T100" fmla="*/ 1767 w 1896"/>
                <a:gd name="T101" fmla="*/ 2214 h 2455"/>
                <a:gd name="T102" fmla="*/ 1614 w 1896"/>
                <a:gd name="T103" fmla="*/ 2269 h 2455"/>
                <a:gd name="T104" fmla="*/ 1561 w 1896"/>
                <a:gd name="T105" fmla="*/ 2270 h 2455"/>
                <a:gd name="T106" fmla="*/ 1467 w 1896"/>
                <a:gd name="T107" fmla="*/ 2236 h 2455"/>
                <a:gd name="T108" fmla="*/ 1393 w 1896"/>
                <a:gd name="T109" fmla="*/ 2167 h 2455"/>
                <a:gd name="T110" fmla="*/ 1348 w 1896"/>
                <a:gd name="T111" fmla="*/ 2071 h 2455"/>
                <a:gd name="T112" fmla="*/ 1336 w 1896"/>
                <a:gd name="T113" fmla="*/ 1986 h 2455"/>
                <a:gd name="T114" fmla="*/ 1348 w 1896"/>
                <a:gd name="T115" fmla="*/ 1902 h 2455"/>
                <a:gd name="T116" fmla="*/ 1393 w 1896"/>
                <a:gd name="T117" fmla="*/ 1806 h 2455"/>
                <a:gd name="T118" fmla="*/ 1467 w 1896"/>
                <a:gd name="T119" fmla="*/ 1737 h 2455"/>
                <a:gd name="T120" fmla="*/ 1561 w 1896"/>
                <a:gd name="T121" fmla="*/ 1703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96" h="2455">
                  <a:moveTo>
                    <a:pt x="1587" y="1702"/>
                  </a:moveTo>
                  <a:lnTo>
                    <a:pt x="1614" y="1705"/>
                  </a:lnTo>
                  <a:lnTo>
                    <a:pt x="1677" y="1722"/>
                  </a:lnTo>
                  <a:lnTo>
                    <a:pt x="1767" y="1759"/>
                  </a:lnTo>
                  <a:lnTo>
                    <a:pt x="1791" y="1771"/>
                  </a:lnTo>
                  <a:lnTo>
                    <a:pt x="1811" y="1780"/>
                  </a:lnTo>
                  <a:lnTo>
                    <a:pt x="1846" y="1781"/>
                  </a:lnTo>
                  <a:lnTo>
                    <a:pt x="1861" y="1775"/>
                  </a:lnTo>
                  <a:lnTo>
                    <a:pt x="1877" y="1762"/>
                  </a:lnTo>
                  <a:lnTo>
                    <a:pt x="1894" y="1725"/>
                  </a:lnTo>
                  <a:lnTo>
                    <a:pt x="1896" y="1709"/>
                  </a:lnTo>
                  <a:lnTo>
                    <a:pt x="1896" y="1515"/>
                  </a:lnTo>
                  <a:lnTo>
                    <a:pt x="1848" y="1512"/>
                  </a:lnTo>
                  <a:lnTo>
                    <a:pt x="1755" y="1497"/>
                  </a:lnTo>
                  <a:lnTo>
                    <a:pt x="1664" y="1475"/>
                  </a:lnTo>
                  <a:lnTo>
                    <a:pt x="1576" y="1444"/>
                  </a:lnTo>
                  <a:lnTo>
                    <a:pt x="1493" y="1407"/>
                  </a:lnTo>
                  <a:lnTo>
                    <a:pt x="1414" y="1361"/>
                  </a:lnTo>
                  <a:lnTo>
                    <a:pt x="1339" y="1309"/>
                  </a:lnTo>
                  <a:lnTo>
                    <a:pt x="1269" y="1251"/>
                  </a:lnTo>
                  <a:lnTo>
                    <a:pt x="1205" y="1186"/>
                  </a:lnTo>
                  <a:lnTo>
                    <a:pt x="1147" y="1118"/>
                  </a:lnTo>
                  <a:lnTo>
                    <a:pt x="1095" y="1042"/>
                  </a:lnTo>
                  <a:lnTo>
                    <a:pt x="1050" y="963"/>
                  </a:lnTo>
                  <a:lnTo>
                    <a:pt x="1012" y="879"/>
                  </a:lnTo>
                  <a:lnTo>
                    <a:pt x="981" y="792"/>
                  </a:lnTo>
                  <a:lnTo>
                    <a:pt x="959" y="701"/>
                  </a:lnTo>
                  <a:lnTo>
                    <a:pt x="945" y="608"/>
                  </a:lnTo>
                  <a:lnTo>
                    <a:pt x="941" y="560"/>
                  </a:lnTo>
                  <a:lnTo>
                    <a:pt x="730" y="559"/>
                  </a:lnTo>
                  <a:lnTo>
                    <a:pt x="705" y="555"/>
                  </a:lnTo>
                  <a:lnTo>
                    <a:pt x="660" y="541"/>
                  </a:lnTo>
                  <a:lnTo>
                    <a:pt x="622" y="517"/>
                  </a:lnTo>
                  <a:lnTo>
                    <a:pt x="591" y="488"/>
                  </a:lnTo>
                  <a:lnTo>
                    <a:pt x="579" y="469"/>
                  </a:lnTo>
                  <a:lnTo>
                    <a:pt x="573" y="459"/>
                  </a:lnTo>
                  <a:lnTo>
                    <a:pt x="569" y="447"/>
                  </a:lnTo>
                  <a:lnTo>
                    <a:pt x="561" y="429"/>
                  </a:lnTo>
                  <a:lnTo>
                    <a:pt x="556" y="392"/>
                  </a:lnTo>
                  <a:lnTo>
                    <a:pt x="559" y="352"/>
                  </a:lnTo>
                  <a:lnTo>
                    <a:pt x="570" y="311"/>
                  </a:lnTo>
                  <a:lnTo>
                    <a:pt x="579" y="292"/>
                  </a:lnTo>
                  <a:lnTo>
                    <a:pt x="599" y="249"/>
                  </a:lnTo>
                  <a:lnTo>
                    <a:pt x="631" y="164"/>
                  </a:lnTo>
                  <a:lnTo>
                    <a:pt x="635" y="138"/>
                  </a:lnTo>
                  <a:lnTo>
                    <a:pt x="635" y="123"/>
                  </a:lnTo>
                  <a:lnTo>
                    <a:pt x="627" y="96"/>
                  </a:lnTo>
                  <a:lnTo>
                    <a:pt x="607" y="60"/>
                  </a:lnTo>
                  <a:lnTo>
                    <a:pt x="560" y="22"/>
                  </a:lnTo>
                  <a:lnTo>
                    <a:pt x="498" y="2"/>
                  </a:lnTo>
                  <a:lnTo>
                    <a:pt x="463" y="0"/>
                  </a:lnTo>
                  <a:lnTo>
                    <a:pt x="428" y="2"/>
                  </a:lnTo>
                  <a:lnTo>
                    <a:pt x="367" y="22"/>
                  </a:lnTo>
                  <a:lnTo>
                    <a:pt x="320" y="60"/>
                  </a:lnTo>
                  <a:lnTo>
                    <a:pt x="299" y="96"/>
                  </a:lnTo>
                  <a:lnTo>
                    <a:pt x="292" y="123"/>
                  </a:lnTo>
                  <a:lnTo>
                    <a:pt x="292" y="138"/>
                  </a:lnTo>
                  <a:lnTo>
                    <a:pt x="296" y="164"/>
                  </a:lnTo>
                  <a:lnTo>
                    <a:pt x="327" y="249"/>
                  </a:lnTo>
                  <a:lnTo>
                    <a:pt x="347" y="292"/>
                  </a:lnTo>
                  <a:lnTo>
                    <a:pt x="357" y="311"/>
                  </a:lnTo>
                  <a:lnTo>
                    <a:pt x="368" y="352"/>
                  </a:lnTo>
                  <a:lnTo>
                    <a:pt x="371" y="392"/>
                  </a:lnTo>
                  <a:lnTo>
                    <a:pt x="364" y="429"/>
                  </a:lnTo>
                  <a:lnTo>
                    <a:pt x="358" y="447"/>
                  </a:lnTo>
                  <a:lnTo>
                    <a:pt x="354" y="459"/>
                  </a:lnTo>
                  <a:lnTo>
                    <a:pt x="347" y="469"/>
                  </a:lnTo>
                  <a:lnTo>
                    <a:pt x="336" y="486"/>
                  </a:lnTo>
                  <a:lnTo>
                    <a:pt x="306" y="516"/>
                  </a:lnTo>
                  <a:lnTo>
                    <a:pt x="270" y="539"/>
                  </a:lnTo>
                  <a:lnTo>
                    <a:pt x="226" y="554"/>
                  </a:lnTo>
                  <a:lnTo>
                    <a:pt x="202" y="559"/>
                  </a:lnTo>
                  <a:lnTo>
                    <a:pt x="198" y="559"/>
                  </a:lnTo>
                  <a:lnTo>
                    <a:pt x="175" y="559"/>
                  </a:lnTo>
                  <a:lnTo>
                    <a:pt x="170" y="559"/>
                  </a:lnTo>
                  <a:lnTo>
                    <a:pt x="156" y="559"/>
                  </a:lnTo>
                  <a:lnTo>
                    <a:pt x="0" y="560"/>
                  </a:lnTo>
                  <a:lnTo>
                    <a:pt x="5" y="656"/>
                  </a:lnTo>
                  <a:lnTo>
                    <a:pt x="29" y="844"/>
                  </a:lnTo>
                  <a:lnTo>
                    <a:pt x="70" y="1027"/>
                  </a:lnTo>
                  <a:lnTo>
                    <a:pt x="128" y="1203"/>
                  </a:lnTo>
                  <a:lnTo>
                    <a:pt x="202" y="1370"/>
                  </a:lnTo>
                  <a:lnTo>
                    <a:pt x="290" y="1530"/>
                  </a:lnTo>
                  <a:lnTo>
                    <a:pt x="394" y="1680"/>
                  </a:lnTo>
                  <a:lnTo>
                    <a:pt x="509" y="1819"/>
                  </a:lnTo>
                  <a:lnTo>
                    <a:pt x="638" y="1947"/>
                  </a:lnTo>
                  <a:lnTo>
                    <a:pt x="776" y="2062"/>
                  </a:lnTo>
                  <a:lnTo>
                    <a:pt x="927" y="2165"/>
                  </a:lnTo>
                  <a:lnTo>
                    <a:pt x="1085" y="2254"/>
                  </a:lnTo>
                  <a:lnTo>
                    <a:pt x="1253" y="2328"/>
                  </a:lnTo>
                  <a:lnTo>
                    <a:pt x="1428" y="2386"/>
                  </a:lnTo>
                  <a:lnTo>
                    <a:pt x="1611" y="2428"/>
                  </a:lnTo>
                  <a:lnTo>
                    <a:pt x="1800" y="2451"/>
                  </a:lnTo>
                  <a:lnTo>
                    <a:pt x="1896" y="2455"/>
                  </a:lnTo>
                  <a:lnTo>
                    <a:pt x="1896" y="2259"/>
                  </a:lnTo>
                  <a:lnTo>
                    <a:pt x="1892" y="2244"/>
                  </a:lnTo>
                  <a:lnTo>
                    <a:pt x="1876" y="2210"/>
                  </a:lnTo>
                  <a:lnTo>
                    <a:pt x="1861" y="2199"/>
                  </a:lnTo>
                  <a:lnTo>
                    <a:pt x="1846" y="2192"/>
                  </a:lnTo>
                  <a:lnTo>
                    <a:pt x="1811" y="2193"/>
                  </a:lnTo>
                  <a:lnTo>
                    <a:pt x="1791" y="2202"/>
                  </a:lnTo>
                  <a:lnTo>
                    <a:pt x="1767" y="2214"/>
                  </a:lnTo>
                  <a:lnTo>
                    <a:pt x="1677" y="2250"/>
                  </a:lnTo>
                  <a:lnTo>
                    <a:pt x="1614" y="2269"/>
                  </a:lnTo>
                  <a:lnTo>
                    <a:pt x="1587" y="2270"/>
                  </a:lnTo>
                  <a:lnTo>
                    <a:pt x="1561" y="2270"/>
                  </a:lnTo>
                  <a:lnTo>
                    <a:pt x="1513" y="2258"/>
                  </a:lnTo>
                  <a:lnTo>
                    <a:pt x="1467" y="2236"/>
                  </a:lnTo>
                  <a:lnTo>
                    <a:pt x="1427" y="2206"/>
                  </a:lnTo>
                  <a:lnTo>
                    <a:pt x="1393" y="2167"/>
                  </a:lnTo>
                  <a:lnTo>
                    <a:pt x="1366" y="2122"/>
                  </a:lnTo>
                  <a:lnTo>
                    <a:pt x="1348" y="2071"/>
                  </a:lnTo>
                  <a:lnTo>
                    <a:pt x="1338" y="2016"/>
                  </a:lnTo>
                  <a:lnTo>
                    <a:pt x="1336" y="1986"/>
                  </a:lnTo>
                  <a:lnTo>
                    <a:pt x="1338" y="1957"/>
                  </a:lnTo>
                  <a:lnTo>
                    <a:pt x="1348" y="1902"/>
                  </a:lnTo>
                  <a:lnTo>
                    <a:pt x="1366" y="1851"/>
                  </a:lnTo>
                  <a:lnTo>
                    <a:pt x="1393" y="1806"/>
                  </a:lnTo>
                  <a:lnTo>
                    <a:pt x="1427" y="1767"/>
                  </a:lnTo>
                  <a:lnTo>
                    <a:pt x="1467" y="1737"/>
                  </a:lnTo>
                  <a:lnTo>
                    <a:pt x="1513" y="1715"/>
                  </a:lnTo>
                  <a:lnTo>
                    <a:pt x="1561" y="1703"/>
                  </a:lnTo>
                  <a:lnTo>
                    <a:pt x="1587" y="17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4" name="Graphic 28" descr="Magnifying glass">
            <a:extLst>
              <a:ext uri="{FF2B5EF4-FFF2-40B4-BE49-F238E27FC236}">
                <a16:creationId xmlns:a16="http://schemas.microsoft.com/office/drawing/2014/main" id="{198E5C85-C0E9-468B-ABC7-9436D9FDF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288764" y="2278818"/>
            <a:ext cx="538766" cy="538766"/>
          </a:xfrm>
          <a:prstGeom prst="rect">
            <a:avLst/>
          </a:prstGeom>
        </p:spPr>
      </p:pic>
      <p:pic>
        <p:nvPicPr>
          <p:cNvPr id="25" name="Graphic 30" descr="Rocket">
            <a:extLst>
              <a:ext uri="{FF2B5EF4-FFF2-40B4-BE49-F238E27FC236}">
                <a16:creationId xmlns:a16="http://schemas.microsoft.com/office/drawing/2014/main" id="{C503F137-7594-45EB-8969-35367459FC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990553" y="2505394"/>
            <a:ext cx="624379" cy="624379"/>
          </a:xfrm>
          <a:prstGeom prst="rect">
            <a:avLst/>
          </a:prstGeom>
        </p:spPr>
      </p:pic>
      <p:pic>
        <p:nvPicPr>
          <p:cNvPr id="26" name="Graphic 29" descr="Fire">
            <a:extLst>
              <a:ext uri="{FF2B5EF4-FFF2-40B4-BE49-F238E27FC236}">
                <a16:creationId xmlns:a16="http://schemas.microsoft.com/office/drawing/2014/main" id="{78E1DD2A-31E5-4615-B959-C97D6FC270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122412" y="3799685"/>
            <a:ext cx="507265" cy="507265"/>
          </a:xfrm>
          <a:prstGeom prst="rect">
            <a:avLst/>
          </a:prstGeom>
        </p:spPr>
      </p:pic>
      <p:pic>
        <p:nvPicPr>
          <p:cNvPr id="27" name="Graphic 27" descr="Puzzle">
            <a:extLst>
              <a:ext uri="{FF2B5EF4-FFF2-40B4-BE49-F238E27FC236}">
                <a16:creationId xmlns:a16="http://schemas.microsoft.com/office/drawing/2014/main" id="{F84F2A19-61AC-421B-90C3-98653A22D7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824822" y="3906345"/>
            <a:ext cx="653266" cy="653266"/>
          </a:xfrm>
          <a:prstGeom prst="rect">
            <a:avLst/>
          </a:prstGeom>
        </p:spPr>
      </p:pic>
      <p:pic>
        <p:nvPicPr>
          <p:cNvPr id="28" name="Graphic 17" descr="Magnifying glass">
            <a:extLst>
              <a:ext uri="{FF2B5EF4-FFF2-40B4-BE49-F238E27FC236}">
                <a16:creationId xmlns:a16="http://schemas.microsoft.com/office/drawing/2014/main" id="{C3C35E51-7B58-4410-8E90-3BEB479860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2649143" y="1260028"/>
            <a:ext cx="513680" cy="5136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69988" y="1922113"/>
            <a:ext cx="3049914" cy="1019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latin typeface="+mn-lt"/>
                <a:cs typeface="Times New Roman" panose="02020603050405020304" pitchFamily="18" charset="0"/>
              </a:rPr>
              <a:t>Ускорение этапов мониторинга потерь белка в процессе диализной терапии</a:t>
            </a:r>
          </a:p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Упрощение процесса диагностики</a:t>
            </a:r>
            <a:endParaRPr lang="ru-RU" sz="12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77883" y="1369879"/>
            <a:ext cx="873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arial" panose="020B0604020202020204" pitchFamily="34" charset="0"/>
              </a:rPr>
              <a:t>Задачи 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2" name="Graphic 26" descr="Rocket">
            <a:extLst>
              <a:ext uri="{FF2B5EF4-FFF2-40B4-BE49-F238E27FC236}">
                <a16:creationId xmlns:a16="http://schemas.microsoft.com/office/drawing/2014/main" id="{55D97C7C-DCFD-4AF7-BCD9-E2DCCD851B4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029177" y="1260028"/>
            <a:ext cx="513680" cy="5136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891134" y="1922112"/>
            <a:ext cx="3300866" cy="136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Снижение стоимости медицинской процедуры</a:t>
            </a:r>
            <a:endParaRPr lang="ru-RU" sz="1200" dirty="0">
              <a:latin typeface="+mn-lt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Автоматизация процесса биохимического анализа</a:t>
            </a:r>
          </a:p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latin typeface="+mn-lt"/>
                <a:cs typeface="Times New Roman" panose="02020603050405020304" pitchFamily="18" charset="0"/>
              </a:rPr>
              <a:t>Быстрый контроль анализов</a:t>
            </a:r>
          </a:p>
        </p:txBody>
      </p:sp>
      <p:pic>
        <p:nvPicPr>
          <p:cNvPr id="34" name="Graphic 25" descr="Fire">
            <a:extLst>
              <a:ext uri="{FF2B5EF4-FFF2-40B4-BE49-F238E27FC236}">
                <a16:creationId xmlns:a16="http://schemas.microsoft.com/office/drawing/2014/main" id="{3016DA8C-187A-45D0-AEEE-05FD3ED94F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649143" y="3542845"/>
            <a:ext cx="513680" cy="513680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3763158" y="3677042"/>
            <a:ext cx="859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Боли</a:t>
            </a:r>
            <a:r>
              <a:rPr lang="ru-RU" b="1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78226" y="4444008"/>
            <a:ext cx="3710538" cy="117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latin typeface="+mn-lt"/>
                <a:cs typeface="Times New Roman" panose="02020603050405020304" pitchFamily="18" charset="0"/>
              </a:rPr>
              <a:t>Затрудненная система проверки потерь белка</a:t>
            </a:r>
          </a:p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latin typeface="+mn-lt"/>
                <a:cs typeface="Times New Roman" panose="02020603050405020304" pitchFamily="18" charset="0"/>
              </a:rPr>
              <a:t>Несвоевременный контроль анализов (диализата)</a:t>
            </a:r>
          </a:p>
          <a:p>
            <a:pPr marL="285750" lvl="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endParaRPr lang="ru-RU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8" name="Graphic 16" descr="Puzzle">
            <a:extLst>
              <a:ext uri="{FF2B5EF4-FFF2-40B4-BE49-F238E27FC236}">
                <a16:creationId xmlns:a16="http://schemas.microsoft.com/office/drawing/2014/main" id="{B24FEA12-C090-482C-AF54-9ADE1852B0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9147653" y="3730530"/>
            <a:ext cx="513680" cy="51368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0082471" y="3784047"/>
            <a:ext cx="9460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Подходы</a:t>
            </a:r>
            <a:r>
              <a:rPr lang="ru-RU" b="1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451777" y="4339543"/>
            <a:ext cx="3671982" cy="1567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Использование выгодных по стоимости элементов для создания устройства</a:t>
            </a:r>
          </a:p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Использование технологии экспресс технологии -  БЖХ</a:t>
            </a:r>
          </a:p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SzPct val="108108"/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Разработка удобной и понятной программы для корректной обработки данных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1"/>
          </p:nvPr>
        </p:nvSpPr>
        <p:spPr>
          <a:xfrm>
            <a:off x="11293817" y="6384924"/>
            <a:ext cx="675640" cy="473076"/>
          </a:xfrm>
        </p:spPr>
        <p:txBody>
          <a:bodyPr/>
          <a:lstStyle/>
          <a:p>
            <a:r>
              <a:rPr lang="en-US" dirty="0" smtClean="0"/>
              <a:t>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75a8c1f4a1_0_6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75a8c1f4a1_0_6"/>
          <p:cNvSpPr txBox="1">
            <a:spLocks noGrp="1"/>
          </p:cNvSpPr>
          <p:nvPr>
            <p:ph type="title"/>
          </p:nvPr>
        </p:nvSpPr>
        <p:spPr>
          <a:xfrm>
            <a:off x="2489982" y="80100"/>
            <a:ext cx="970201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/>
              <a:t>ЦА, стейкхолдеры, потенциальные заказчики</a:t>
            </a:r>
            <a:endParaRPr sz="3200"/>
          </a:p>
        </p:txBody>
      </p:sp>
      <p:sp>
        <p:nvSpPr>
          <p:cNvPr id="178" name="Google Shape;178;g275a8c1f4a1_0_6"/>
          <p:cNvSpPr txBox="1"/>
          <p:nvPr/>
        </p:nvSpPr>
        <p:spPr>
          <a:xfrm>
            <a:off x="4700516" y="1140813"/>
            <a:ext cx="6801040" cy="2745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3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Libre Franklin"/>
                <a:cs typeface="Libre Franklin"/>
                <a:sym typeface="Libre Franklin"/>
              </a:rPr>
              <a:t>Портрет целевого заказчика для B2B продуктов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  <a:p>
            <a:pPr marL="228593" marR="0" lvl="1" indent="-228593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sym typeface="Arial"/>
              </a:rPr>
              <a:t>Коммерческие медицинские организации 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  <a:p>
            <a:pPr marL="171450" marR="0" lvl="0" indent="-1714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sym typeface="Arial"/>
              </a:rPr>
              <a:t> В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рачи, медицинские сестры и административный персонал 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  <a:p>
            <a:pPr marL="228593" marR="0" lvl="0" indent="-228593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Заинтересованы в автоматизации процесса оценки концентрации белка для больных  ХБП, профилактики и реабилитации пациентов. 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  <a:p>
            <a:pPr marL="228593" marR="0" lvl="0" indent="-228593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sym typeface="Arial"/>
              </a:rPr>
              <a:t>Управляющий медицинской организации принимает решение о покупке устройств, по запросу медицинского персонала и влияния пациентов</a:t>
            </a:r>
            <a:endParaRPr sz="1600" b="0" i="0" u="none" strike="noStrike" cap="none" dirty="0">
              <a:solidFill>
                <a:schemeClr val="dk1"/>
              </a:solidFill>
              <a:latin typeface="+mn-lt"/>
              <a:sym typeface="Arial"/>
            </a:endParaRPr>
          </a:p>
        </p:txBody>
      </p:sp>
      <p:pic>
        <p:nvPicPr>
          <p:cNvPr id="179" name="Google Shape;179;g275a8c1f4a1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831" y="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75a8c1f4a1_0_6"/>
          <p:cNvSpPr txBox="1">
            <a:spLocks noGrp="1"/>
          </p:cNvSpPr>
          <p:nvPr>
            <p:ph type="body" idx="1"/>
          </p:nvPr>
        </p:nvSpPr>
        <p:spPr>
          <a:xfrm>
            <a:off x="4700516" y="3720645"/>
            <a:ext cx="6872941" cy="2745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3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sym typeface="Libre Franklin"/>
              </a:rPr>
              <a:t>Портрет целевого заказчика для B2G продуктов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228593" lvl="1" indent="-228593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Государственные медицинские организации 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71450" lvl="0" indent="-1714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Министерство здравоохранения, в</a:t>
            </a:r>
            <a:r>
              <a:rPr lang="ru-RU" sz="1600" dirty="0">
                <a:latin typeface="+mn-lt"/>
                <a:ea typeface="Arial"/>
                <a:cs typeface="Arial"/>
                <a:sym typeface="Arial"/>
              </a:rPr>
              <a:t>рачи , медицинские сестры </a:t>
            </a:r>
            <a:endParaRPr sz="1600" dirty="0">
              <a:latin typeface="+mn-lt"/>
            </a:endParaRPr>
          </a:p>
          <a:p>
            <a:pPr marL="171450" lvl="0" indent="-1714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dirty="0">
                <a:latin typeface="+mn-lt"/>
                <a:ea typeface="Arial"/>
                <a:cs typeface="Arial"/>
                <a:sym typeface="Arial"/>
              </a:rPr>
              <a:t>Заинтересованы в проведении обследования и лечении больных ХБП и ускорении процесса реабилитации и профилактики пациентов.</a:t>
            </a:r>
            <a:endParaRPr sz="1600" dirty="0">
              <a:latin typeface="+mn-lt"/>
              <a:ea typeface="Arial"/>
              <a:cs typeface="Arial"/>
              <a:sym typeface="Arial"/>
            </a:endParaRPr>
          </a:p>
          <a:p>
            <a:pPr marL="171450" lvl="0" indent="-1714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14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Закупка медоборудования по Федеральному закону </a:t>
            </a:r>
            <a:r>
              <a:rPr lang="ru-RU" sz="1600" dirty="0">
                <a:latin typeface="+mn-lt"/>
                <a:ea typeface="Arial"/>
                <a:cs typeface="Arial"/>
                <a:sym typeface="Arial"/>
              </a:rPr>
              <a:t>N 44-ФЗ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ru-RU" sz="16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по запросу министерства здравоохранения, медицинского персонала и влияния пациентов</a:t>
            </a:r>
            <a:endParaRPr sz="1600" b="0" i="0" u="none" strike="noStrike" cap="none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75a8c1f4a1_0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9982" y="1110237"/>
            <a:ext cx="2604060" cy="274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75a8c1f4a1_0_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1463" y="3726413"/>
            <a:ext cx="1977152" cy="200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75a8c1f4a1_0_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42850" y="3277664"/>
            <a:ext cx="1507490" cy="11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394440" y="6393134"/>
            <a:ext cx="455900" cy="365125"/>
          </a:xfrm>
        </p:spPr>
        <p:txBody>
          <a:bodyPr/>
          <a:lstStyle/>
          <a:p>
            <a:r>
              <a:rPr lang="en-US" dirty="0" smtClean="0"/>
              <a:t>10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>
            <a:spLocks noGrp="1"/>
          </p:cNvSpPr>
          <p:nvPr>
            <p:ph type="body" idx="1"/>
          </p:nvPr>
        </p:nvSpPr>
        <p:spPr>
          <a:xfrm>
            <a:off x="3659571" y="1844275"/>
            <a:ext cx="7437121" cy="336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Приоритетным </a:t>
            </a:r>
            <a:r>
              <a:rPr lang="ru-RU" dirty="0" err="1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стейкхолдером</a:t>
            </a:r>
            <a:r>
              <a:rPr lang="ru-RU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нашего устройства для коммерческой медицинской организации является пациент. 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Именно его удовлетворенность оказанными медицинскими услугами играет ключевую роль в эффективности деятельности компании</a:t>
            </a:r>
            <a:r>
              <a:rPr lang="en-US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ru-RU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которая предоставляет услуги.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831" y="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7057" y="1713553"/>
            <a:ext cx="1057962" cy="1006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04978" y="3540504"/>
            <a:ext cx="955709" cy="957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4469" y="5076743"/>
            <a:ext cx="1136012" cy="90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40210" y="5014372"/>
            <a:ext cx="1134134" cy="93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64073" y="4982150"/>
            <a:ext cx="1118597" cy="994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932360" y="3525029"/>
            <a:ext cx="1229017" cy="901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932360" y="1559995"/>
            <a:ext cx="1181994" cy="1161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14657" y="652209"/>
            <a:ext cx="5508714" cy="7511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397487" y="6387882"/>
            <a:ext cx="712076" cy="338739"/>
          </a:xfrm>
        </p:spPr>
        <p:txBody>
          <a:bodyPr/>
          <a:lstStyle/>
          <a:p>
            <a:r>
              <a:rPr lang="en-US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"/>
          <p:cNvSpPr/>
          <p:nvPr/>
        </p:nvSpPr>
        <p:spPr>
          <a:xfrm>
            <a:off x="2657582" y="248808"/>
            <a:ext cx="879810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Быстрая жидкостная хроматография белков (БЖХ) 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- это физико-химический метод, который широко применяется для разделения высокомолекулярных соединений.</a:t>
            </a:r>
          </a:p>
        </p:txBody>
      </p:sp>
      <p:pic>
        <p:nvPicPr>
          <p:cNvPr id="237" name="Google Shape;23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9047" y="1448203"/>
            <a:ext cx="2869687" cy="353196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6"/>
          <p:cNvSpPr/>
          <p:nvPr/>
        </p:nvSpPr>
        <p:spPr>
          <a:xfrm>
            <a:off x="2657582" y="5747725"/>
            <a:ext cx="953441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Датчик состоит из следующих компонентов :1 – резервуар для буферного раствора, 2 – </a:t>
            </a:r>
            <a:r>
              <a:rPr lang="ru-RU" sz="1400" b="0" i="0" u="none" strike="noStrike" cap="none" dirty="0" err="1">
                <a:solidFill>
                  <a:srgbClr val="00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хроматографическая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 колонка PD-10, 3 - трехходовой клапан для изменения направления потока жидкости, 4 – фотометрический модуль для измерения поглощения, 5 – дренажный сосуд, 6 – USB кабель для соединения с ноутбуком, 7 – ноутбук, 8 – винты регулировки потока жидкости, 9 – кварцевая кювета. 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240" name="Google Shape;240;p6"/>
          <p:cNvSpPr/>
          <p:nvPr/>
        </p:nvSpPr>
        <p:spPr>
          <a:xfrm>
            <a:off x="2782488" y="5324244"/>
            <a:ext cx="34628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4 – Схема оптического датчика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7334005" y="4576994"/>
            <a:ext cx="380135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5 – </a:t>
            </a:r>
            <a:r>
              <a:rPr lang="ru-RU" b="1" dirty="0">
                <a:latin typeface="+mn-lt"/>
              </a:rPr>
              <a:t>Схема прохождения белковых соединений через </a:t>
            </a:r>
            <a:r>
              <a:rPr lang="ru-RU" b="1" dirty="0" err="1">
                <a:latin typeface="+mn-lt"/>
              </a:rPr>
              <a:t>хроматографическую</a:t>
            </a:r>
            <a:r>
              <a:rPr lang="ru-RU" b="1" dirty="0">
                <a:latin typeface="+mn-lt"/>
              </a:rPr>
              <a:t> колонку</a:t>
            </a:r>
            <a:endParaRPr b="1" i="0" u="none" strike="noStrike" cap="none" dirty="0">
              <a:solidFill>
                <a:srgbClr val="000000"/>
              </a:solidFill>
              <a:latin typeface="+mn-lt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753" y="1149748"/>
            <a:ext cx="5740401" cy="3289193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11352971" y="6448643"/>
            <a:ext cx="894365" cy="253189"/>
          </a:xfrm>
        </p:spPr>
        <p:txBody>
          <a:bodyPr/>
          <a:lstStyle/>
          <a:p>
            <a:r>
              <a:rPr lang="en-US" dirty="0" smtClean="0"/>
              <a:t>12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9"/>
          <p:cNvSpPr/>
          <p:nvPr/>
        </p:nvSpPr>
        <p:spPr>
          <a:xfrm>
            <a:off x="9674352" y="274786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9"/>
          <p:cNvSpPr txBox="1">
            <a:spLocks noGrp="1"/>
          </p:cNvSpPr>
          <p:nvPr>
            <p:ph type="title"/>
          </p:nvPr>
        </p:nvSpPr>
        <p:spPr>
          <a:xfrm>
            <a:off x="2528288" y="4872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Рынок и Анализ конкурентов</a:t>
            </a:r>
            <a:endParaRPr sz="3200" dirty="0"/>
          </a:p>
        </p:txBody>
      </p:sp>
      <p:sp>
        <p:nvSpPr>
          <p:cNvPr id="425" name="Google Shape;425;p29"/>
          <p:cNvSpPr txBox="1">
            <a:spLocks noGrp="1"/>
          </p:cNvSpPr>
          <p:nvPr>
            <p:ph type="body" idx="1"/>
          </p:nvPr>
        </p:nvSpPr>
        <p:spPr>
          <a:xfrm>
            <a:off x="3074773" y="863217"/>
            <a:ext cx="8816450" cy="4888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7350" indent="-285750" algn="ctr">
              <a:buSzPts val="1600"/>
            </a:pPr>
            <a:r>
              <a:rPr lang="ru-RU" sz="2000" dirty="0"/>
              <a:t>Рынок оборудования для диализа почек-темпы роста по регионам </a:t>
            </a:r>
          </a:p>
          <a:p>
            <a:pPr marL="387350" indent="-285750">
              <a:buSzPts val="1600"/>
            </a:pPr>
            <a:endParaRPr sz="1800" dirty="0"/>
          </a:p>
        </p:txBody>
      </p:sp>
      <p:pic>
        <p:nvPicPr>
          <p:cNvPr id="427" name="Google Shape;42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586DAC-D8C6-3742-B2B0-E62CE27294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2" r="12896"/>
          <a:stretch/>
        </p:blipFill>
        <p:spPr>
          <a:xfrm>
            <a:off x="3561271" y="1355403"/>
            <a:ext cx="7020191" cy="4279853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328FC7B-4056-6D4A-BFFF-E2B4E323A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182463"/>
              </p:ext>
            </p:extLst>
          </p:nvPr>
        </p:nvGraphicFramePr>
        <p:xfrm>
          <a:off x="3907069" y="6038171"/>
          <a:ext cx="9189174" cy="640080"/>
        </p:xfrm>
        <a:graphic>
          <a:graphicData uri="http://schemas.openxmlformats.org/drawingml/2006/table">
            <a:tbl>
              <a:tblPr/>
              <a:tblGrid>
                <a:gridCol w="3241712">
                  <a:extLst>
                    <a:ext uri="{9D8B030D-6E8A-4147-A177-3AD203B41FA5}">
                      <a16:colId xmlns:a16="http://schemas.microsoft.com/office/drawing/2014/main" val="1850445969"/>
                    </a:ext>
                  </a:extLst>
                </a:gridCol>
                <a:gridCol w="5947462">
                  <a:extLst>
                    <a:ext uri="{9D8B030D-6E8A-4147-A177-3AD203B41FA5}">
                      <a16:colId xmlns:a16="http://schemas.microsoft.com/office/drawing/2014/main" val="32178027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solidFill>
                            <a:srgbClr val="0E7DB3"/>
                          </a:solidFill>
                          <a:effectLst/>
                          <a:latin typeface="regular_semibold"/>
                        </a:rPr>
                        <a:t>Самый быстрорастущий рынок -</a:t>
                      </a:r>
                    </a:p>
                  </a:txBody>
                  <a:tcPr marL="95250"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effectLst/>
                          <a:latin typeface="regular_medium"/>
                        </a:rPr>
                        <a:t>Азиатско-Тихоокеанский регион</a:t>
                      </a:r>
                    </a:p>
                    <a:p>
                      <a:pPr algn="l"/>
                      <a:endParaRPr lang="ru-RU" sz="1800" b="0" dirty="0">
                        <a:effectLst/>
                        <a:latin typeface="regular_medium"/>
                      </a:endParaRPr>
                    </a:p>
                  </a:txBody>
                  <a:tcPr marL="190500"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567041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F8BEBE5-CC8C-FF4B-84BB-42E7FFC56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092848"/>
              </p:ext>
            </p:extLst>
          </p:nvPr>
        </p:nvGraphicFramePr>
        <p:xfrm>
          <a:off x="3907069" y="5540672"/>
          <a:ext cx="7984154" cy="454111"/>
        </p:xfrm>
        <a:graphic>
          <a:graphicData uri="http://schemas.openxmlformats.org/drawingml/2006/table">
            <a:tbl>
              <a:tblPr/>
              <a:tblGrid>
                <a:gridCol w="3193553">
                  <a:extLst>
                    <a:ext uri="{9D8B030D-6E8A-4147-A177-3AD203B41FA5}">
                      <a16:colId xmlns:a16="http://schemas.microsoft.com/office/drawing/2014/main" val="1493154962"/>
                    </a:ext>
                  </a:extLst>
                </a:gridCol>
                <a:gridCol w="4790601">
                  <a:extLst>
                    <a:ext uri="{9D8B030D-6E8A-4147-A177-3AD203B41FA5}">
                      <a16:colId xmlns:a16="http://schemas.microsoft.com/office/drawing/2014/main" val="1876482533"/>
                    </a:ext>
                  </a:extLst>
                </a:gridCol>
              </a:tblGrid>
              <a:tr h="454111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solidFill>
                            <a:srgbClr val="0E7DB3"/>
                          </a:solidFill>
                          <a:effectLst/>
                          <a:latin typeface="regular_semibold"/>
                        </a:rPr>
                        <a:t>Самый большой рынок -</a:t>
                      </a:r>
                    </a:p>
                  </a:txBody>
                  <a:tcPr marL="95250"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effectLst/>
                          <a:latin typeface="regular_medium"/>
                        </a:rPr>
                        <a:t>Северная Америка</a:t>
                      </a:r>
                    </a:p>
                  </a:txBody>
                  <a:tcPr marL="190500"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746967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11287760" y="6231807"/>
            <a:ext cx="695960" cy="380831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3F56B-1E11-1549-927B-4DDD08EE8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238" y="252178"/>
            <a:ext cx="9656133" cy="770229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Cambria" panose="02040503050406030204" pitchFamily="18" charset="0"/>
              </a:rPr>
              <a:t>Рынок и Анализ конкурентов</a:t>
            </a:r>
            <a:br>
              <a:rPr lang="ru-RU" sz="3200" dirty="0">
                <a:latin typeface="Cambria" panose="020405030504060302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DD94F2-FC3E-0C48-92A8-684229449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7238" y="1111624"/>
            <a:ext cx="9210528" cy="57463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Google Shape;427;p29">
            <a:extLst>
              <a:ext uri="{FF2B5EF4-FFF2-40B4-BE49-F238E27FC236}">
                <a16:creationId xmlns:a16="http://schemas.microsoft.com/office/drawing/2014/main" id="{9C4607F5-9224-574C-AB94-8B7707B58B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234" y="34139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3F3CCB8-87A8-3842-B912-731170D6DA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965948"/>
              </p:ext>
            </p:extLst>
          </p:nvPr>
        </p:nvGraphicFramePr>
        <p:xfrm>
          <a:off x="2612065" y="784825"/>
          <a:ext cx="9307823" cy="5847906"/>
        </p:xfrm>
        <a:graphic>
          <a:graphicData uri="http://schemas.openxmlformats.org/drawingml/2006/table">
            <a:tbl>
              <a:tblPr firstRow="1" bandRow="1">
                <a:tableStyleId>{60AD369E-2F8A-48D4-B1E3-35DCF4AFFD53}</a:tableStyleId>
              </a:tblPr>
              <a:tblGrid>
                <a:gridCol w="1785672">
                  <a:extLst>
                    <a:ext uri="{9D8B030D-6E8A-4147-A177-3AD203B41FA5}">
                      <a16:colId xmlns:a16="http://schemas.microsoft.com/office/drawing/2014/main" val="634650921"/>
                    </a:ext>
                  </a:extLst>
                </a:gridCol>
                <a:gridCol w="1880538">
                  <a:extLst>
                    <a:ext uri="{9D8B030D-6E8A-4147-A177-3AD203B41FA5}">
                      <a16:colId xmlns:a16="http://schemas.microsoft.com/office/drawing/2014/main" val="3211920324"/>
                    </a:ext>
                  </a:extLst>
                </a:gridCol>
                <a:gridCol w="1880538">
                  <a:extLst>
                    <a:ext uri="{9D8B030D-6E8A-4147-A177-3AD203B41FA5}">
                      <a16:colId xmlns:a16="http://schemas.microsoft.com/office/drawing/2014/main" val="2835259684"/>
                    </a:ext>
                  </a:extLst>
                </a:gridCol>
                <a:gridCol w="1897355">
                  <a:extLst>
                    <a:ext uri="{9D8B030D-6E8A-4147-A177-3AD203B41FA5}">
                      <a16:colId xmlns:a16="http://schemas.microsoft.com/office/drawing/2014/main" val="1093544332"/>
                    </a:ext>
                  </a:extLst>
                </a:gridCol>
                <a:gridCol w="1863720">
                  <a:extLst>
                    <a:ext uri="{9D8B030D-6E8A-4147-A177-3AD203B41FA5}">
                      <a16:colId xmlns:a16="http://schemas.microsoft.com/office/drawing/2014/main" val="1060808929"/>
                    </a:ext>
                  </a:extLst>
                </a:gridCol>
              </a:tblGrid>
              <a:tr h="1932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Метод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Колонки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Возможности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Действие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Экономический подход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509679"/>
                  </a:ext>
                </a:extLst>
              </a:tr>
              <a:tr h="150787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Cambria" panose="02040503050406030204" pitchFamily="18" charset="0"/>
                        </a:rPr>
                        <a:t>Быстрая жидкостная хроматография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  <a:latin typeface="Cambria" panose="02040503050406030204" pitchFamily="18" charset="0"/>
                        </a:rPr>
                        <a:t>белков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Капиллярные колонки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cs typeface="Gurmukhi MN" panose="02020600050405020304" pitchFamily="18" charset="0"/>
                        </a:rPr>
                        <a:t>Протекания высокоскоростного нагрева и охлаждения колонок при разделении нужных веществ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cs typeface="Gurmukhi MN" panose="02020600050405020304" pitchFamily="18" charset="0"/>
                        </a:rPr>
                        <a:t>10 минут-быстрое действие метода 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cs typeface="Gurmukhi MN" panose="02020600050405020304" pitchFamily="18" charset="0"/>
                        </a:rPr>
                        <a:t>экономически эффективный выгодный подход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020506"/>
                  </a:ext>
                </a:extLst>
              </a:tr>
              <a:tr h="1710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Эксклюзионная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хроматография (</a:t>
                      </a:r>
                      <a:r>
                        <a:rPr lang="en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SEC)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  <a:p>
                      <a:pPr algn="ctr"/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ambria" panose="02040503050406030204" pitchFamily="18" charset="0"/>
                        </a:rPr>
                        <a:t>Большие колонки </a:t>
                      </a:r>
                    </a:p>
                    <a:p>
                      <a:pPr algn="ctr"/>
                      <a:r>
                        <a:rPr lang="en-US" dirty="0" err="1">
                          <a:latin typeface="Cambria" panose="02040503050406030204" pitchFamily="18" charset="0"/>
                        </a:rPr>
                        <a:t>AdvanceBioSec</a:t>
                      </a:r>
                      <a:endParaRPr lang="en-US" dirty="0">
                        <a:latin typeface="Cambria" panose="020405030504060302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</a:rPr>
                        <a:t>AgilentBioSec-5</a:t>
                      </a:r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O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тсутствует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взаимодействие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анализируемого вещества с материалом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неподвижнои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̆ фазы колонки. </a:t>
                      </a:r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дополнительные изменения параметров разделения белка,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Cambria" panose="02040503050406030204" pitchFamily="18" charset="0"/>
                        </a:rPr>
                        <a:t>увеличение концентрации проб-от 1 часа </a:t>
                      </a:r>
                      <a:endParaRPr lang="ru-RU" dirty="0">
                        <a:latin typeface="Cambria" panose="02040503050406030204" pitchFamily="18" charset="0"/>
                      </a:endParaRPr>
                    </a:p>
                    <a:p>
                      <a:pPr algn="ctr"/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ambria" panose="02040503050406030204" pitchFamily="18" charset="0"/>
                          <a:cs typeface="Gurmukhi MN" panose="02020600050405020304" pitchFamily="18" charset="0"/>
                        </a:rPr>
                        <a:t>экономически невыгодный подход</a:t>
                      </a:r>
                      <a:endParaRPr lang="ru-RU" dirty="0">
                        <a:latin typeface="Cambria" panose="02040503050406030204" pitchFamily="18" charset="0"/>
                      </a:endParaRPr>
                    </a:p>
                    <a:p>
                      <a:pPr algn="ctr"/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16538"/>
                  </a:ext>
                </a:extLst>
              </a:tr>
              <a:tr h="78822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ambria" panose="02040503050406030204" pitchFamily="18" charset="0"/>
                        </a:rPr>
                        <a:t>Диализ белков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Arial"/>
                          <a:cs typeface="Arial"/>
                          <a:sym typeface="Arial"/>
                        </a:rPr>
                        <a:t>Обессоливание, удаление меченых реагентов, низкомолекулярных примесей</a:t>
                      </a:r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Arial"/>
                          <a:cs typeface="Arial"/>
                          <a:sym typeface="Arial"/>
                        </a:rPr>
                        <a:t>многократная замена внешнего раствора – долгое действие метода</a:t>
                      </a:r>
                      <a:endParaRPr lang="ru-RU" b="1" dirty="0">
                        <a:latin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ambria" panose="02040503050406030204" pitchFamily="18" charset="0"/>
                          <a:cs typeface="Gurmukhi MN" panose="02020600050405020304" pitchFamily="18" charset="0"/>
                        </a:rPr>
                        <a:t>экономически эффективный подход</a:t>
                      </a:r>
                      <a:endParaRPr lang="ru-RU" dirty="0">
                        <a:latin typeface="Cambria" panose="02040503050406030204" pitchFamily="18" charset="0"/>
                      </a:endParaRPr>
                    </a:p>
                    <a:p>
                      <a:pPr algn="ctr"/>
                      <a:endParaRPr lang="ru-RU" dirty="0">
                        <a:latin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175609"/>
                  </a:ext>
                </a:extLst>
              </a:tr>
              <a:tr h="788226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Arial"/>
                          <a:cs typeface="Arial"/>
                          <a:sym typeface="Arial"/>
                        </a:rPr>
                        <a:t>Биохимический анализ крови</a:t>
                      </a:r>
                      <a:endParaRPr lang="ru-RU" b="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Cambria" panose="02040503050406030204" pitchFamily="18" charset="0"/>
                        </a:rPr>
                        <a:t>Оценка содержания всех компонентов крови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Cambria" panose="02040503050406030204" pitchFamily="18" charset="0"/>
                        </a:rPr>
                        <a:t>1-2 дня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Cambria" panose="02040503050406030204" pitchFamily="18" charset="0"/>
                        </a:rPr>
                        <a:t>экономически выгодный подход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82596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276C442-D08D-8945-AA74-7C866189003F}"/>
              </a:ext>
            </a:extLst>
          </p:cNvPr>
          <p:cNvCxnSpPr/>
          <p:nvPr/>
        </p:nvCxnSpPr>
        <p:spPr>
          <a:xfrm>
            <a:off x="4806472" y="5059537"/>
            <a:ext cx="8141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974BEB8-F529-7647-B598-1ADE61A38EEE}"/>
              </a:ext>
            </a:extLst>
          </p:cNvPr>
          <p:cNvCxnSpPr/>
          <p:nvPr/>
        </p:nvCxnSpPr>
        <p:spPr>
          <a:xfrm>
            <a:off x="4806471" y="6073174"/>
            <a:ext cx="8141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>
          <a:xfrm>
            <a:off x="11392486" y="6451600"/>
            <a:ext cx="670560" cy="270348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33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1171" y="32217"/>
            <a:ext cx="8720910" cy="800903"/>
          </a:xfrm>
        </p:spPr>
        <p:txBody>
          <a:bodyPr/>
          <a:lstStyle/>
          <a:p>
            <a:r>
              <a:rPr lang="ru-RU" dirty="0"/>
              <a:t>Ценностное предложение и продукт</a:t>
            </a:r>
          </a:p>
        </p:txBody>
      </p:sp>
      <p:pic>
        <p:nvPicPr>
          <p:cNvPr id="4" name="Google Shape;409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7461" y="359008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 32">
            <a:extLst>
              <a:ext uri="{FF2B5EF4-FFF2-40B4-BE49-F238E27FC236}">
                <a16:creationId xmlns:a16="http://schemas.microsoft.com/office/drawing/2014/main" id="{EB47E9EA-EA0A-0D40-9D45-C23AB9DD0550}"/>
              </a:ext>
            </a:extLst>
          </p:cNvPr>
          <p:cNvGrpSpPr/>
          <p:nvPr/>
        </p:nvGrpSpPr>
        <p:grpSpPr>
          <a:xfrm>
            <a:off x="3091534" y="1815351"/>
            <a:ext cx="9222387" cy="4233411"/>
            <a:chOff x="849411" y="1347992"/>
            <a:chExt cx="8050431" cy="3122119"/>
          </a:xfrm>
        </p:grpSpPr>
        <p:sp>
          <p:nvSpPr>
            <p:cNvPr id="16" name="Shape 14344">
              <a:extLst>
                <a:ext uri="{FF2B5EF4-FFF2-40B4-BE49-F238E27FC236}">
                  <a16:creationId xmlns:a16="http://schemas.microsoft.com/office/drawing/2014/main" id="{A999E45E-95F1-6745-85DF-E9BFD0812F1C}"/>
                </a:ext>
              </a:extLst>
            </p:cNvPr>
            <p:cNvSpPr/>
            <p:nvPr/>
          </p:nvSpPr>
          <p:spPr>
            <a:xfrm flipH="1">
              <a:off x="5267136" y="1846582"/>
              <a:ext cx="1018372" cy="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round/>
              <a:headEnd type="oval"/>
            </a:ln>
          </p:spPr>
          <p:txBody>
            <a:bodyPr lIns="0" tIns="0" rIns="0" bIns="0"/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Shape 14345">
              <a:extLst>
                <a:ext uri="{FF2B5EF4-FFF2-40B4-BE49-F238E27FC236}">
                  <a16:creationId xmlns:a16="http://schemas.microsoft.com/office/drawing/2014/main" id="{504E6D16-3261-A348-A4FB-394A9DC89FCE}"/>
                </a:ext>
              </a:extLst>
            </p:cNvPr>
            <p:cNvSpPr/>
            <p:nvPr/>
          </p:nvSpPr>
          <p:spPr>
            <a:xfrm>
              <a:off x="6334166" y="1737560"/>
              <a:ext cx="2565675" cy="226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4" tIns="45714" rIns="45714" bIns="45714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ru-RU" sz="1400" b="1" dirty="0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Оптический</a:t>
              </a:r>
              <a:endParaRPr sz="1400" b="1" dirty="0">
                <a:solidFill>
                  <a:schemeClr val="tx1"/>
                </a:solidFill>
                <a:latin typeface="+mj-lt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8" name="Shape 14346">
              <a:extLst>
                <a:ext uri="{FF2B5EF4-FFF2-40B4-BE49-F238E27FC236}">
                  <a16:creationId xmlns:a16="http://schemas.microsoft.com/office/drawing/2014/main" id="{F3AAF399-1D51-C24E-8729-694390007A3C}"/>
                </a:ext>
              </a:extLst>
            </p:cNvPr>
            <p:cNvSpPr/>
            <p:nvPr/>
          </p:nvSpPr>
          <p:spPr>
            <a:xfrm>
              <a:off x="5727901" y="1971584"/>
              <a:ext cx="3171941" cy="435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4" tIns="45714" rIns="45714" bIns="45714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ru-RU" altLang="zh-CN" sz="1100" dirty="0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(состоит из кварцевой кюветы, ультрафиолетового светодиода и фотодиода</a:t>
              </a:r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)</a:t>
              </a:r>
              <a:endParaRPr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9" name="Shape 14348">
              <a:extLst>
                <a:ext uri="{FF2B5EF4-FFF2-40B4-BE49-F238E27FC236}">
                  <a16:creationId xmlns:a16="http://schemas.microsoft.com/office/drawing/2014/main" id="{6291DA45-AA35-8345-8D47-A47AD5D943E4}"/>
                </a:ext>
              </a:extLst>
            </p:cNvPr>
            <p:cNvSpPr/>
            <p:nvPr/>
          </p:nvSpPr>
          <p:spPr>
            <a:xfrm>
              <a:off x="6664073" y="2897927"/>
              <a:ext cx="2235768" cy="226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4" tIns="45714" rIns="45714" bIns="45714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ru-RU" altLang="zh-CN" sz="1400" b="1" dirty="0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Электронный</a:t>
              </a:r>
              <a:endParaRPr sz="1400" b="1" dirty="0">
                <a:solidFill>
                  <a:schemeClr val="tx1"/>
                </a:solidFill>
                <a:latin typeface="+mj-lt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0" name="Shape 14349">
              <a:extLst>
                <a:ext uri="{FF2B5EF4-FFF2-40B4-BE49-F238E27FC236}">
                  <a16:creationId xmlns:a16="http://schemas.microsoft.com/office/drawing/2014/main" id="{1645F932-92D4-244E-998E-483F06EEA09D}"/>
                </a:ext>
              </a:extLst>
            </p:cNvPr>
            <p:cNvSpPr/>
            <p:nvPr/>
          </p:nvSpPr>
          <p:spPr>
            <a:xfrm>
              <a:off x="6620776" y="3204213"/>
              <a:ext cx="2088340" cy="267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4" tIns="45714" rIns="45714" bIns="45714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endParaRPr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1" name="Shape 14351">
              <a:extLst>
                <a:ext uri="{FF2B5EF4-FFF2-40B4-BE49-F238E27FC236}">
                  <a16:creationId xmlns:a16="http://schemas.microsoft.com/office/drawing/2014/main" id="{52E109E9-E527-1B4F-AA6B-B2DA148F1DE2}"/>
                </a:ext>
              </a:extLst>
            </p:cNvPr>
            <p:cNvSpPr/>
            <p:nvPr/>
          </p:nvSpPr>
          <p:spPr>
            <a:xfrm flipH="1">
              <a:off x="6136380" y="3058452"/>
              <a:ext cx="484396" cy="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round/>
              <a:headEnd type="oval"/>
            </a:ln>
          </p:spPr>
          <p:txBody>
            <a:bodyPr lIns="0" tIns="0" rIns="0" bIns="0"/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Shape 14352">
              <a:extLst>
                <a:ext uri="{FF2B5EF4-FFF2-40B4-BE49-F238E27FC236}">
                  <a16:creationId xmlns:a16="http://schemas.microsoft.com/office/drawing/2014/main" id="{D037FBEE-DD16-1A41-B9DD-51C9E49151D8}"/>
                </a:ext>
              </a:extLst>
            </p:cNvPr>
            <p:cNvSpPr/>
            <p:nvPr/>
          </p:nvSpPr>
          <p:spPr>
            <a:xfrm>
              <a:off x="2335199" y="3720626"/>
              <a:ext cx="2573640" cy="226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4" tIns="45714" rIns="45714" bIns="45714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ru-RU" altLang="zh-CN" sz="1400" b="1" dirty="0" err="1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ea"/>
                  <a:sym typeface="+mn-lt"/>
                </a:rPr>
                <a:t>Хроматографический</a:t>
              </a:r>
              <a:endParaRPr sz="1400" b="1" dirty="0">
                <a:solidFill>
                  <a:schemeClr val="tx1"/>
                </a:solidFill>
                <a:latin typeface="+mn-lt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3" name="Shape 14353">
              <a:extLst>
                <a:ext uri="{FF2B5EF4-FFF2-40B4-BE49-F238E27FC236}">
                  <a16:creationId xmlns:a16="http://schemas.microsoft.com/office/drawing/2014/main" id="{66539A2D-0E0F-0445-8945-A31FBA888B5E}"/>
                </a:ext>
              </a:extLst>
            </p:cNvPr>
            <p:cNvSpPr/>
            <p:nvPr/>
          </p:nvSpPr>
          <p:spPr>
            <a:xfrm>
              <a:off x="2335199" y="3963957"/>
              <a:ext cx="3564877" cy="394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4" tIns="45714" rIns="45714" bIns="45714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ru-RU" altLang="zh-CN" sz="1200" dirty="0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(состоит из </a:t>
              </a:r>
              <a:r>
                <a:rPr lang="ru-RU" altLang="zh-CN" sz="1200" dirty="0" err="1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хроматографической</a:t>
              </a:r>
              <a:r>
                <a:rPr lang="ru-RU" altLang="zh-CN" sz="1200" dirty="0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 колонки и сливного сосуда)</a:t>
              </a:r>
              <a:r>
                <a:rPr lang="en-US" altLang="zh-CN" sz="1200" dirty="0">
                  <a:solidFill>
                    <a:schemeClr val="tx1"/>
                  </a:solidFill>
                  <a:latin typeface="+mj-lt"/>
                  <a:ea typeface="微软雅黑" pitchFamily="34" charset="-122"/>
                  <a:cs typeface="+mn-ea"/>
                  <a:sym typeface="+mn-lt"/>
                </a:rPr>
                <a:t>. </a:t>
              </a:r>
              <a:endParaRPr sz="1200" dirty="0">
                <a:solidFill>
                  <a:schemeClr val="tx1"/>
                </a:solidFill>
                <a:latin typeface="+mj-lt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hape 14355">
              <a:extLst>
                <a:ext uri="{FF2B5EF4-FFF2-40B4-BE49-F238E27FC236}">
                  <a16:creationId xmlns:a16="http://schemas.microsoft.com/office/drawing/2014/main" id="{9F728407-396D-6C40-9917-D069D844F424}"/>
                </a:ext>
              </a:extLst>
            </p:cNvPr>
            <p:cNvSpPr/>
            <p:nvPr/>
          </p:nvSpPr>
          <p:spPr>
            <a:xfrm>
              <a:off x="3656162" y="3618304"/>
              <a:ext cx="484396" cy="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round/>
              <a:headEnd type="oval"/>
            </a:ln>
          </p:spPr>
          <p:txBody>
            <a:bodyPr lIns="0" tIns="0" rIns="0" bIns="0"/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5" name="组合 1">
              <a:extLst>
                <a:ext uri="{FF2B5EF4-FFF2-40B4-BE49-F238E27FC236}">
                  <a16:creationId xmlns:a16="http://schemas.microsoft.com/office/drawing/2014/main" id="{835B6696-1B92-1B43-9D3F-7057F7829B00}"/>
                </a:ext>
              </a:extLst>
            </p:cNvPr>
            <p:cNvGrpSpPr/>
            <p:nvPr/>
          </p:nvGrpSpPr>
          <p:grpSpPr>
            <a:xfrm>
              <a:off x="849411" y="1877477"/>
              <a:ext cx="1722093" cy="2592634"/>
              <a:chOff x="719417" y="992420"/>
              <a:chExt cx="2177519" cy="3277839"/>
            </a:xfrm>
          </p:grpSpPr>
          <p:grpSp>
            <p:nvGrpSpPr>
              <p:cNvPr id="35" name="Group 14">
                <a:extLst>
                  <a:ext uri="{FF2B5EF4-FFF2-40B4-BE49-F238E27FC236}">
                    <a16:creationId xmlns:a16="http://schemas.microsoft.com/office/drawing/2014/main" id="{88B13992-AAA4-8240-9052-1B051A3A4235}"/>
                  </a:ext>
                </a:extLst>
              </p:cNvPr>
              <p:cNvGrpSpPr/>
              <p:nvPr/>
            </p:nvGrpSpPr>
            <p:grpSpPr bwMode="auto">
              <a:xfrm flipH="1">
                <a:off x="719417" y="1320154"/>
                <a:ext cx="1517119" cy="2950105"/>
                <a:chOff x="6476" y="614"/>
                <a:chExt cx="559" cy="1087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42" name="Freeform 10">
                  <a:extLst>
                    <a:ext uri="{FF2B5EF4-FFF2-40B4-BE49-F238E27FC236}">
                      <a16:creationId xmlns:a16="http://schemas.microsoft.com/office/drawing/2014/main" id="{619B1F5D-C0EA-A54E-A737-60631EDAD45B}"/>
                    </a:ext>
                  </a:extLst>
                </p:cNvPr>
                <p:cNvSpPr/>
                <p:nvPr/>
              </p:nvSpPr>
              <p:spPr bwMode="auto">
                <a:xfrm flipV="1">
                  <a:off x="6727" y="614"/>
                  <a:ext cx="272" cy="265"/>
                </a:xfrm>
                <a:custGeom>
                  <a:avLst/>
                  <a:gdLst>
                    <a:gd name="T0" fmla="*/ 546 w 1187"/>
                    <a:gd name="T1" fmla="*/ 1128 h 1165"/>
                    <a:gd name="T2" fmla="*/ 1159 w 1187"/>
                    <a:gd name="T3" fmla="*/ 626 h 1165"/>
                    <a:gd name="T4" fmla="*/ 767 w 1187"/>
                    <a:gd name="T5" fmla="*/ 43 h 1165"/>
                    <a:gd name="T6" fmla="*/ 308 w 1187"/>
                    <a:gd name="T7" fmla="*/ 105 h 1165"/>
                    <a:gd name="T8" fmla="*/ 68 w 1187"/>
                    <a:gd name="T9" fmla="*/ 715 h 1165"/>
                    <a:gd name="T10" fmla="*/ 546 w 1187"/>
                    <a:gd name="T11" fmla="*/ 1128 h 1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7" h="1165">
                      <a:moveTo>
                        <a:pt x="546" y="1128"/>
                      </a:moveTo>
                      <a:cubicBezTo>
                        <a:pt x="843" y="1165"/>
                        <a:pt x="1137" y="923"/>
                        <a:pt x="1159" y="626"/>
                      </a:cubicBezTo>
                      <a:cubicBezTo>
                        <a:pt x="1187" y="371"/>
                        <a:pt x="1012" y="114"/>
                        <a:pt x="767" y="43"/>
                      </a:cubicBezTo>
                      <a:cubicBezTo>
                        <a:pt x="615" y="0"/>
                        <a:pt x="443" y="20"/>
                        <a:pt x="308" y="105"/>
                      </a:cubicBezTo>
                      <a:cubicBezTo>
                        <a:pt x="111" y="230"/>
                        <a:pt x="0" y="487"/>
                        <a:pt x="68" y="715"/>
                      </a:cubicBezTo>
                      <a:cubicBezTo>
                        <a:pt x="121" y="936"/>
                        <a:pt x="323" y="1102"/>
                        <a:pt x="546" y="112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12" tIns="45706" rIns="91412" bIns="45706" numCol="1" anchor="t" anchorCtr="0" compatLnSpc="1"/>
                <a:lstStyle/>
                <a:p>
                  <a:endParaRPr lang="zh-CN" alt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2">
                  <a:extLst>
                    <a:ext uri="{FF2B5EF4-FFF2-40B4-BE49-F238E27FC236}">
                      <a16:creationId xmlns:a16="http://schemas.microsoft.com/office/drawing/2014/main" id="{C4FEFE61-1E68-E840-B257-7DED794F2032}"/>
                    </a:ext>
                  </a:extLst>
                </p:cNvPr>
                <p:cNvSpPr/>
                <p:nvPr/>
              </p:nvSpPr>
              <p:spPr bwMode="auto">
                <a:xfrm flipV="1">
                  <a:off x="6476" y="903"/>
                  <a:ext cx="485" cy="798"/>
                </a:xfrm>
                <a:custGeom>
                  <a:avLst/>
                  <a:gdLst>
                    <a:gd name="T0" fmla="*/ 1539 w 2208"/>
                    <a:gd name="T1" fmla="*/ 3515 h 3515"/>
                    <a:gd name="T2" fmla="*/ 2070 w 2208"/>
                    <a:gd name="T3" fmla="*/ 3487 h 3515"/>
                    <a:gd name="T4" fmla="*/ 2131 w 2208"/>
                    <a:gd name="T5" fmla="*/ 2626 h 3515"/>
                    <a:gd name="T6" fmla="*/ 2123 w 2208"/>
                    <a:gd name="T7" fmla="*/ 1758 h 3515"/>
                    <a:gd name="T8" fmla="*/ 1927 w 2208"/>
                    <a:gd name="T9" fmla="*/ 1030 h 3515"/>
                    <a:gd name="T10" fmla="*/ 2056 w 2208"/>
                    <a:gd name="T11" fmla="*/ 837 h 3515"/>
                    <a:gd name="T12" fmla="*/ 1679 w 2208"/>
                    <a:gd name="T13" fmla="*/ 525 h 3515"/>
                    <a:gd name="T14" fmla="*/ 1545 w 2208"/>
                    <a:gd name="T15" fmla="*/ 821 h 3515"/>
                    <a:gd name="T16" fmla="*/ 1487 w 2208"/>
                    <a:gd name="T17" fmla="*/ 1610 h 3515"/>
                    <a:gd name="T18" fmla="*/ 1072 w 2208"/>
                    <a:gd name="T19" fmla="*/ 976 h 3515"/>
                    <a:gd name="T20" fmla="*/ 1216 w 2208"/>
                    <a:gd name="T21" fmla="*/ 73 h 3515"/>
                    <a:gd name="T22" fmla="*/ 789 w 2208"/>
                    <a:gd name="T23" fmla="*/ 49 h 3515"/>
                    <a:gd name="T24" fmla="*/ 616 w 2208"/>
                    <a:gd name="T25" fmla="*/ 1012 h 3515"/>
                    <a:gd name="T26" fmla="*/ 1152 w 2208"/>
                    <a:gd name="T27" fmla="*/ 1926 h 3515"/>
                    <a:gd name="T28" fmla="*/ 1211 w 2208"/>
                    <a:gd name="T29" fmla="*/ 2413 h 3515"/>
                    <a:gd name="T30" fmla="*/ 842 w 2208"/>
                    <a:gd name="T31" fmla="*/ 2303 h 3515"/>
                    <a:gd name="T32" fmla="*/ 56 w 2208"/>
                    <a:gd name="T33" fmla="*/ 2338 h 3515"/>
                    <a:gd name="T34" fmla="*/ 63 w 2208"/>
                    <a:gd name="T35" fmla="*/ 2756 h 3515"/>
                    <a:gd name="T36" fmla="*/ 680 w 2208"/>
                    <a:gd name="T37" fmla="*/ 2748 h 3515"/>
                    <a:gd name="T38" fmla="*/ 694 w 2208"/>
                    <a:gd name="T39" fmla="*/ 2700 h 3515"/>
                    <a:gd name="T40" fmla="*/ 391 w 2208"/>
                    <a:gd name="T41" fmla="*/ 2370 h 3515"/>
                    <a:gd name="T42" fmla="*/ 789 w 2208"/>
                    <a:gd name="T43" fmla="*/ 2742 h 3515"/>
                    <a:gd name="T44" fmla="*/ 1006 w 2208"/>
                    <a:gd name="T45" fmla="*/ 2733 h 3515"/>
                    <a:gd name="T46" fmla="*/ 1539 w 2208"/>
                    <a:gd name="T47" fmla="*/ 3515 h 3515"/>
                    <a:gd name="connsiteX0" fmla="*/ 6896 w 9724"/>
                    <a:gd name="connsiteY0" fmla="*/ 9952 h 9952"/>
                    <a:gd name="connsiteX1" fmla="*/ 9301 w 9724"/>
                    <a:gd name="connsiteY1" fmla="*/ 9872 h 9952"/>
                    <a:gd name="connsiteX2" fmla="*/ 9577 w 9724"/>
                    <a:gd name="connsiteY2" fmla="*/ 7423 h 9952"/>
                    <a:gd name="connsiteX3" fmla="*/ 9541 w 9724"/>
                    <a:gd name="connsiteY3" fmla="*/ 4953 h 9952"/>
                    <a:gd name="connsiteX4" fmla="*/ 8653 w 9724"/>
                    <a:gd name="connsiteY4" fmla="*/ 2882 h 9952"/>
                    <a:gd name="connsiteX5" fmla="*/ 9238 w 9724"/>
                    <a:gd name="connsiteY5" fmla="*/ 2333 h 9952"/>
                    <a:gd name="connsiteX6" fmla="*/ 7530 w 9724"/>
                    <a:gd name="connsiteY6" fmla="*/ 1446 h 9952"/>
                    <a:gd name="connsiteX7" fmla="*/ 6923 w 9724"/>
                    <a:gd name="connsiteY7" fmla="*/ 2288 h 9952"/>
                    <a:gd name="connsiteX8" fmla="*/ 6661 w 9724"/>
                    <a:gd name="connsiteY8" fmla="*/ 4532 h 9952"/>
                    <a:gd name="connsiteX9" fmla="*/ 4781 w 9724"/>
                    <a:gd name="connsiteY9" fmla="*/ 2729 h 9952"/>
                    <a:gd name="connsiteX10" fmla="*/ 5433 w 9724"/>
                    <a:gd name="connsiteY10" fmla="*/ 160 h 9952"/>
                    <a:gd name="connsiteX11" fmla="*/ 3499 w 9724"/>
                    <a:gd name="connsiteY11" fmla="*/ 91 h 9952"/>
                    <a:gd name="connsiteX12" fmla="*/ 2716 w 9724"/>
                    <a:gd name="connsiteY12" fmla="*/ 2831 h 9952"/>
                    <a:gd name="connsiteX13" fmla="*/ 5143 w 9724"/>
                    <a:gd name="connsiteY13" fmla="*/ 5431 h 9952"/>
                    <a:gd name="connsiteX14" fmla="*/ 5411 w 9724"/>
                    <a:gd name="connsiteY14" fmla="*/ 6817 h 9952"/>
                    <a:gd name="connsiteX15" fmla="*/ 3739 w 9724"/>
                    <a:gd name="connsiteY15" fmla="*/ 6504 h 9952"/>
                    <a:gd name="connsiteX16" fmla="*/ 180 w 9724"/>
                    <a:gd name="connsiteY16" fmla="*/ 6603 h 9952"/>
                    <a:gd name="connsiteX17" fmla="*/ 211 w 9724"/>
                    <a:gd name="connsiteY17" fmla="*/ 7793 h 9952"/>
                    <a:gd name="connsiteX18" fmla="*/ 3006 w 9724"/>
                    <a:gd name="connsiteY18" fmla="*/ 7770 h 9952"/>
                    <a:gd name="connsiteX19" fmla="*/ 3069 w 9724"/>
                    <a:gd name="connsiteY19" fmla="*/ 7633 h 9952"/>
                    <a:gd name="connsiteX20" fmla="*/ 3499 w 9724"/>
                    <a:gd name="connsiteY20" fmla="*/ 7753 h 9952"/>
                    <a:gd name="connsiteX21" fmla="*/ 4482 w 9724"/>
                    <a:gd name="connsiteY21" fmla="*/ 7727 h 9952"/>
                    <a:gd name="connsiteX22" fmla="*/ 6896 w 9724"/>
                    <a:gd name="connsiteY22" fmla="*/ 9952 h 9952"/>
                    <a:gd name="connsiteX0-1" fmla="*/ 7092 w 10000"/>
                    <a:gd name="connsiteY0-2" fmla="*/ 10000 h 10000"/>
                    <a:gd name="connsiteX1-3" fmla="*/ 9565 w 10000"/>
                    <a:gd name="connsiteY1-4" fmla="*/ 9920 h 10000"/>
                    <a:gd name="connsiteX2-5" fmla="*/ 9849 w 10000"/>
                    <a:gd name="connsiteY2-6" fmla="*/ 7459 h 10000"/>
                    <a:gd name="connsiteX3-7" fmla="*/ 9812 w 10000"/>
                    <a:gd name="connsiteY3-8" fmla="*/ 4977 h 10000"/>
                    <a:gd name="connsiteX4-9" fmla="*/ 8899 w 10000"/>
                    <a:gd name="connsiteY4-10" fmla="*/ 2896 h 10000"/>
                    <a:gd name="connsiteX5-11" fmla="*/ 9500 w 10000"/>
                    <a:gd name="connsiteY5-12" fmla="*/ 2344 h 10000"/>
                    <a:gd name="connsiteX6-13" fmla="*/ 7744 w 10000"/>
                    <a:gd name="connsiteY6-14" fmla="*/ 1453 h 10000"/>
                    <a:gd name="connsiteX7-15" fmla="*/ 7119 w 10000"/>
                    <a:gd name="connsiteY7-16" fmla="*/ 2299 h 10000"/>
                    <a:gd name="connsiteX8-17" fmla="*/ 6850 w 10000"/>
                    <a:gd name="connsiteY8-18" fmla="*/ 4554 h 10000"/>
                    <a:gd name="connsiteX9-19" fmla="*/ 4917 w 10000"/>
                    <a:gd name="connsiteY9-20" fmla="*/ 2742 h 10000"/>
                    <a:gd name="connsiteX10-21" fmla="*/ 5587 w 10000"/>
                    <a:gd name="connsiteY10-22" fmla="*/ 161 h 10000"/>
                    <a:gd name="connsiteX11-23" fmla="*/ 3598 w 10000"/>
                    <a:gd name="connsiteY11-24" fmla="*/ 91 h 10000"/>
                    <a:gd name="connsiteX12-25" fmla="*/ 2793 w 10000"/>
                    <a:gd name="connsiteY12-26" fmla="*/ 2845 h 10000"/>
                    <a:gd name="connsiteX13-27" fmla="*/ 5289 w 10000"/>
                    <a:gd name="connsiteY13-28" fmla="*/ 5457 h 10000"/>
                    <a:gd name="connsiteX14-29" fmla="*/ 5565 w 10000"/>
                    <a:gd name="connsiteY14-30" fmla="*/ 6850 h 10000"/>
                    <a:gd name="connsiteX15-31" fmla="*/ 3845 w 10000"/>
                    <a:gd name="connsiteY15-32" fmla="*/ 6535 h 10000"/>
                    <a:gd name="connsiteX16-33" fmla="*/ 185 w 10000"/>
                    <a:gd name="connsiteY16-34" fmla="*/ 6635 h 10000"/>
                    <a:gd name="connsiteX17-35" fmla="*/ 217 w 10000"/>
                    <a:gd name="connsiteY17-36" fmla="*/ 7831 h 10000"/>
                    <a:gd name="connsiteX18-37" fmla="*/ 3091 w 10000"/>
                    <a:gd name="connsiteY18-38" fmla="*/ 7807 h 10000"/>
                    <a:gd name="connsiteX19-39" fmla="*/ 3598 w 10000"/>
                    <a:gd name="connsiteY19-40" fmla="*/ 7790 h 10000"/>
                    <a:gd name="connsiteX20-41" fmla="*/ 4609 w 10000"/>
                    <a:gd name="connsiteY20-42" fmla="*/ 7764 h 10000"/>
                    <a:gd name="connsiteX21-43" fmla="*/ 7092 w 10000"/>
                    <a:gd name="connsiteY21-44" fmla="*/ 10000 h 10000"/>
                    <a:gd name="connsiteX0-45" fmla="*/ 7092 w 10000"/>
                    <a:gd name="connsiteY0-46" fmla="*/ 10000 h 10000"/>
                    <a:gd name="connsiteX1-47" fmla="*/ 9565 w 10000"/>
                    <a:gd name="connsiteY1-48" fmla="*/ 9920 h 10000"/>
                    <a:gd name="connsiteX2-49" fmla="*/ 9849 w 10000"/>
                    <a:gd name="connsiteY2-50" fmla="*/ 7459 h 10000"/>
                    <a:gd name="connsiteX3-51" fmla="*/ 9812 w 10000"/>
                    <a:gd name="connsiteY3-52" fmla="*/ 4977 h 10000"/>
                    <a:gd name="connsiteX4-53" fmla="*/ 8899 w 10000"/>
                    <a:gd name="connsiteY4-54" fmla="*/ 2896 h 10000"/>
                    <a:gd name="connsiteX5-55" fmla="*/ 9500 w 10000"/>
                    <a:gd name="connsiteY5-56" fmla="*/ 2344 h 10000"/>
                    <a:gd name="connsiteX6-57" fmla="*/ 7744 w 10000"/>
                    <a:gd name="connsiteY6-58" fmla="*/ 1453 h 10000"/>
                    <a:gd name="connsiteX7-59" fmla="*/ 7119 w 10000"/>
                    <a:gd name="connsiteY7-60" fmla="*/ 2299 h 10000"/>
                    <a:gd name="connsiteX8-61" fmla="*/ 6850 w 10000"/>
                    <a:gd name="connsiteY8-62" fmla="*/ 4554 h 10000"/>
                    <a:gd name="connsiteX9-63" fmla="*/ 4917 w 10000"/>
                    <a:gd name="connsiteY9-64" fmla="*/ 2742 h 10000"/>
                    <a:gd name="connsiteX10-65" fmla="*/ 5587 w 10000"/>
                    <a:gd name="connsiteY10-66" fmla="*/ 161 h 10000"/>
                    <a:gd name="connsiteX11-67" fmla="*/ 3598 w 10000"/>
                    <a:gd name="connsiteY11-68" fmla="*/ 91 h 10000"/>
                    <a:gd name="connsiteX12-69" fmla="*/ 2793 w 10000"/>
                    <a:gd name="connsiteY12-70" fmla="*/ 2845 h 10000"/>
                    <a:gd name="connsiteX13-71" fmla="*/ 5289 w 10000"/>
                    <a:gd name="connsiteY13-72" fmla="*/ 5457 h 10000"/>
                    <a:gd name="connsiteX14-73" fmla="*/ 5565 w 10000"/>
                    <a:gd name="connsiteY14-74" fmla="*/ 6850 h 10000"/>
                    <a:gd name="connsiteX15-75" fmla="*/ 3845 w 10000"/>
                    <a:gd name="connsiteY15-76" fmla="*/ 6535 h 10000"/>
                    <a:gd name="connsiteX16-77" fmla="*/ 185 w 10000"/>
                    <a:gd name="connsiteY16-78" fmla="*/ 6635 h 10000"/>
                    <a:gd name="connsiteX17-79" fmla="*/ 217 w 10000"/>
                    <a:gd name="connsiteY17-80" fmla="*/ 7831 h 10000"/>
                    <a:gd name="connsiteX18-81" fmla="*/ 3598 w 10000"/>
                    <a:gd name="connsiteY18-82" fmla="*/ 7790 h 10000"/>
                    <a:gd name="connsiteX19-83" fmla="*/ 4609 w 10000"/>
                    <a:gd name="connsiteY19-84" fmla="*/ 7764 h 10000"/>
                    <a:gd name="connsiteX20-85" fmla="*/ 7092 w 10000"/>
                    <a:gd name="connsiteY20-86" fmla="*/ 10000 h 10000"/>
                    <a:gd name="connsiteX0-87" fmla="*/ 6965 w 9873"/>
                    <a:gd name="connsiteY0-88" fmla="*/ 10000 h 10000"/>
                    <a:gd name="connsiteX1-89" fmla="*/ 9438 w 9873"/>
                    <a:gd name="connsiteY1-90" fmla="*/ 9920 h 10000"/>
                    <a:gd name="connsiteX2-91" fmla="*/ 9722 w 9873"/>
                    <a:gd name="connsiteY2-92" fmla="*/ 7459 h 10000"/>
                    <a:gd name="connsiteX3-93" fmla="*/ 9685 w 9873"/>
                    <a:gd name="connsiteY3-94" fmla="*/ 4977 h 10000"/>
                    <a:gd name="connsiteX4-95" fmla="*/ 8772 w 9873"/>
                    <a:gd name="connsiteY4-96" fmla="*/ 2896 h 10000"/>
                    <a:gd name="connsiteX5-97" fmla="*/ 9373 w 9873"/>
                    <a:gd name="connsiteY5-98" fmla="*/ 2344 h 10000"/>
                    <a:gd name="connsiteX6-99" fmla="*/ 7617 w 9873"/>
                    <a:gd name="connsiteY6-100" fmla="*/ 1453 h 10000"/>
                    <a:gd name="connsiteX7-101" fmla="*/ 6992 w 9873"/>
                    <a:gd name="connsiteY7-102" fmla="*/ 2299 h 10000"/>
                    <a:gd name="connsiteX8-103" fmla="*/ 6723 w 9873"/>
                    <a:gd name="connsiteY8-104" fmla="*/ 4554 h 10000"/>
                    <a:gd name="connsiteX9-105" fmla="*/ 4790 w 9873"/>
                    <a:gd name="connsiteY9-106" fmla="*/ 2742 h 10000"/>
                    <a:gd name="connsiteX10-107" fmla="*/ 5460 w 9873"/>
                    <a:gd name="connsiteY10-108" fmla="*/ 161 h 10000"/>
                    <a:gd name="connsiteX11-109" fmla="*/ 3471 w 9873"/>
                    <a:gd name="connsiteY11-110" fmla="*/ 91 h 10000"/>
                    <a:gd name="connsiteX12-111" fmla="*/ 2666 w 9873"/>
                    <a:gd name="connsiteY12-112" fmla="*/ 2845 h 10000"/>
                    <a:gd name="connsiteX13-113" fmla="*/ 5162 w 9873"/>
                    <a:gd name="connsiteY13-114" fmla="*/ 5457 h 10000"/>
                    <a:gd name="connsiteX14-115" fmla="*/ 5438 w 9873"/>
                    <a:gd name="connsiteY14-116" fmla="*/ 6850 h 10000"/>
                    <a:gd name="connsiteX15-117" fmla="*/ 3718 w 9873"/>
                    <a:gd name="connsiteY15-118" fmla="*/ 6535 h 10000"/>
                    <a:gd name="connsiteX16-119" fmla="*/ 58 w 9873"/>
                    <a:gd name="connsiteY16-120" fmla="*/ 6635 h 10000"/>
                    <a:gd name="connsiteX17-121" fmla="*/ 692 w 9873"/>
                    <a:gd name="connsiteY17-122" fmla="*/ 7831 h 10000"/>
                    <a:gd name="connsiteX18-123" fmla="*/ 3471 w 9873"/>
                    <a:gd name="connsiteY18-124" fmla="*/ 7790 h 10000"/>
                    <a:gd name="connsiteX19-125" fmla="*/ 4482 w 9873"/>
                    <a:gd name="connsiteY19-126" fmla="*/ 7764 h 10000"/>
                    <a:gd name="connsiteX20-127" fmla="*/ 6965 w 9873"/>
                    <a:gd name="connsiteY20-128" fmla="*/ 10000 h 100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</a:cxnLst>
                  <a:rect l="l" t="t" r="r" b="b"/>
                  <a:pathLst>
                    <a:path w="9873" h="10000">
                      <a:moveTo>
                        <a:pt x="6965" y="10000"/>
                      </a:moveTo>
                      <a:cubicBezTo>
                        <a:pt x="7789" y="9963"/>
                        <a:pt x="8613" y="9940"/>
                        <a:pt x="9438" y="9920"/>
                      </a:cubicBezTo>
                      <a:cubicBezTo>
                        <a:pt x="9563" y="9100"/>
                        <a:pt x="9582" y="8276"/>
                        <a:pt x="9722" y="7459"/>
                      </a:cubicBezTo>
                      <a:cubicBezTo>
                        <a:pt x="9731" y="6633"/>
                        <a:pt x="10081" y="5787"/>
                        <a:pt x="9685" y="4977"/>
                      </a:cubicBezTo>
                      <a:cubicBezTo>
                        <a:pt x="9377" y="4286"/>
                        <a:pt x="8869" y="3619"/>
                        <a:pt x="8772" y="2896"/>
                      </a:cubicBezTo>
                      <a:cubicBezTo>
                        <a:pt x="8884" y="2685"/>
                        <a:pt x="9168" y="2524"/>
                        <a:pt x="9373" y="2344"/>
                      </a:cubicBezTo>
                      <a:cubicBezTo>
                        <a:pt x="8744" y="2076"/>
                        <a:pt x="8436" y="1532"/>
                        <a:pt x="7617" y="1453"/>
                      </a:cubicBezTo>
                      <a:cubicBezTo>
                        <a:pt x="7543" y="1767"/>
                        <a:pt x="6946" y="1955"/>
                        <a:pt x="6992" y="2299"/>
                      </a:cubicBezTo>
                      <a:cubicBezTo>
                        <a:pt x="6941" y="3054"/>
                        <a:pt x="6788" y="3799"/>
                        <a:pt x="6723" y="4554"/>
                      </a:cubicBezTo>
                      <a:cubicBezTo>
                        <a:pt x="6052" y="3960"/>
                        <a:pt x="5438" y="3342"/>
                        <a:pt x="4790" y="2742"/>
                      </a:cubicBezTo>
                      <a:cubicBezTo>
                        <a:pt x="5051" y="1884"/>
                        <a:pt x="5200" y="1015"/>
                        <a:pt x="5460" y="161"/>
                      </a:cubicBezTo>
                      <a:cubicBezTo>
                        <a:pt x="4841" y="-28"/>
                        <a:pt x="4123" y="-48"/>
                        <a:pt x="3471" y="91"/>
                      </a:cubicBezTo>
                      <a:cubicBezTo>
                        <a:pt x="3183" y="1007"/>
                        <a:pt x="2950" y="1927"/>
                        <a:pt x="2666" y="2845"/>
                      </a:cubicBezTo>
                      <a:cubicBezTo>
                        <a:pt x="3519" y="3708"/>
                        <a:pt x="4320" y="4591"/>
                        <a:pt x="5162" y="5457"/>
                      </a:cubicBezTo>
                      <a:cubicBezTo>
                        <a:pt x="5661" y="5858"/>
                        <a:pt x="5372" y="6387"/>
                        <a:pt x="5438" y="6850"/>
                      </a:cubicBezTo>
                      <a:cubicBezTo>
                        <a:pt x="4878" y="6727"/>
                        <a:pt x="4342" y="6469"/>
                        <a:pt x="3718" y="6535"/>
                      </a:cubicBezTo>
                      <a:cubicBezTo>
                        <a:pt x="2503" y="6604"/>
                        <a:pt x="1278" y="6618"/>
                        <a:pt x="58" y="6635"/>
                      </a:cubicBezTo>
                      <a:cubicBezTo>
                        <a:pt x="-185" y="7022"/>
                        <a:pt x="399" y="7453"/>
                        <a:pt x="692" y="7831"/>
                      </a:cubicBezTo>
                      <a:cubicBezTo>
                        <a:pt x="1261" y="8023"/>
                        <a:pt x="2739" y="7801"/>
                        <a:pt x="3471" y="7790"/>
                      </a:cubicBezTo>
                      <a:lnTo>
                        <a:pt x="4482" y="7764"/>
                      </a:lnTo>
                      <a:cubicBezTo>
                        <a:pt x="5320" y="8505"/>
                        <a:pt x="6099" y="9272"/>
                        <a:pt x="6965" y="1000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12" tIns="45706" rIns="91412" bIns="45706" numCol="1" anchor="t" anchorCtr="0" compatLnSpc="1"/>
                <a:lstStyle/>
                <a:p>
                  <a:endParaRPr lang="zh-CN" alt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 13">
                  <a:extLst>
                    <a:ext uri="{FF2B5EF4-FFF2-40B4-BE49-F238E27FC236}">
                      <a16:creationId xmlns:a16="http://schemas.microsoft.com/office/drawing/2014/main" id="{AA168AB5-20DF-B44E-870F-A2C8F01C06EE}"/>
                    </a:ext>
                  </a:extLst>
                </p:cNvPr>
                <p:cNvSpPr/>
                <p:nvPr/>
              </p:nvSpPr>
              <p:spPr bwMode="auto">
                <a:xfrm flipV="1">
                  <a:off x="6854" y="1507"/>
                  <a:ext cx="181" cy="193"/>
                </a:xfrm>
                <a:custGeom>
                  <a:avLst/>
                  <a:gdLst>
                    <a:gd name="T0" fmla="*/ 0 w 774"/>
                    <a:gd name="T1" fmla="*/ 458 h 861"/>
                    <a:gd name="T2" fmla="*/ 327 w 774"/>
                    <a:gd name="T3" fmla="*/ 861 h 861"/>
                    <a:gd name="T4" fmla="*/ 774 w 774"/>
                    <a:gd name="T5" fmla="*/ 229 h 861"/>
                    <a:gd name="T6" fmla="*/ 362 w 774"/>
                    <a:gd name="T7" fmla="*/ 15 h 861"/>
                    <a:gd name="T8" fmla="*/ 30 w 774"/>
                    <a:gd name="T9" fmla="*/ 475 h 861"/>
                    <a:gd name="T10" fmla="*/ 0 w 774"/>
                    <a:gd name="T11" fmla="*/ 458 h 861"/>
                    <a:gd name="connsiteX0" fmla="*/ 0 w 10000"/>
                    <a:gd name="connsiteY0" fmla="*/ 5167 h 9848"/>
                    <a:gd name="connsiteX1" fmla="*/ 4225 w 10000"/>
                    <a:gd name="connsiteY1" fmla="*/ 9848 h 9848"/>
                    <a:gd name="connsiteX2" fmla="*/ 10000 w 10000"/>
                    <a:gd name="connsiteY2" fmla="*/ 2508 h 9848"/>
                    <a:gd name="connsiteX3" fmla="*/ 4677 w 10000"/>
                    <a:gd name="connsiteY3" fmla="*/ 22 h 9848"/>
                    <a:gd name="connsiteX4" fmla="*/ 388 w 10000"/>
                    <a:gd name="connsiteY4" fmla="*/ 5365 h 9848"/>
                    <a:gd name="connsiteX0-1" fmla="*/ 0 w 10000"/>
                    <a:gd name="connsiteY0-2" fmla="*/ 5247 h 10000"/>
                    <a:gd name="connsiteX1-3" fmla="*/ 4225 w 10000"/>
                    <a:gd name="connsiteY1-4" fmla="*/ 10000 h 10000"/>
                    <a:gd name="connsiteX2-5" fmla="*/ 10000 w 10000"/>
                    <a:gd name="connsiteY2-6" fmla="*/ 2547 h 10000"/>
                    <a:gd name="connsiteX3-7" fmla="*/ 4677 w 10000"/>
                    <a:gd name="connsiteY3-8" fmla="*/ 22 h 10000"/>
                    <a:gd name="connsiteX0-9" fmla="*/ 0 w 10226"/>
                    <a:gd name="connsiteY0-10" fmla="*/ 5972 h 10000"/>
                    <a:gd name="connsiteX1-11" fmla="*/ 4451 w 10226"/>
                    <a:gd name="connsiteY1-12" fmla="*/ 10000 h 10000"/>
                    <a:gd name="connsiteX2-13" fmla="*/ 10226 w 10226"/>
                    <a:gd name="connsiteY2-14" fmla="*/ 2547 h 10000"/>
                    <a:gd name="connsiteX3-15" fmla="*/ 4903 w 10226"/>
                    <a:gd name="connsiteY3-16" fmla="*/ 22 h 100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0226" h="10000">
                      <a:moveTo>
                        <a:pt x="0" y="5972"/>
                      </a:moveTo>
                      <a:cubicBezTo>
                        <a:pt x="233" y="8189"/>
                        <a:pt x="2952" y="8514"/>
                        <a:pt x="4451" y="10000"/>
                      </a:cubicBezTo>
                      <a:cubicBezTo>
                        <a:pt x="6234" y="7429"/>
                        <a:pt x="8288" y="5023"/>
                        <a:pt x="10226" y="2547"/>
                      </a:cubicBezTo>
                      <a:cubicBezTo>
                        <a:pt x="9192" y="766"/>
                        <a:pt x="7074" y="-154"/>
                        <a:pt x="4903" y="2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12" tIns="45706" rIns="91412" bIns="45706" numCol="1" anchor="t" anchorCtr="0" compatLnSpc="1"/>
                <a:lstStyle/>
                <a:p>
                  <a:endParaRPr lang="zh-CN" altLang="en-US" sz="240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6" name="圆角矩形 27">
                <a:extLst>
                  <a:ext uri="{FF2B5EF4-FFF2-40B4-BE49-F238E27FC236}">
                    <a16:creationId xmlns:a16="http://schemas.microsoft.com/office/drawing/2014/main" id="{B339669B-0185-944A-B5E0-110F07F894FB}"/>
                  </a:ext>
                </a:extLst>
              </p:cNvPr>
              <p:cNvSpPr/>
              <p:nvPr/>
            </p:nvSpPr>
            <p:spPr>
              <a:xfrm>
                <a:off x="1690656" y="1579434"/>
                <a:ext cx="1206280" cy="971055"/>
              </a:xfrm>
              <a:prstGeom prst="roundRect">
                <a:avLst>
                  <a:gd name="adj" fmla="val 1107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7" name="圆角矩形 28">
                <a:extLst>
                  <a:ext uri="{FF2B5EF4-FFF2-40B4-BE49-F238E27FC236}">
                    <a16:creationId xmlns:a16="http://schemas.microsoft.com/office/drawing/2014/main" id="{F7D98F0A-BF53-124A-9728-350B7BD381E6}"/>
                  </a:ext>
                </a:extLst>
              </p:cNvPr>
              <p:cNvSpPr/>
              <p:nvPr/>
            </p:nvSpPr>
            <p:spPr>
              <a:xfrm rot="1046250">
                <a:off x="1934125" y="995115"/>
                <a:ext cx="783207" cy="630482"/>
              </a:xfrm>
              <a:prstGeom prst="roundRect">
                <a:avLst>
                  <a:gd name="adj" fmla="val 1107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8" name="文本框 24">
                <a:extLst>
                  <a:ext uri="{FF2B5EF4-FFF2-40B4-BE49-F238E27FC236}">
                    <a16:creationId xmlns:a16="http://schemas.microsoft.com/office/drawing/2014/main" id="{87E39BD1-1A76-5541-A3D9-881A35AFA826}"/>
                  </a:ext>
                </a:extLst>
              </p:cNvPr>
              <p:cNvSpPr txBox="1"/>
              <p:nvPr/>
            </p:nvSpPr>
            <p:spPr>
              <a:xfrm rot="908242">
                <a:off x="2053951" y="992420"/>
                <a:ext cx="543547" cy="602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B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9" name="文本框 25">
                <a:extLst>
                  <a:ext uri="{FF2B5EF4-FFF2-40B4-BE49-F238E27FC236}">
                    <a16:creationId xmlns:a16="http://schemas.microsoft.com/office/drawing/2014/main" id="{276A1C7C-CE8C-2A47-8255-07255482FD80}"/>
                  </a:ext>
                </a:extLst>
              </p:cNvPr>
              <p:cNvSpPr txBox="1"/>
              <p:nvPr/>
            </p:nvSpPr>
            <p:spPr>
              <a:xfrm>
                <a:off x="1920332" y="1577693"/>
                <a:ext cx="810793" cy="947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altLang="zh-CN" sz="6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С</a:t>
                </a:r>
                <a:endParaRPr lang="zh-CN" altLang="en-US" sz="6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0" name="圆角矩形 35">
                <a:extLst>
                  <a:ext uri="{FF2B5EF4-FFF2-40B4-BE49-F238E27FC236}">
                    <a16:creationId xmlns:a16="http://schemas.microsoft.com/office/drawing/2014/main" id="{25E6BE70-B259-9F48-B228-E5F55C62D20E}"/>
                  </a:ext>
                </a:extLst>
              </p:cNvPr>
              <p:cNvSpPr/>
              <p:nvPr/>
            </p:nvSpPr>
            <p:spPr>
              <a:xfrm rot="20277632">
                <a:off x="1549765" y="1206059"/>
                <a:ext cx="618564" cy="497944"/>
              </a:xfrm>
              <a:prstGeom prst="roundRect">
                <a:avLst>
                  <a:gd name="adj" fmla="val 1107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41" name="文本框 24">
                <a:extLst>
                  <a:ext uri="{FF2B5EF4-FFF2-40B4-BE49-F238E27FC236}">
                    <a16:creationId xmlns:a16="http://schemas.microsoft.com/office/drawing/2014/main" id="{0BB84628-3ABB-4544-B1CE-CBC6D255C289}"/>
                  </a:ext>
                </a:extLst>
              </p:cNvPr>
              <p:cNvSpPr txBox="1"/>
              <p:nvPr/>
            </p:nvSpPr>
            <p:spPr>
              <a:xfrm rot="20139624">
                <a:off x="1661385" y="1212527"/>
                <a:ext cx="622210" cy="430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A</a:t>
                </a:r>
                <a:endPara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">
              <a:extLst>
                <a:ext uri="{FF2B5EF4-FFF2-40B4-BE49-F238E27FC236}">
                  <a16:creationId xmlns:a16="http://schemas.microsoft.com/office/drawing/2014/main" id="{92E5318D-8818-E142-BA27-D4A79B8D810B}"/>
                </a:ext>
              </a:extLst>
            </p:cNvPr>
            <p:cNvGrpSpPr/>
            <p:nvPr/>
          </p:nvGrpSpPr>
          <p:grpSpPr>
            <a:xfrm>
              <a:off x="3087736" y="2082452"/>
              <a:ext cx="1247018" cy="1247186"/>
              <a:chOff x="3087535" y="2200113"/>
              <a:chExt cx="1247186" cy="1247186"/>
            </a:xfrm>
            <a:solidFill>
              <a:schemeClr val="accent1"/>
            </a:solidFill>
          </p:grpSpPr>
          <p:sp>
            <p:nvSpPr>
              <p:cNvPr id="33" name="Shape 14341">
                <a:extLst>
                  <a:ext uri="{FF2B5EF4-FFF2-40B4-BE49-F238E27FC236}">
                    <a16:creationId xmlns:a16="http://schemas.microsoft.com/office/drawing/2014/main" id="{41F21EED-FBA0-B347-A705-4E92C1C349EC}"/>
                  </a:ext>
                </a:extLst>
              </p:cNvPr>
              <p:cNvSpPr/>
              <p:nvPr/>
            </p:nvSpPr>
            <p:spPr>
              <a:xfrm rot="18900000">
                <a:off x="3087535" y="2200113"/>
                <a:ext cx="1247186" cy="1247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590"/>
                    </a:moveTo>
                    <a:cubicBezTo>
                      <a:pt x="21600" y="14730"/>
                      <a:pt x="20700" y="15660"/>
                      <a:pt x="19560" y="15660"/>
                    </a:cubicBezTo>
                    <a:cubicBezTo>
                      <a:pt x="19560" y="15660"/>
                      <a:pt x="19560" y="15660"/>
                      <a:pt x="19560" y="15660"/>
                    </a:cubicBezTo>
                    <a:cubicBezTo>
                      <a:pt x="19500" y="15660"/>
                      <a:pt x="19350" y="15660"/>
                      <a:pt x="19170" y="15600"/>
                    </a:cubicBezTo>
                    <a:cubicBezTo>
                      <a:pt x="18990" y="15540"/>
                      <a:pt x="18750" y="15420"/>
                      <a:pt x="18510" y="15210"/>
                    </a:cubicBezTo>
                    <a:cubicBezTo>
                      <a:pt x="18450" y="15150"/>
                      <a:pt x="18360" y="15090"/>
                      <a:pt x="18300" y="15030"/>
                    </a:cubicBezTo>
                    <a:cubicBezTo>
                      <a:pt x="18000" y="14760"/>
                      <a:pt x="17700" y="14460"/>
                      <a:pt x="17340" y="14460"/>
                    </a:cubicBezTo>
                    <a:cubicBezTo>
                      <a:pt x="16710" y="14460"/>
                      <a:pt x="16470" y="15270"/>
                      <a:pt x="16290" y="15960"/>
                    </a:cubicBezTo>
                    <a:cubicBezTo>
                      <a:pt x="16260" y="16080"/>
                      <a:pt x="16260" y="16170"/>
                      <a:pt x="16260" y="16290"/>
                    </a:cubicBezTo>
                    <a:cubicBezTo>
                      <a:pt x="16260" y="21600"/>
                      <a:pt x="16260" y="21600"/>
                      <a:pt x="16260" y="21600"/>
                    </a:cubicBezTo>
                    <a:cubicBezTo>
                      <a:pt x="16260" y="21600"/>
                      <a:pt x="16260" y="21600"/>
                      <a:pt x="16260" y="21600"/>
                    </a:cubicBezTo>
                    <a:cubicBezTo>
                      <a:pt x="16260" y="21600"/>
                      <a:pt x="16260" y="21600"/>
                      <a:pt x="16260" y="21600"/>
                    </a:cubicBezTo>
                    <a:cubicBezTo>
                      <a:pt x="10950" y="21600"/>
                      <a:pt x="10950" y="21600"/>
                      <a:pt x="10950" y="21600"/>
                    </a:cubicBezTo>
                    <a:cubicBezTo>
                      <a:pt x="10860" y="21600"/>
                      <a:pt x="10800" y="21600"/>
                      <a:pt x="10740" y="21570"/>
                    </a:cubicBezTo>
                    <a:cubicBezTo>
                      <a:pt x="9780" y="21360"/>
                      <a:pt x="9660" y="21120"/>
                      <a:pt x="9630" y="21060"/>
                    </a:cubicBezTo>
                    <a:cubicBezTo>
                      <a:pt x="9570" y="20910"/>
                      <a:pt x="9840" y="20610"/>
                      <a:pt x="10050" y="20400"/>
                    </a:cubicBezTo>
                    <a:cubicBezTo>
                      <a:pt x="10110" y="20340"/>
                      <a:pt x="10200" y="20250"/>
                      <a:pt x="10260" y="20190"/>
                    </a:cubicBezTo>
                    <a:cubicBezTo>
                      <a:pt x="10800" y="19560"/>
                      <a:pt x="10800" y="18900"/>
                      <a:pt x="10800" y="18810"/>
                    </a:cubicBezTo>
                    <a:cubicBezTo>
                      <a:pt x="10800" y="17400"/>
                      <a:pt x="9660" y="16260"/>
                      <a:pt x="8250" y="16260"/>
                    </a:cubicBezTo>
                    <a:cubicBezTo>
                      <a:pt x="6840" y="16260"/>
                      <a:pt x="5700" y="17400"/>
                      <a:pt x="5700" y="18810"/>
                    </a:cubicBezTo>
                    <a:cubicBezTo>
                      <a:pt x="5700" y="18900"/>
                      <a:pt x="5700" y="19560"/>
                      <a:pt x="6240" y="20190"/>
                    </a:cubicBezTo>
                    <a:cubicBezTo>
                      <a:pt x="6300" y="20250"/>
                      <a:pt x="6390" y="20340"/>
                      <a:pt x="6450" y="20400"/>
                    </a:cubicBezTo>
                    <a:cubicBezTo>
                      <a:pt x="6660" y="20610"/>
                      <a:pt x="6930" y="20910"/>
                      <a:pt x="6870" y="21060"/>
                    </a:cubicBezTo>
                    <a:cubicBezTo>
                      <a:pt x="6870" y="21120"/>
                      <a:pt x="6720" y="21360"/>
                      <a:pt x="5760" y="21570"/>
                    </a:cubicBezTo>
                    <a:cubicBezTo>
                      <a:pt x="5700" y="21600"/>
                      <a:pt x="5640" y="21600"/>
                      <a:pt x="555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16290"/>
                      <a:pt x="0" y="16290"/>
                      <a:pt x="0" y="16290"/>
                    </a:cubicBezTo>
                    <a:cubicBezTo>
                      <a:pt x="0" y="16200"/>
                      <a:pt x="0" y="16110"/>
                      <a:pt x="30" y="16020"/>
                    </a:cubicBezTo>
                    <a:cubicBezTo>
                      <a:pt x="270" y="15030"/>
                      <a:pt x="540" y="14730"/>
                      <a:pt x="840" y="14730"/>
                    </a:cubicBezTo>
                    <a:cubicBezTo>
                      <a:pt x="1170" y="14730"/>
                      <a:pt x="1530" y="15150"/>
                      <a:pt x="1830" y="15420"/>
                    </a:cubicBezTo>
                    <a:cubicBezTo>
                      <a:pt x="2370" y="15870"/>
                      <a:pt x="2910" y="15900"/>
                      <a:pt x="3030" y="15900"/>
                    </a:cubicBezTo>
                    <a:cubicBezTo>
                      <a:pt x="3030" y="15900"/>
                      <a:pt x="3060" y="15900"/>
                      <a:pt x="3060" y="15900"/>
                    </a:cubicBezTo>
                    <a:cubicBezTo>
                      <a:pt x="4320" y="15900"/>
                      <a:pt x="5340" y="14880"/>
                      <a:pt x="5340" y="13590"/>
                    </a:cubicBezTo>
                    <a:cubicBezTo>
                      <a:pt x="5340" y="12330"/>
                      <a:pt x="4320" y="11310"/>
                      <a:pt x="3060" y="11310"/>
                    </a:cubicBezTo>
                    <a:cubicBezTo>
                      <a:pt x="3060" y="11310"/>
                      <a:pt x="3030" y="11310"/>
                      <a:pt x="3030" y="11310"/>
                    </a:cubicBezTo>
                    <a:cubicBezTo>
                      <a:pt x="2910" y="11310"/>
                      <a:pt x="2370" y="11340"/>
                      <a:pt x="1830" y="11790"/>
                    </a:cubicBezTo>
                    <a:cubicBezTo>
                      <a:pt x="1530" y="12060"/>
                      <a:pt x="1170" y="12480"/>
                      <a:pt x="840" y="12480"/>
                    </a:cubicBezTo>
                    <a:cubicBezTo>
                      <a:pt x="540" y="12480"/>
                      <a:pt x="270" y="12180"/>
                      <a:pt x="30" y="11190"/>
                    </a:cubicBezTo>
                    <a:cubicBezTo>
                      <a:pt x="0" y="11100"/>
                      <a:pt x="0" y="11010"/>
                      <a:pt x="0" y="10920"/>
                    </a:cubicBezTo>
                    <a:cubicBezTo>
                      <a:pt x="0" y="5340"/>
                      <a:pt x="0" y="5340"/>
                      <a:pt x="0" y="5340"/>
                    </a:cubicBezTo>
                    <a:cubicBezTo>
                      <a:pt x="5550" y="5340"/>
                      <a:pt x="5550" y="5340"/>
                      <a:pt x="5550" y="5340"/>
                    </a:cubicBezTo>
                    <a:cubicBezTo>
                      <a:pt x="5640" y="5340"/>
                      <a:pt x="5730" y="5340"/>
                      <a:pt x="5820" y="5310"/>
                    </a:cubicBezTo>
                    <a:cubicBezTo>
                      <a:pt x="7980" y="4830"/>
                      <a:pt x="6960" y="4110"/>
                      <a:pt x="6450" y="3510"/>
                    </a:cubicBezTo>
                    <a:cubicBezTo>
                      <a:pt x="5910" y="2910"/>
                      <a:pt x="5940" y="2310"/>
                      <a:pt x="5940" y="2310"/>
                    </a:cubicBezTo>
                    <a:cubicBezTo>
                      <a:pt x="5940" y="1020"/>
                      <a:pt x="6990" y="0"/>
                      <a:pt x="8250" y="0"/>
                    </a:cubicBezTo>
                    <a:cubicBezTo>
                      <a:pt x="9510" y="0"/>
                      <a:pt x="10560" y="1020"/>
                      <a:pt x="10560" y="2310"/>
                    </a:cubicBezTo>
                    <a:cubicBezTo>
                      <a:pt x="10560" y="2310"/>
                      <a:pt x="10590" y="2910"/>
                      <a:pt x="10050" y="3510"/>
                    </a:cubicBezTo>
                    <a:cubicBezTo>
                      <a:pt x="9540" y="4110"/>
                      <a:pt x="8550" y="4830"/>
                      <a:pt x="10680" y="5310"/>
                    </a:cubicBezTo>
                    <a:cubicBezTo>
                      <a:pt x="10770" y="5340"/>
                      <a:pt x="10860" y="5340"/>
                      <a:pt x="10950" y="5340"/>
                    </a:cubicBezTo>
                    <a:cubicBezTo>
                      <a:pt x="16260" y="5340"/>
                      <a:pt x="16260" y="5340"/>
                      <a:pt x="16260" y="5340"/>
                    </a:cubicBezTo>
                    <a:cubicBezTo>
                      <a:pt x="16260" y="10920"/>
                      <a:pt x="16260" y="10920"/>
                      <a:pt x="16260" y="10920"/>
                    </a:cubicBezTo>
                    <a:cubicBezTo>
                      <a:pt x="16260" y="11010"/>
                      <a:pt x="16260" y="11130"/>
                      <a:pt x="16290" y="11220"/>
                    </a:cubicBezTo>
                    <a:cubicBezTo>
                      <a:pt x="16470" y="11940"/>
                      <a:pt x="16710" y="12720"/>
                      <a:pt x="17340" y="12720"/>
                    </a:cubicBezTo>
                    <a:cubicBezTo>
                      <a:pt x="17700" y="12720"/>
                      <a:pt x="18000" y="12450"/>
                      <a:pt x="18300" y="12180"/>
                    </a:cubicBezTo>
                    <a:cubicBezTo>
                      <a:pt x="18360" y="12090"/>
                      <a:pt x="18450" y="12030"/>
                      <a:pt x="18510" y="11970"/>
                    </a:cubicBezTo>
                    <a:cubicBezTo>
                      <a:pt x="18990" y="11580"/>
                      <a:pt x="19440" y="11550"/>
                      <a:pt x="19530" y="11550"/>
                    </a:cubicBezTo>
                    <a:cubicBezTo>
                      <a:pt x="19560" y="11550"/>
                      <a:pt x="19560" y="11550"/>
                      <a:pt x="19560" y="11550"/>
                    </a:cubicBezTo>
                    <a:cubicBezTo>
                      <a:pt x="20700" y="11550"/>
                      <a:pt x="21600" y="12480"/>
                      <a:pt x="21600" y="1359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文本框 24">
                <a:extLst>
                  <a:ext uri="{FF2B5EF4-FFF2-40B4-BE49-F238E27FC236}">
                    <a16:creationId xmlns:a16="http://schemas.microsoft.com/office/drawing/2014/main" id="{64CF97D6-1B11-F147-BFAA-5B87230F3316}"/>
                  </a:ext>
                </a:extLst>
              </p:cNvPr>
              <p:cNvSpPr txBox="1"/>
              <p:nvPr/>
            </p:nvSpPr>
            <p:spPr>
              <a:xfrm rot="908242">
                <a:off x="3534483" y="2619987"/>
                <a:ext cx="333664" cy="47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A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3">
              <a:extLst>
                <a:ext uri="{FF2B5EF4-FFF2-40B4-BE49-F238E27FC236}">
                  <a16:creationId xmlns:a16="http://schemas.microsoft.com/office/drawing/2014/main" id="{D3E33414-36D6-E44E-9F35-03BBA532A608}"/>
                </a:ext>
              </a:extLst>
            </p:cNvPr>
            <p:cNvGrpSpPr/>
            <p:nvPr/>
          </p:nvGrpSpPr>
          <p:grpSpPr>
            <a:xfrm>
              <a:off x="4294141" y="1347992"/>
              <a:ext cx="1247018" cy="1247186"/>
              <a:chOff x="4294103" y="1465653"/>
              <a:chExt cx="1247186" cy="1247186"/>
            </a:xfrm>
            <a:solidFill>
              <a:schemeClr val="accent2"/>
            </a:solidFill>
          </p:grpSpPr>
          <p:sp>
            <p:nvSpPr>
              <p:cNvPr id="31" name="Shape 14331">
                <a:extLst>
                  <a:ext uri="{FF2B5EF4-FFF2-40B4-BE49-F238E27FC236}">
                    <a16:creationId xmlns:a16="http://schemas.microsoft.com/office/drawing/2014/main" id="{D932A48E-8B3D-4243-B49E-84193E9FEAE1}"/>
                  </a:ext>
                </a:extLst>
              </p:cNvPr>
              <p:cNvSpPr/>
              <p:nvPr/>
            </p:nvSpPr>
            <p:spPr>
              <a:xfrm rot="18900000">
                <a:off x="4294103" y="1465653"/>
                <a:ext cx="1247186" cy="1247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250"/>
                    </a:moveTo>
                    <a:cubicBezTo>
                      <a:pt x="21600" y="9540"/>
                      <a:pt x="20580" y="10560"/>
                      <a:pt x="19290" y="10560"/>
                    </a:cubicBezTo>
                    <a:cubicBezTo>
                      <a:pt x="19290" y="10560"/>
                      <a:pt x="19290" y="10560"/>
                      <a:pt x="19290" y="10560"/>
                    </a:cubicBezTo>
                    <a:cubicBezTo>
                      <a:pt x="19170" y="10560"/>
                      <a:pt x="18630" y="10530"/>
                      <a:pt x="18090" y="10080"/>
                    </a:cubicBezTo>
                    <a:cubicBezTo>
                      <a:pt x="17760" y="9810"/>
                      <a:pt x="17400" y="9390"/>
                      <a:pt x="17070" y="9390"/>
                    </a:cubicBezTo>
                    <a:cubicBezTo>
                      <a:pt x="16770" y="9390"/>
                      <a:pt x="16500" y="9690"/>
                      <a:pt x="16290" y="10680"/>
                    </a:cubicBezTo>
                    <a:cubicBezTo>
                      <a:pt x="16260" y="10770"/>
                      <a:pt x="16260" y="10860"/>
                      <a:pt x="16260" y="10950"/>
                    </a:cubicBezTo>
                    <a:cubicBezTo>
                      <a:pt x="16260" y="16260"/>
                      <a:pt x="16260" y="16260"/>
                      <a:pt x="16260" y="16260"/>
                    </a:cubicBezTo>
                    <a:cubicBezTo>
                      <a:pt x="16260" y="16260"/>
                      <a:pt x="16260" y="16260"/>
                      <a:pt x="16260" y="16260"/>
                    </a:cubicBezTo>
                    <a:cubicBezTo>
                      <a:pt x="10680" y="16260"/>
                      <a:pt x="10680" y="16260"/>
                      <a:pt x="10680" y="16260"/>
                    </a:cubicBezTo>
                    <a:cubicBezTo>
                      <a:pt x="10560" y="16260"/>
                      <a:pt x="10470" y="16290"/>
                      <a:pt x="10350" y="16290"/>
                    </a:cubicBezTo>
                    <a:cubicBezTo>
                      <a:pt x="9450" y="16500"/>
                      <a:pt x="9000" y="16770"/>
                      <a:pt x="8880" y="17160"/>
                    </a:cubicBezTo>
                    <a:cubicBezTo>
                      <a:pt x="8760" y="17580"/>
                      <a:pt x="9120" y="17970"/>
                      <a:pt x="9420" y="18300"/>
                    </a:cubicBezTo>
                    <a:cubicBezTo>
                      <a:pt x="9480" y="18390"/>
                      <a:pt x="9540" y="18450"/>
                      <a:pt x="9600" y="18510"/>
                    </a:cubicBezTo>
                    <a:cubicBezTo>
                      <a:pt x="10050" y="19020"/>
                      <a:pt x="10050" y="19530"/>
                      <a:pt x="10050" y="19560"/>
                    </a:cubicBezTo>
                    <a:cubicBezTo>
                      <a:pt x="10050" y="20700"/>
                      <a:pt x="9120" y="21600"/>
                      <a:pt x="7980" y="21600"/>
                    </a:cubicBezTo>
                    <a:cubicBezTo>
                      <a:pt x="6870" y="21600"/>
                      <a:pt x="5940" y="20700"/>
                      <a:pt x="5940" y="19560"/>
                    </a:cubicBezTo>
                    <a:cubicBezTo>
                      <a:pt x="5940" y="19560"/>
                      <a:pt x="5940" y="19560"/>
                      <a:pt x="5940" y="19560"/>
                    </a:cubicBezTo>
                    <a:cubicBezTo>
                      <a:pt x="5940" y="19530"/>
                      <a:pt x="5910" y="19020"/>
                      <a:pt x="6360" y="18510"/>
                    </a:cubicBezTo>
                    <a:cubicBezTo>
                      <a:pt x="6420" y="18450"/>
                      <a:pt x="6480" y="18390"/>
                      <a:pt x="6570" y="18300"/>
                    </a:cubicBezTo>
                    <a:cubicBezTo>
                      <a:pt x="6870" y="17970"/>
                      <a:pt x="7230" y="17580"/>
                      <a:pt x="7110" y="17160"/>
                    </a:cubicBezTo>
                    <a:cubicBezTo>
                      <a:pt x="6990" y="16770"/>
                      <a:pt x="6510" y="16500"/>
                      <a:pt x="5610" y="16290"/>
                    </a:cubicBezTo>
                    <a:cubicBezTo>
                      <a:pt x="5520" y="16290"/>
                      <a:pt x="5400" y="16260"/>
                      <a:pt x="5310" y="16260"/>
                    </a:cubicBezTo>
                    <a:cubicBezTo>
                      <a:pt x="0" y="16260"/>
                      <a:pt x="0" y="16260"/>
                      <a:pt x="0" y="16260"/>
                    </a:cubicBezTo>
                    <a:cubicBezTo>
                      <a:pt x="0" y="10950"/>
                      <a:pt x="0" y="10950"/>
                      <a:pt x="0" y="10950"/>
                    </a:cubicBezTo>
                    <a:cubicBezTo>
                      <a:pt x="0" y="10890"/>
                      <a:pt x="0" y="10800"/>
                      <a:pt x="30" y="10740"/>
                    </a:cubicBezTo>
                    <a:cubicBezTo>
                      <a:pt x="240" y="9720"/>
                      <a:pt x="510" y="9630"/>
                      <a:pt x="570" y="9630"/>
                    </a:cubicBezTo>
                    <a:cubicBezTo>
                      <a:pt x="720" y="9630"/>
                      <a:pt x="990" y="9870"/>
                      <a:pt x="1200" y="10050"/>
                    </a:cubicBezTo>
                    <a:cubicBezTo>
                      <a:pt x="1260" y="10140"/>
                      <a:pt x="1350" y="10200"/>
                      <a:pt x="1410" y="10260"/>
                    </a:cubicBezTo>
                    <a:cubicBezTo>
                      <a:pt x="2010" y="10770"/>
                      <a:pt x="2610" y="10800"/>
                      <a:pt x="2760" y="10800"/>
                    </a:cubicBezTo>
                    <a:cubicBezTo>
                      <a:pt x="2790" y="10800"/>
                      <a:pt x="2790" y="10800"/>
                      <a:pt x="2790" y="10800"/>
                    </a:cubicBezTo>
                    <a:cubicBezTo>
                      <a:pt x="4200" y="10800"/>
                      <a:pt x="5340" y="9660"/>
                      <a:pt x="5340" y="8250"/>
                    </a:cubicBezTo>
                    <a:cubicBezTo>
                      <a:pt x="5340" y="6870"/>
                      <a:pt x="4200" y="5700"/>
                      <a:pt x="2790" y="5700"/>
                    </a:cubicBezTo>
                    <a:cubicBezTo>
                      <a:pt x="2760" y="5700"/>
                      <a:pt x="2760" y="5700"/>
                      <a:pt x="2760" y="5700"/>
                    </a:cubicBezTo>
                    <a:cubicBezTo>
                      <a:pt x="2610" y="5700"/>
                      <a:pt x="2010" y="5760"/>
                      <a:pt x="1410" y="6270"/>
                    </a:cubicBezTo>
                    <a:cubicBezTo>
                      <a:pt x="1350" y="6330"/>
                      <a:pt x="1260" y="6390"/>
                      <a:pt x="1200" y="6450"/>
                    </a:cubicBezTo>
                    <a:cubicBezTo>
                      <a:pt x="990" y="6660"/>
                      <a:pt x="720" y="6900"/>
                      <a:pt x="570" y="6900"/>
                    </a:cubicBezTo>
                    <a:cubicBezTo>
                      <a:pt x="510" y="6900"/>
                      <a:pt x="240" y="6810"/>
                      <a:pt x="30" y="5790"/>
                    </a:cubicBezTo>
                    <a:cubicBezTo>
                      <a:pt x="0" y="5700"/>
                      <a:pt x="0" y="5640"/>
                      <a:pt x="0" y="558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310" y="0"/>
                      <a:pt x="5310" y="0"/>
                      <a:pt x="5310" y="0"/>
                    </a:cubicBezTo>
                    <a:cubicBezTo>
                      <a:pt x="5400" y="0"/>
                      <a:pt x="5490" y="30"/>
                      <a:pt x="5580" y="30"/>
                    </a:cubicBezTo>
                    <a:cubicBezTo>
                      <a:pt x="7710" y="540"/>
                      <a:pt x="6690" y="1260"/>
                      <a:pt x="6180" y="1830"/>
                    </a:cubicBezTo>
                    <a:cubicBezTo>
                      <a:pt x="5670" y="2460"/>
                      <a:pt x="5700" y="3060"/>
                      <a:pt x="5700" y="3060"/>
                    </a:cubicBezTo>
                    <a:cubicBezTo>
                      <a:pt x="5700" y="4320"/>
                      <a:pt x="6720" y="5370"/>
                      <a:pt x="7980" y="5370"/>
                    </a:cubicBezTo>
                    <a:cubicBezTo>
                      <a:pt x="9270" y="5370"/>
                      <a:pt x="10290" y="4320"/>
                      <a:pt x="10290" y="3060"/>
                    </a:cubicBezTo>
                    <a:cubicBezTo>
                      <a:pt x="10290" y="3060"/>
                      <a:pt x="10320" y="2460"/>
                      <a:pt x="9810" y="1830"/>
                    </a:cubicBezTo>
                    <a:cubicBezTo>
                      <a:pt x="9300" y="1260"/>
                      <a:pt x="8280" y="540"/>
                      <a:pt x="10410" y="30"/>
                    </a:cubicBezTo>
                    <a:cubicBezTo>
                      <a:pt x="10500" y="30"/>
                      <a:pt x="10590" y="0"/>
                      <a:pt x="10680" y="0"/>
                    </a:cubicBezTo>
                    <a:cubicBezTo>
                      <a:pt x="16260" y="0"/>
                      <a:pt x="16260" y="0"/>
                      <a:pt x="16260" y="0"/>
                    </a:cubicBezTo>
                    <a:cubicBezTo>
                      <a:pt x="16260" y="5580"/>
                      <a:pt x="16260" y="5580"/>
                      <a:pt x="16260" y="5580"/>
                    </a:cubicBezTo>
                    <a:cubicBezTo>
                      <a:pt x="16260" y="5670"/>
                      <a:pt x="16260" y="5760"/>
                      <a:pt x="16290" y="5820"/>
                    </a:cubicBezTo>
                    <a:cubicBezTo>
                      <a:pt x="16500" y="6840"/>
                      <a:pt x="16770" y="7140"/>
                      <a:pt x="17070" y="7140"/>
                    </a:cubicBezTo>
                    <a:cubicBezTo>
                      <a:pt x="17400" y="7140"/>
                      <a:pt x="17760" y="6720"/>
                      <a:pt x="18090" y="6450"/>
                    </a:cubicBezTo>
                    <a:cubicBezTo>
                      <a:pt x="18600" y="6000"/>
                      <a:pt x="19140" y="5970"/>
                      <a:pt x="19260" y="5970"/>
                    </a:cubicBezTo>
                    <a:cubicBezTo>
                      <a:pt x="19290" y="5970"/>
                      <a:pt x="19290" y="5970"/>
                      <a:pt x="19290" y="5970"/>
                    </a:cubicBezTo>
                    <a:cubicBezTo>
                      <a:pt x="20580" y="5970"/>
                      <a:pt x="21600" y="6990"/>
                      <a:pt x="21600" y="825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文本框 24">
                <a:extLst>
                  <a:ext uri="{FF2B5EF4-FFF2-40B4-BE49-F238E27FC236}">
                    <a16:creationId xmlns:a16="http://schemas.microsoft.com/office/drawing/2014/main" id="{9384F7E1-F029-6240-9A3B-0F65206A973D}"/>
                  </a:ext>
                </a:extLst>
              </p:cNvPr>
              <p:cNvSpPr txBox="1"/>
              <p:nvPr/>
            </p:nvSpPr>
            <p:spPr>
              <a:xfrm rot="908242">
                <a:off x="4680487" y="1791975"/>
                <a:ext cx="321841" cy="47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B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4">
              <a:extLst>
                <a:ext uri="{FF2B5EF4-FFF2-40B4-BE49-F238E27FC236}">
                  <a16:creationId xmlns:a16="http://schemas.microsoft.com/office/drawing/2014/main" id="{B0C1391F-9D4B-1E41-9847-457C18CC8138}"/>
                </a:ext>
              </a:extLst>
            </p:cNvPr>
            <p:cNvGrpSpPr/>
            <p:nvPr/>
          </p:nvGrpSpPr>
          <p:grpSpPr>
            <a:xfrm>
              <a:off x="5074355" y="2568601"/>
              <a:ext cx="1249240" cy="1247186"/>
              <a:chOff x="5074422" y="2686262"/>
              <a:chExt cx="1249409" cy="1247186"/>
            </a:xfrm>
            <a:solidFill>
              <a:schemeClr val="accent3"/>
            </a:solidFill>
          </p:grpSpPr>
          <p:sp>
            <p:nvSpPr>
              <p:cNvPr id="29" name="Shape 14336">
                <a:extLst>
                  <a:ext uri="{FF2B5EF4-FFF2-40B4-BE49-F238E27FC236}">
                    <a16:creationId xmlns:a16="http://schemas.microsoft.com/office/drawing/2014/main" id="{EAE4C21D-5B25-9B4B-A66E-210EEC94E559}"/>
                  </a:ext>
                </a:extLst>
              </p:cNvPr>
              <p:cNvSpPr/>
              <p:nvPr/>
            </p:nvSpPr>
            <p:spPr>
              <a:xfrm rot="18900000">
                <a:off x="5074422" y="2686262"/>
                <a:ext cx="1249409" cy="1247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0" y="10680"/>
                    </a:moveTo>
                    <a:cubicBezTo>
                      <a:pt x="21600" y="16260"/>
                      <a:pt x="21600" y="16260"/>
                      <a:pt x="21600" y="16260"/>
                    </a:cubicBezTo>
                    <a:cubicBezTo>
                      <a:pt x="16028" y="16260"/>
                      <a:pt x="16028" y="16260"/>
                      <a:pt x="16028" y="16260"/>
                    </a:cubicBezTo>
                    <a:cubicBezTo>
                      <a:pt x="15938" y="16260"/>
                      <a:pt x="15848" y="16260"/>
                      <a:pt x="15758" y="16290"/>
                    </a:cubicBezTo>
                    <a:cubicBezTo>
                      <a:pt x="13631" y="16770"/>
                      <a:pt x="14650" y="17490"/>
                      <a:pt x="15159" y="18090"/>
                    </a:cubicBezTo>
                    <a:cubicBezTo>
                      <a:pt x="15668" y="18690"/>
                      <a:pt x="15638" y="19290"/>
                      <a:pt x="15638" y="19290"/>
                    </a:cubicBezTo>
                    <a:cubicBezTo>
                      <a:pt x="15638" y="20580"/>
                      <a:pt x="14620" y="21600"/>
                      <a:pt x="13331" y="21600"/>
                    </a:cubicBezTo>
                    <a:cubicBezTo>
                      <a:pt x="12073" y="21600"/>
                      <a:pt x="11055" y="20580"/>
                      <a:pt x="11055" y="19290"/>
                    </a:cubicBezTo>
                    <a:cubicBezTo>
                      <a:pt x="11055" y="19290"/>
                      <a:pt x="11025" y="18690"/>
                      <a:pt x="11534" y="18090"/>
                    </a:cubicBezTo>
                    <a:cubicBezTo>
                      <a:pt x="12043" y="17490"/>
                      <a:pt x="13062" y="16770"/>
                      <a:pt x="10935" y="16290"/>
                    </a:cubicBezTo>
                    <a:cubicBezTo>
                      <a:pt x="10845" y="16260"/>
                      <a:pt x="10755" y="16260"/>
                      <a:pt x="10665" y="16260"/>
                    </a:cubicBezTo>
                    <a:cubicBezTo>
                      <a:pt x="5363" y="16260"/>
                      <a:pt x="5363" y="16260"/>
                      <a:pt x="5363" y="16260"/>
                    </a:cubicBezTo>
                    <a:cubicBezTo>
                      <a:pt x="5363" y="10680"/>
                      <a:pt x="5363" y="10680"/>
                      <a:pt x="5363" y="10680"/>
                    </a:cubicBezTo>
                    <a:cubicBezTo>
                      <a:pt x="5363" y="10590"/>
                      <a:pt x="5333" y="10470"/>
                      <a:pt x="5303" y="10380"/>
                    </a:cubicBezTo>
                    <a:cubicBezTo>
                      <a:pt x="5153" y="9660"/>
                      <a:pt x="4883" y="8880"/>
                      <a:pt x="4284" y="8880"/>
                    </a:cubicBezTo>
                    <a:cubicBezTo>
                      <a:pt x="3925" y="8880"/>
                      <a:pt x="3595" y="9150"/>
                      <a:pt x="3295" y="9420"/>
                    </a:cubicBezTo>
                    <a:cubicBezTo>
                      <a:pt x="3236" y="9510"/>
                      <a:pt x="3176" y="9570"/>
                      <a:pt x="3116" y="9630"/>
                    </a:cubicBezTo>
                    <a:cubicBezTo>
                      <a:pt x="2636" y="10020"/>
                      <a:pt x="2157" y="10050"/>
                      <a:pt x="2067" y="10050"/>
                    </a:cubicBezTo>
                    <a:cubicBezTo>
                      <a:pt x="2037" y="10050"/>
                      <a:pt x="2037" y="10050"/>
                      <a:pt x="2037" y="10050"/>
                    </a:cubicBezTo>
                    <a:cubicBezTo>
                      <a:pt x="929" y="10050"/>
                      <a:pt x="0" y="9120"/>
                      <a:pt x="0" y="8010"/>
                    </a:cubicBezTo>
                    <a:cubicBezTo>
                      <a:pt x="0" y="6870"/>
                      <a:pt x="929" y="5940"/>
                      <a:pt x="2037" y="5940"/>
                    </a:cubicBezTo>
                    <a:cubicBezTo>
                      <a:pt x="2067" y="5940"/>
                      <a:pt x="2067" y="5940"/>
                      <a:pt x="2067" y="5940"/>
                    </a:cubicBezTo>
                    <a:cubicBezTo>
                      <a:pt x="2127" y="5940"/>
                      <a:pt x="2247" y="5970"/>
                      <a:pt x="2457" y="6000"/>
                    </a:cubicBezTo>
                    <a:cubicBezTo>
                      <a:pt x="2636" y="6060"/>
                      <a:pt x="2876" y="6180"/>
                      <a:pt x="3116" y="6390"/>
                    </a:cubicBezTo>
                    <a:cubicBezTo>
                      <a:pt x="3176" y="6450"/>
                      <a:pt x="3236" y="6510"/>
                      <a:pt x="3295" y="6570"/>
                    </a:cubicBezTo>
                    <a:cubicBezTo>
                      <a:pt x="3595" y="6840"/>
                      <a:pt x="3925" y="7140"/>
                      <a:pt x="4284" y="7140"/>
                    </a:cubicBezTo>
                    <a:cubicBezTo>
                      <a:pt x="4883" y="7140"/>
                      <a:pt x="5153" y="6330"/>
                      <a:pt x="5303" y="5640"/>
                    </a:cubicBezTo>
                    <a:cubicBezTo>
                      <a:pt x="5333" y="5520"/>
                      <a:pt x="5363" y="5430"/>
                      <a:pt x="5363" y="5310"/>
                    </a:cubicBezTo>
                    <a:cubicBezTo>
                      <a:pt x="5363" y="0"/>
                      <a:pt x="5363" y="0"/>
                      <a:pt x="5363" y="0"/>
                    </a:cubicBezTo>
                    <a:cubicBezTo>
                      <a:pt x="5363" y="0"/>
                      <a:pt x="5363" y="0"/>
                      <a:pt x="5363" y="0"/>
                    </a:cubicBezTo>
                    <a:cubicBezTo>
                      <a:pt x="5363" y="0"/>
                      <a:pt x="5363" y="0"/>
                      <a:pt x="5363" y="0"/>
                    </a:cubicBezTo>
                    <a:cubicBezTo>
                      <a:pt x="10665" y="0"/>
                      <a:pt x="10665" y="0"/>
                      <a:pt x="10665" y="0"/>
                    </a:cubicBezTo>
                    <a:cubicBezTo>
                      <a:pt x="10725" y="0"/>
                      <a:pt x="10785" y="0"/>
                      <a:pt x="10875" y="30"/>
                    </a:cubicBezTo>
                    <a:cubicBezTo>
                      <a:pt x="11804" y="240"/>
                      <a:pt x="11953" y="480"/>
                      <a:pt x="11983" y="540"/>
                    </a:cubicBezTo>
                    <a:cubicBezTo>
                      <a:pt x="12013" y="690"/>
                      <a:pt x="11744" y="990"/>
                      <a:pt x="11564" y="1200"/>
                    </a:cubicBezTo>
                    <a:cubicBezTo>
                      <a:pt x="11474" y="1260"/>
                      <a:pt x="11414" y="1350"/>
                      <a:pt x="11354" y="1410"/>
                    </a:cubicBezTo>
                    <a:cubicBezTo>
                      <a:pt x="10785" y="2070"/>
                      <a:pt x="10785" y="2700"/>
                      <a:pt x="10785" y="2790"/>
                    </a:cubicBezTo>
                    <a:cubicBezTo>
                      <a:pt x="10785" y="4200"/>
                      <a:pt x="11953" y="5340"/>
                      <a:pt x="13331" y="5340"/>
                    </a:cubicBezTo>
                    <a:cubicBezTo>
                      <a:pt x="14740" y="5340"/>
                      <a:pt x="15878" y="4200"/>
                      <a:pt x="15878" y="2790"/>
                    </a:cubicBezTo>
                    <a:cubicBezTo>
                      <a:pt x="15878" y="2700"/>
                      <a:pt x="15908" y="2040"/>
                      <a:pt x="15339" y="1410"/>
                    </a:cubicBezTo>
                    <a:cubicBezTo>
                      <a:pt x="15279" y="1350"/>
                      <a:pt x="15219" y="1260"/>
                      <a:pt x="15129" y="1200"/>
                    </a:cubicBezTo>
                    <a:cubicBezTo>
                      <a:pt x="14949" y="990"/>
                      <a:pt x="14680" y="690"/>
                      <a:pt x="14710" y="540"/>
                    </a:cubicBezTo>
                    <a:cubicBezTo>
                      <a:pt x="14740" y="480"/>
                      <a:pt x="14889" y="240"/>
                      <a:pt x="15818" y="30"/>
                    </a:cubicBezTo>
                    <a:cubicBezTo>
                      <a:pt x="15878" y="0"/>
                      <a:pt x="15968" y="0"/>
                      <a:pt x="16028" y="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570" y="5310"/>
                      <a:pt x="21570" y="5310"/>
                      <a:pt x="21570" y="5310"/>
                    </a:cubicBezTo>
                    <a:cubicBezTo>
                      <a:pt x="21570" y="5400"/>
                      <a:pt x="21570" y="5490"/>
                      <a:pt x="21540" y="5580"/>
                    </a:cubicBezTo>
                    <a:cubicBezTo>
                      <a:pt x="21330" y="6570"/>
                      <a:pt x="21061" y="6870"/>
                      <a:pt x="20761" y="6870"/>
                    </a:cubicBezTo>
                    <a:cubicBezTo>
                      <a:pt x="20432" y="6870"/>
                      <a:pt x="20072" y="6450"/>
                      <a:pt x="19743" y="6180"/>
                    </a:cubicBezTo>
                    <a:cubicBezTo>
                      <a:pt x="19233" y="5730"/>
                      <a:pt x="18694" y="5700"/>
                      <a:pt x="18574" y="5700"/>
                    </a:cubicBezTo>
                    <a:cubicBezTo>
                      <a:pt x="18544" y="5700"/>
                      <a:pt x="18544" y="5700"/>
                      <a:pt x="18544" y="5700"/>
                    </a:cubicBezTo>
                    <a:cubicBezTo>
                      <a:pt x="17256" y="5700"/>
                      <a:pt x="16237" y="6720"/>
                      <a:pt x="16237" y="8010"/>
                    </a:cubicBezTo>
                    <a:cubicBezTo>
                      <a:pt x="16237" y="9270"/>
                      <a:pt x="17256" y="10290"/>
                      <a:pt x="18544" y="10290"/>
                    </a:cubicBezTo>
                    <a:cubicBezTo>
                      <a:pt x="18544" y="10290"/>
                      <a:pt x="18544" y="10290"/>
                      <a:pt x="18574" y="10290"/>
                    </a:cubicBezTo>
                    <a:cubicBezTo>
                      <a:pt x="18664" y="10290"/>
                      <a:pt x="19203" y="10260"/>
                      <a:pt x="19743" y="9810"/>
                    </a:cubicBezTo>
                    <a:cubicBezTo>
                      <a:pt x="20072" y="9540"/>
                      <a:pt x="20432" y="9120"/>
                      <a:pt x="20761" y="9120"/>
                    </a:cubicBezTo>
                    <a:cubicBezTo>
                      <a:pt x="21061" y="9120"/>
                      <a:pt x="21330" y="9420"/>
                      <a:pt x="21540" y="10440"/>
                    </a:cubicBezTo>
                    <a:cubicBezTo>
                      <a:pt x="21570" y="10500"/>
                      <a:pt x="21570" y="10590"/>
                      <a:pt x="21570" y="1068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文本框 24">
                <a:extLst>
                  <a:ext uri="{FF2B5EF4-FFF2-40B4-BE49-F238E27FC236}">
                    <a16:creationId xmlns:a16="http://schemas.microsoft.com/office/drawing/2014/main" id="{56C7A6D8-071C-6445-A831-04F86BAB55AA}"/>
                  </a:ext>
                </a:extLst>
              </p:cNvPr>
              <p:cNvSpPr txBox="1"/>
              <p:nvPr/>
            </p:nvSpPr>
            <p:spPr>
              <a:xfrm rot="908242">
                <a:off x="5539982" y="2996049"/>
                <a:ext cx="318293" cy="47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C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Прямоугольник 2"/>
          <p:cNvSpPr/>
          <p:nvPr/>
        </p:nvSpPr>
        <p:spPr>
          <a:xfrm>
            <a:off x="2904318" y="815159"/>
            <a:ext cx="84342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+mn-lt"/>
              </a:rPr>
              <a:t>Тестовый прототип датчика имеет простую конструкцию и был изготовлен из относительно дешевых компонентов.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+mn-lt"/>
              </a:rPr>
              <a:t> Датчик состоит из трех блоков: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80438" y="4315981"/>
            <a:ext cx="238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200" dirty="0">
                <a:solidFill>
                  <a:schemeClr val="tx1"/>
                </a:solidFill>
                <a:ea typeface="微软雅黑" pitchFamily="34" charset="-122"/>
                <a:cs typeface="+mn-ea"/>
                <a:sym typeface="+mn-lt"/>
              </a:rPr>
              <a:t>(состоит из </a:t>
            </a:r>
            <a:r>
              <a:rPr lang="ru-RU" altLang="zh-CN" sz="1200">
                <a:solidFill>
                  <a:schemeClr val="tx1"/>
                </a:solidFill>
                <a:ea typeface="微软雅黑" pitchFamily="34" charset="-122"/>
                <a:cs typeface="+mn-ea"/>
                <a:sym typeface="+mn-lt"/>
              </a:rPr>
              <a:t>аналого-цифрового преобразователя)</a:t>
            </a:r>
            <a:endParaRPr lang="ru-RU" sz="12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1"/>
          </p:nvPr>
        </p:nvSpPr>
        <p:spPr>
          <a:xfrm>
            <a:off x="11338560" y="6288673"/>
            <a:ext cx="513080" cy="473443"/>
          </a:xfrm>
        </p:spPr>
        <p:txBody>
          <a:bodyPr/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4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"/>
          <p:cNvSpPr txBox="1">
            <a:spLocks noGrp="1"/>
          </p:cNvSpPr>
          <p:nvPr>
            <p:ph type="title"/>
          </p:nvPr>
        </p:nvSpPr>
        <p:spPr>
          <a:xfrm>
            <a:off x="2503170" y="32217"/>
            <a:ext cx="9620590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000" b="1" dirty="0">
                <a:latin typeface="+mj-lt"/>
                <a:ea typeface="Arial"/>
                <a:cs typeface="Arial"/>
                <a:sym typeface="Arial"/>
              </a:rPr>
              <a:t>Материально-технические ресурсы для выполнения проекта.</a:t>
            </a:r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" name="Google Shape;261;p8"/>
          <p:cNvGrpSpPr/>
          <p:nvPr/>
        </p:nvGrpSpPr>
        <p:grpSpPr>
          <a:xfrm>
            <a:off x="2380786" y="1606408"/>
            <a:ext cx="2517408" cy="2517408"/>
            <a:chOff x="5444044" y="1830654"/>
            <a:chExt cx="1850013" cy="1850013"/>
          </a:xfrm>
        </p:grpSpPr>
        <p:sp>
          <p:nvSpPr>
            <p:cNvPr id="262" name="Google Shape;262;p8"/>
            <p:cNvSpPr/>
            <p:nvPr/>
          </p:nvSpPr>
          <p:spPr>
            <a:xfrm>
              <a:off x="5444044" y="1830654"/>
              <a:ext cx="1850013" cy="1850013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5576188" y="1962798"/>
              <a:ext cx="1585725" cy="1585725"/>
            </a:xfrm>
            <a:prstGeom prst="ellipse">
              <a:avLst/>
            </a:prstGeom>
            <a:solidFill>
              <a:srgbClr val="E8707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5697987" y="2084597"/>
              <a:ext cx="1342126" cy="1342126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5861139" y="2247749"/>
              <a:ext cx="1015823" cy="1015823"/>
            </a:xfrm>
            <a:prstGeom prst="ellipse">
              <a:avLst/>
            </a:prstGeom>
            <a:solidFill>
              <a:srgbClr val="E8707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5972810" y="2359420"/>
              <a:ext cx="792480" cy="792480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6171523" y="2558133"/>
              <a:ext cx="395054" cy="395054"/>
            </a:xfrm>
            <a:prstGeom prst="ellipse">
              <a:avLst/>
            </a:prstGeom>
            <a:solidFill>
              <a:srgbClr val="E8707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8"/>
          <p:cNvGrpSpPr/>
          <p:nvPr/>
        </p:nvGrpSpPr>
        <p:grpSpPr>
          <a:xfrm>
            <a:off x="3780859" y="1656090"/>
            <a:ext cx="5592891" cy="4065923"/>
            <a:chOff x="2179402" y="1388988"/>
            <a:chExt cx="6186879" cy="5284201"/>
          </a:xfrm>
        </p:grpSpPr>
        <p:sp>
          <p:nvSpPr>
            <p:cNvPr id="269" name="Google Shape;269;p8"/>
            <p:cNvSpPr/>
            <p:nvPr/>
          </p:nvSpPr>
          <p:spPr>
            <a:xfrm rot="3786281">
              <a:off x="3548146" y="5941564"/>
              <a:ext cx="1285879" cy="177372"/>
            </a:xfrm>
            <a:custGeom>
              <a:avLst/>
              <a:gdLst/>
              <a:ahLst/>
              <a:cxnLst/>
              <a:rect l="l" t="t" r="r" b="b"/>
              <a:pathLst>
                <a:path w="592961" h="117549" extrusionOk="0">
                  <a:moveTo>
                    <a:pt x="15771" y="0"/>
                  </a:moveTo>
                  <a:lnTo>
                    <a:pt x="592961" y="4134"/>
                  </a:lnTo>
                  <a:cubicBezTo>
                    <a:pt x="592978" y="35710"/>
                    <a:pt x="589776" y="58913"/>
                    <a:pt x="582541" y="109519"/>
                  </a:cubicBezTo>
                  <a:lnTo>
                    <a:pt x="0" y="117549"/>
                  </a:lnTo>
                  <a:cubicBezTo>
                    <a:pt x="10042" y="90388"/>
                    <a:pt x="3970" y="22807"/>
                    <a:pt x="15771" y="0"/>
                  </a:cubicBezTo>
                  <a:close/>
                </a:path>
              </a:pathLst>
            </a:custGeom>
            <a:gradFill>
              <a:gsLst>
                <a:gs pos="0">
                  <a:srgbClr val="000000">
                    <a:alpha val="60000"/>
                  </a:srgbClr>
                </a:gs>
                <a:gs pos="100000">
                  <a:srgbClr val="EFEFEF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0" name="Google Shape;270;p8"/>
            <p:cNvGrpSpPr/>
            <p:nvPr/>
          </p:nvGrpSpPr>
          <p:grpSpPr>
            <a:xfrm>
              <a:off x="5310249" y="1388988"/>
              <a:ext cx="3054969" cy="1778165"/>
              <a:chOff x="6702251" y="-566700"/>
              <a:chExt cx="5305425" cy="3057482"/>
            </a:xfrm>
          </p:grpSpPr>
          <p:sp>
            <p:nvSpPr>
              <p:cNvPr id="271" name="Google Shape;271;p8"/>
              <p:cNvSpPr/>
              <p:nvPr/>
            </p:nvSpPr>
            <p:spPr>
              <a:xfrm>
                <a:off x="6704097" y="-566700"/>
                <a:ext cx="5303579" cy="2884488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766" extrusionOk="0">
                    <a:moveTo>
                      <a:pt x="0" y="766"/>
                    </a:moveTo>
                    <a:cubicBezTo>
                      <a:pt x="0" y="728"/>
                      <a:pt x="0" y="728"/>
                      <a:pt x="0" y="728"/>
                    </a:cubicBezTo>
                    <a:cubicBezTo>
                      <a:pt x="693" y="728"/>
                      <a:pt x="693" y="728"/>
                      <a:pt x="693" y="728"/>
                    </a:cubicBezTo>
                    <a:cubicBezTo>
                      <a:pt x="719" y="728"/>
                      <a:pt x="743" y="712"/>
                      <a:pt x="753" y="687"/>
                    </a:cubicBezTo>
                    <a:cubicBezTo>
                      <a:pt x="990" y="87"/>
                      <a:pt x="990" y="87"/>
                      <a:pt x="990" y="87"/>
                    </a:cubicBezTo>
                    <a:cubicBezTo>
                      <a:pt x="1011" y="38"/>
                      <a:pt x="1054" y="0"/>
                      <a:pt x="1117" y="0"/>
                    </a:cubicBezTo>
                    <a:cubicBezTo>
                      <a:pt x="1412" y="0"/>
                      <a:pt x="1412" y="0"/>
                      <a:pt x="1412" y="0"/>
                    </a:cubicBezTo>
                    <a:cubicBezTo>
                      <a:pt x="1412" y="359"/>
                      <a:pt x="1412" y="359"/>
                      <a:pt x="1412" y="359"/>
                    </a:cubicBezTo>
                    <a:cubicBezTo>
                      <a:pt x="1094" y="359"/>
                      <a:pt x="1094" y="359"/>
                      <a:pt x="1094" y="359"/>
                    </a:cubicBezTo>
                    <a:cubicBezTo>
                      <a:pt x="1043" y="359"/>
                      <a:pt x="1010" y="390"/>
                      <a:pt x="986" y="426"/>
                    </a:cubicBezTo>
                    <a:cubicBezTo>
                      <a:pt x="756" y="739"/>
                      <a:pt x="756" y="739"/>
                      <a:pt x="756" y="739"/>
                    </a:cubicBezTo>
                    <a:cubicBezTo>
                      <a:pt x="744" y="756"/>
                      <a:pt x="719" y="766"/>
                      <a:pt x="698" y="766"/>
                    </a:cubicBezTo>
                    <a:lnTo>
                      <a:pt x="0" y="766"/>
                    </a:lnTo>
                    <a:close/>
                  </a:path>
                </a:pathLst>
              </a:custGeom>
              <a:gradFill>
                <a:gsLst>
                  <a:gs pos="0">
                    <a:srgbClr val="FDB851"/>
                  </a:gs>
                  <a:gs pos="46000">
                    <a:srgbClr val="FCA82C"/>
                  </a:gs>
                  <a:gs pos="51000">
                    <a:srgbClr val="D88102"/>
                  </a:gs>
                  <a:gs pos="55000">
                    <a:srgbClr val="FDB851"/>
                  </a:gs>
                  <a:gs pos="67000">
                    <a:srgbClr val="F79403"/>
                  </a:gs>
                  <a:gs pos="71000">
                    <a:srgbClr val="D47F02"/>
                  </a:gs>
                  <a:gs pos="81000">
                    <a:srgbClr val="F79403"/>
                  </a:gs>
                  <a:gs pos="100000">
                    <a:srgbClr val="FDAE39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8"/>
              <p:cNvSpPr/>
              <p:nvPr/>
            </p:nvSpPr>
            <p:spPr>
              <a:xfrm>
                <a:off x="6702251" y="874707"/>
                <a:ext cx="5305425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428" extrusionOk="0">
                    <a:moveTo>
                      <a:pt x="0" y="391"/>
                    </a:moveTo>
                    <a:cubicBezTo>
                      <a:pt x="697" y="391"/>
                      <a:pt x="697" y="391"/>
                      <a:pt x="697" y="391"/>
                    </a:cubicBezTo>
                    <a:cubicBezTo>
                      <a:pt x="715" y="391"/>
                      <a:pt x="744" y="381"/>
                      <a:pt x="756" y="365"/>
                    </a:cubicBezTo>
                    <a:cubicBezTo>
                      <a:pt x="986" y="67"/>
                      <a:pt x="986" y="67"/>
                      <a:pt x="986" y="67"/>
                    </a:cubicBezTo>
                    <a:cubicBezTo>
                      <a:pt x="1013" y="33"/>
                      <a:pt x="1042" y="0"/>
                      <a:pt x="1094" y="0"/>
                    </a:cubicBezTo>
                    <a:cubicBezTo>
                      <a:pt x="1412" y="0"/>
                      <a:pt x="1412" y="0"/>
                      <a:pt x="1412" y="0"/>
                    </a:cubicBezTo>
                    <a:cubicBezTo>
                      <a:pt x="1412" y="428"/>
                      <a:pt x="1412" y="428"/>
                      <a:pt x="1412" y="428"/>
                    </a:cubicBezTo>
                    <a:cubicBezTo>
                      <a:pt x="1050" y="428"/>
                      <a:pt x="1050" y="428"/>
                      <a:pt x="1050" y="428"/>
                    </a:cubicBezTo>
                    <a:cubicBezTo>
                      <a:pt x="1032" y="428"/>
                      <a:pt x="1032" y="428"/>
                      <a:pt x="998" y="428"/>
                    </a:cubicBezTo>
                    <a:cubicBezTo>
                      <a:pt x="942" y="428"/>
                      <a:pt x="942" y="428"/>
                      <a:pt x="942" y="428"/>
                    </a:cubicBezTo>
                    <a:cubicBezTo>
                      <a:pt x="929" y="428"/>
                      <a:pt x="929" y="428"/>
                      <a:pt x="929" y="428"/>
                    </a:cubicBezTo>
                    <a:cubicBezTo>
                      <a:pt x="737" y="428"/>
                      <a:pt x="737" y="428"/>
                      <a:pt x="737" y="428"/>
                    </a:cubicBezTo>
                    <a:cubicBezTo>
                      <a:pt x="0" y="428"/>
                      <a:pt x="0" y="428"/>
                      <a:pt x="0" y="428"/>
                    </a:cubicBezTo>
                    <a:lnTo>
                      <a:pt x="0" y="391"/>
                    </a:lnTo>
                    <a:close/>
                  </a:path>
                </a:pathLst>
              </a:custGeom>
              <a:gradFill>
                <a:gsLst>
                  <a:gs pos="0">
                    <a:srgbClr val="01ACBE"/>
                  </a:gs>
                  <a:gs pos="46000">
                    <a:srgbClr val="01ACBE"/>
                  </a:gs>
                  <a:gs pos="51000">
                    <a:srgbClr val="018795"/>
                  </a:gs>
                  <a:gs pos="55000">
                    <a:srgbClr val="01ACBE"/>
                  </a:gs>
                  <a:gs pos="67000">
                    <a:srgbClr val="01BDD1"/>
                  </a:gs>
                  <a:gs pos="71000">
                    <a:srgbClr val="018795"/>
                  </a:gs>
                  <a:gs pos="81000">
                    <a:srgbClr val="01ACBE"/>
                  </a:gs>
                  <a:gs pos="100000">
                    <a:srgbClr val="01ACBE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3" name="Google Shape;273;p8"/>
            <p:cNvGrpSpPr/>
            <p:nvPr/>
          </p:nvGrpSpPr>
          <p:grpSpPr>
            <a:xfrm rot="10800000" flipH="1">
              <a:off x="5296709" y="3201775"/>
              <a:ext cx="3069572" cy="1778914"/>
              <a:chOff x="6678737" y="-566700"/>
              <a:chExt cx="5330785" cy="3058770"/>
            </a:xfrm>
          </p:grpSpPr>
          <p:sp>
            <p:nvSpPr>
              <p:cNvPr id="274" name="Google Shape;274;p8"/>
              <p:cNvSpPr/>
              <p:nvPr/>
            </p:nvSpPr>
            <p:spPr>
              <a:xfrm>
                <a:off x="6704097" y="-566700"/>
                <a:ext cx="5305425" cy="2884487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766" extrusionOk="0">
                    <a:moveTo>
                      <a:pt x="0" y="766"/>
                    </a:moveTo>
                    <a:cubicBezTo>
                      <a:pt x="0" y="728"/>
                      <a:pt x="0" y="728"/>
                      <a:pt x="0" y="728"/>
                    </a:cubicBezTo>
                    <a:cubicBezTo>
                      <a:pt x="693" y="728"/>
                      <a:pt x="693" y="728"/>
                      <a:pt x="693" y="728"/>
                    </a:cubicBezTo>
                    <a:cubicBezTo>
                      <a:pt x="719" y="728"/>
                      <a:pt x="743" y="712"/>
                      <a:pt x="753" y="687"/>
                    </a:cubicBezTo>
                    <a:cubicBezTo>
                      <a:pt x="990" y="87"/>
                      <a:pt x="990" y="87"/>
                      <a:pt x="990" y="87"/>
                    </a:cubicBezTo>
                    <a:cubicBezTo>
                      <a:pt x="1011" y="38"/>
                      <a:pt x="1054" y="0"/>
                      <a:pt x="1117" y="0"/>
                    </a:cubicBezTo>
                    <a:cubicBezTo>
                      <a:pt x="1412" y="0"/>
                      <a:pt x="1412" y="0"/>
                      <a:pt x="1412" y="0"/>
                    </a:cubicBezTo>
                    <a:cubicBezTo>
                      <a:pt x="1412" y="359"/>
                      <a:pt x="1412" y="359"/>
                      <a:pt x="1412" y="359"/>
                    </a:cubicBezTo>
                    <a:cubicBezTo>
                      <a:pt x="1094" y="359"/>
                      <a:pt x="1094" y="359"/>
                      <a:pt x="1094" y="359"/>
                    </a:cubicBezTo>
                    <a:cubicBezTo>
                      <a:pt x="1043" y="359"/>
                      <a:pt x="1010" y="390"/>
                      <a:pt x="986" y="426"/>
                    </a:cubicBezTo>
                    <a:cubicBezTo>
                      <a:pt x="756" y="739"/>
                      <a:pt x="756" y="739"/>
                      <a:pt x="756" y="739"/>
                    </a:cubicBezTo>
                    <a:cubicBezTo>
                      <a:pt x="744" y="756"/>
                      <a:pt x="719" y="766"/>
                      <a:pt x="698" y="766"/>
                    </a:cubicBezTo>
                    <a:lnTo>
                      <a:pt x="0" y="766"/>
                    </a:lnTo>
                    <a:close/>
                  </a:path>
                </a:pathLst>
              </a:custGeom>
              <a:gradFill>
                <a:gsLst>
                  <a:gs pos="0">
                    <a:srgbClr val="864D9D"/>
                  </a:gs>
                  <a:gs pos="46000">
                    <a:srgbClr val="864D9D"/>
                  </a:gs>
                  <a:gs pos="51000">
                    <a:srgbClr val="543062"/>
                  </a:gs>
                  <a:gs pos="55000">
                    <a:srgbClr val="864D9D"/>
                  </a:gs>
                  <a:gs pos="67000">
                    <a:srgbClr val="864D9D"/>
                  </a:gs>
                  <a:gs pos="71000">
                    <a:srgbClr val="543062"/>
                  </a:gs>
                  <a:gs pos="81000">
                    <a:srgbClr val="864D9D"/>
                  </a:gs>
                  <a:gs pos="100000">
                    <a:srgbClr val="864D9D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>
                <a:off x="6678737" y="875995"/>
                <a:ext cx="5305425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428" extrusionOk="0">
                    <a:moveTo>
                      <a:pt x="0" y="391"/>
                    </a:moveTo>
                    <a:cubicBezTo>
                      <a:pt x="697" y="391"/>
                      <a:pt x="697" y="391"/>
                      <a:pt x="697" y="391"/>
                    </a:cubicBezTo>
                    <a:cubicBezTo>
                      <a:pt x="715" y="391"/>
                      <a:pt x="744" y="381"/>
                      <a:pt x="756" y="365"/>
                    </a:cubicBezTo>
                    <a:cubicBezTo>
                      <a:pt x="986" y="67"/>
                      <a:pt x="986" y="67"/>
                      <a:pt x="986" y="67"/>
                    </a:cubicBezTo>
                    <a:cubicBezTo>
                      <a:pt x="1013" y="33"/>
                      <a:pt x="1042" y="0"/>
                      <a:pt x="1094" y="0"/>
                    </a:cubicBezTo>
                    <a:cubicBezTo>
                      <a:pt x="1412" y="0"/>
                      <a:pt x="1412" y="0"/>
                      <a:pt x="1412" y="0"/>
                    </a:cubicBezTo>
                    <a:cubicBezTo>
                      <a:pt x="1412" y="428"/>
                      <a:pt x="1412" y="428"/>
                      <a:pt x="1412" y="428"/>
                    </a:cubicBezTo>
                    <a:cubicBezTo>
                      <a:pt x="1050" y="428"/>
                      <a:pt x="1050" y="428"/>
                      <a:pt x="1050" y="428"/>
                    </a:cubicBezTo>
                    <a:cubicBezTo>
                      <a:pt x="1032" y="428"/>
                      <a:pt x="1032" y="428"/>
                      <a:pt x="998" y="428"/>
                    </a:cubicBezTo>
                    <a:cubicBezTo>
                      <a:pt x="942" y="428"/>
                      <a:pt x="942" y="428"/>
                      <a:pt x="942" y="428"/>
                    </a:cubicBezTo>
                    <a:cubicBezTo>
                      <a:pt x="929" y="428"/>
                      <a:pt x="929" y="428"/>
                      <a:pt x="929" y="428"/>
                    </a:cubicBezTo>
                    <a:cubicBezTo>
                      <a:pt x="737" y="428"/>
                      <a:pt x="737" y="428"/>
                      <a:pt x="737" y="428"/>
                    </a:cubicBezTo>
                    <a:cubicBezTo>
                      <a:pt x="0" y="428"/>
                      <a:pt x="0" y="428"/>
                      <a:pt x="0" y="428"/>
                    </a:cubicBezTo>
                    <a:lnTo>
                      <a:pt x="0" y="391"/>
                    </a:lnTo>
                    <a:close/>
                  </a:path>
                </a:pathLst>
              </a:custGeom>
              <a:gradFill>
                <a:gsLst>
                  <a:gs pos="0">
                    <a:srgbClr val="E87071"/>
                  </a:gs>
                  <a:gs pos="46000">
                    <a:srgbClr val="E87071"/>
                  </a:gs>
                  <a:gs pos="51000">
                    <a:srgbClr val="DE3232"/>
                  </a:gs>
                  <a:gs pos="55000">
                    <a:srgbClr val="E87071"/>
                  </a:gs>
                  <a:gs pos="67000">
                    <a:srgbClr val="E87071"/>
                  </a:gs>
                  <a:gs pos="71000">
                    <a:srgbClr val="DE3232"/>
                  </a:gs>
                  <a:gs pos="81000">
                    <a:srgbClr val="E87071"/>
                  </a:gs>
                  <a:gs pos="100000">
                    <a:srgbClr val="E8707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76" name="Google Shape;276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24527" y="3091768"/>
              <a:ext cx="1458533" cy="3977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8"/>
            <p:cNvSpPr/>
            <p:nvPr/>
          </p:nvSpPr>
          <p:spPr>
            <a:xfrm rot="-4442440">
              <a:off x="3637498" y="3857550"/>
              <a:ext cx="1233911" cy="263370"/>
            </a:xfrm>
            <a:custGeom>
              <a:avLst/>
              <a:gdLst/>
              <a:ahLst/>
              <a:cxnLst/>
              <a:rect l="l" t="t" r="r" b="b"/>
              <a:pathLst>
                <a:path w="700427" h="160309" extrusionOk="0">
                  <a:moveTo>
                    <a:pt x="0" y="110251"/>
                  </a:moveTo>
                  <a:lnTo>
                    <a:pt x="663980" y="0"/>
                  </a:lnTo>
                  <a:cubicBezTo>
                    <a:pt x="663997" y="31576"/>
                    <a:pt x="716427" y="80416"/>
                    <a:pt x="695491" y="118676"/>
                  </a:cubicBezTo>
                  <a:lnTo>
                    <a:pt x="4545" y="160309"/>
                  </a:lnTo>
                  <a:lnTo>
                    <a:pt x="0" y="11025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457200" dist="546100" dir="11400000" algn="tl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8"/>
            <p:cNvSpPr/>
            <p:nvPr/>
          </p:nvSpPr>
          <p:spPr>
            <a:xfrm rot="-4442440">
              <a:off x="3697054" y="3853158"/>
              <a:ext cx="1420533" cy="190471"/>
            </a:xfrm>
            <a:custGeom>
              <a:avLst/>
              <a:gdLst/>
              <a:ahLst/>
              <a:cxnLst/>
              <a:rect l="l" t="t" r="r" b="b"/>
              <a:pathLst>
                <a:path w="806362" h="115936" extrusionOk="0">
                  <a:moveTo>
                    <a:pt x="0" y="28478"/>
                  </a:moveTo>
                  <a:lnTo>
                    <a:pt x="806362" y="0"/>
                  </a:lnTo>
                  <a:cubicBezTo>
                    <a:pt x="806379" y="31576"/>
                    <a:pt x="794528" y="36043"/>
                    <a:pt x="773592" y="74303"/>
                  </a:cubicBezTo>
                  <a:lnTo>
                    <a:pt x="82646" y="115936"/>
                  </a:lnTo>
                  <a:lnTo>
                    <a:pt x="0" y="2847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457200" dist="469900" dir="2700000" algn="tl" rotWithShape="0">
                <a:srgbClr val="000000">
                  <a:alpha val="2470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3455778" y="3066063"/>
              <a:ext cx="1310839" cy="2121640"/>
            </a:xfrm>
            <a:custGeom>
              <a:avLst/>
              <a:gdLst/>
              <a:ahLst/>
              <a:cxnLst/>
              <a:rect l="l" t="t" r="r" b="b"/>
              <a:pathLst>
                <a:path w="606" h="970" extrusionOk="0">
                  <a:moveTo>
                    <a:pt x="324" y="18"/>
                  </a:moveTo>
                  <a:cubicBezTo>
                    <a:pt x="278" y="121"/>
                    <a:pt x="278" y="121"/>
                    <a:pt x="278" y="121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13" y="11"/>
                    <a:pt x="67" y="15"/>
                    <a:pt x="37" y="43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2" y="77"/>
                    <a:pt x="0" y="131"/>
                    <a:pt x="31" y="166"/>
                  </a:cubicBezTo>
                  <a:cubicBezTo>
                    <a:pt x="198" y="311"/>
                    <a:pt x="198" y="311"/>
                    <a:pt x="198" y="311"/>
                  </a:cubicBezTo>
                  <a:cubicBezTo>
                    <a:pt x="131" y="571"/>
                    <a:pt x="131" y="571"/>
                    <a:pt x="131" y="571"/>
                  </a:cubicBezTo>
                  <a:cubicBezTo>
                    <a:pt x="119" y="635"/>
                    <a:pt x="139" y="726"/>
                    <a:pt x="175" y="781"/>
                  </a:cubicBezTo>
                  <a:cubicBezTo>
                    <a:pt x="294" y="970"/>
                    <a:pt x="294" y="970"/>
                    <a:pt x="294" y="970"/>
                  </a:cubicBezTo>
                  <a:cubicBezTo>
                    <a:pt x="545" y="809"/>
                    <a:pt x="545" y="809"/>
                    <a:pt x="545" y="809"/>
                  </a:cubicBezTo>
                  <a:cubicBezTo>
                    <a:pt x="514" y="680"/>
                    <a:pt x="514" y="680"/>
                    <a:pt x="514" y="680"/>
                  </a:cubicBezTo>
                  <a:cubicBezTo>
                    <a:pt x="497" y="649"/>
                    <a:pt x="519" y="606"/>
                    <a:pt x="523" y="571"/>
                  </a:cubicBezTo>
                  <a:cubicBezTo>
                    <a:pt x="597" y="146"/>
                    <a:pt x="597" y="146"/>
                    <a:pt x="597" y="146"/>
                  </a:cubicBezTo>
                  <a:cubicBezTo>
                    <a:pt x="606" y="95"/>
                    <a:pt x="594" y="42"/>
                    <a:pt x="566" y="0"/>
                  </a:cubicBezTo>
                  <a:cubicBezTo>
                    <a:pt x="324" y="18"/>
                    <a:pt x="324" y="18"/>
                    <a:pt x="324" y="18"/>
                  </a:cubicBezTo>
                </a:path>
              </a:pathLst>
            </a:custGeom>
            <a:solidFill>
              <a:srgbClr val="DBB58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3079164" y="2904494"/>
              <a:ext cx="702954" cy="535488"/>
            </a:xfrm>
            <a:custGeom>
              <a:avLst/>
              <a:gdLst/>
              <a:ahLst/>
              <a:cxnLst/>
              <a:rect l="l" t="t" r="r" b="b"/>
              <a:pathLst>
                <a:path w="325" h="245" extrusionOk="0">
                  <a:moveTo>
                    <a:pt x="17" y="199"/>
                  </a:moveTo>
                  <a:cubicBezTo>
                    <a:pt x="17" y="198"/>
                    <a:pt x="17" y="198"/>
                    <a:pt x="17" y="198"/>
                  </a:cubicBezTo>
                  <a:cubicBezTo>
                    <a:pt x="0" y="165"/>
                    <a:pt x="14" y="125"/>
                    <a:pt x="47" y="108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325" y="121"/>
                    <a:pt x="325" y="121"/>
                    <a:pt x="325" y="121"/>
                  </a:cubicBezTo>
                  <a:cubicBezTo>
                    <a:pt x="107" y="229"/>
                    <a:pt x="107" y="229"/>
                    <a:pt x="107" y="229"/>
                  </a:cubicBezTo>
                  <a:cubicBezTo>
                    <a:pt x="74" y="245"/>
                    <a:pt x="34" y="232"/>
                    <a:pt x="17" y="199"/>
                  </a:cubicBezTo>
                  <a:close/>
                </a:path>
              </a:pathLst>
            </a:custGeom>
            <a:solidFill>
              <a:srgbClr val="F8D5A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3221766" y="3166698"/>
              <a:ext cx="705696" cy="520716"/>
            </a:xfrm>
            <a:custGeom>
              <a:avLst/>
              <a:gdLst/>
              <a:ahLst/>
              <a:cxnLst/>
              <a:rect l="l" t="t" r="r" b="b"/>
              <a:pathLst>
                <a:path w="326" h="238" extrusionOk="0">
                  <a:moveTo>
                    <a:pt x="16" y="189"/>
                  </a:moveTo>
                  <a:cubicBezTo>
                    <a:pt x="15" y="188"/>
                    <a:pt x="15" y="188"/>
                    <a:pt x="15" y="188"/>
                  </a:cubicBezTo>
                  <a:cubicBezTo>
                    <a:pt x="0" y="155"/>
                    <a:pt x="15" y="115"/>
                    <a:pt x="49" y="10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326" y="123"/>
                    <a:pt x="326" y="123"/>
                    <a:pt x="326" y="123"/>
                  </a:cubicBezTo>
                  <a:cubicBezTo>
                    <a:pt x="104" y="223"/>
                    <a:pt x="104" y="223"/>
                    <a:pt x="104" y="223"/>
                  </a:cubicBezTo>
                  <a:cubicBezTo>
                    <a:pt x="70" y="238"/>
                    <a:pt x="31" y="223"/>
                    <a:pt x="16" y="189"/>
                  </a:cubicBezTo>
                </a:path>
              </a:pathLst>
            </a:custGeom>
            <a:solidFill>
              <a:srgbClr val="F8D5A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3442981" y="3381817"/>
              <a:ext cx="704783" cy="519793"/>
            </a:xfrm>
            <a:custGeom>
              <a:avLst/>
              <a:gdLst/>
              <a:ahLst/>
              <a:cxnLst/>
              <a:rect l="l" t="t" r="r" b="b"/>
              <a:pathLst>
                <a:path w="326" h="238" extrusionOk="0">
                  <a:moveTo>
                    <a:pt x="16" y="189"/>
                  </a:moveTo>
                  <a:cubicBezTo>
                    <a:pt x="15" y="188"/>
                    <a:pt x="15" y="188"/>
                    <a:pt x="15" y="188"/>
                  </a:cubicBezTo>
                  <a:cubicBezTo>
                    <a:pt x="0" y="154"/>
                    <a:pt x="15" y="115"/>
                    <a:pt x="49" y="10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326" y="123"/>
                    <a:pt x="326" y="123"/>
                    <a:pt x="326" y="123"/>
                  </a:cubicBezTo>
                  <a:cubicBezTo>
                    <a:pt x="104" y="223"/>
                    <a:pt x="104" y="223"/>
                    <a:pt x="104" y="223"/>
                  </a:cubicBezTo>
                  <a:cubicBezTo>
                    <a:pt x="71" y="238"/>
                    <a:pt x="31" y="223"/>
                    <a:pt x="16" y="189"/>
                  </a:cubicBezTo>
                </a:path>
              </a:pathLst>
            </a:custGeom>
            <a:solidFill>
              <a:srgbClr val="F8D5A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3464006" y="3593242"/>
              <a:ext cx="683757" cy="308367"/>
            </a:xfrm>
            <a:custGeom>
              <a:avLst/>
              <a:gdLst/>
              <a:ahLst/>
              <a:cxnLst/>
              <a:rect l="l" t="t" r="r" b="b"/>
              <a:pathLst>
                <a:path w="316" h="141" extrusionOk="0">
                  <a:moveTo>
                    <a:pt x="305" y="0"/>
                  </a:moveTo>
                  <a:cubicBezTo>
                    <a:pt x="85" y="99"/>
                    <a:pt x="85" y="99"/>
                    <a:pt x="85" y="99"/>
                  </a:cubicBezTo>
                  <a:cubicBezTo>
                    <a:pt x="54" y="113"/>
                    <a:pt x="17" y="101"/>
                    <a:pt x="0" y="71"/>
                  </a:cubicBezTo>
                  <a:cubicBezTo>
                    <a:pt x="1" y="78"/>
                    <a:pt x="3" y="85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21" y="126"/>
                    <a:pt x="61" y="141"/>
                    <a:pt x="94" y="126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ECC09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3243704" y="3379047"/>
              <a:ext cx="683757" cy="308367"/>
            </a:xfrm>
            <a:custGeom>
              <a:avLst/>
              <a:gdLst/>
              <a:ahLst/>
              <a:cxnLst/>
              <a:rect l="l" t="t" r="r" b="b"/>
              <a:pathLst>
                <a:path w="316" h="141" extrusionOk="0">
                  <a:moveTo>
                    <a:pt x="304" y="0"/>
                  </a:moveTo>
                  <a:cubicBezTo>
                    <a:pt x="85" y="99"/>
                    <a:pt x="85" y="99"/>
                    <a:pt x="85" y="99"/>
                  </a:cubicBezTo>
                  <a:cubicBezTo>
                    <a:pt x="53" y="113"/>
                    <a:pt x="16" y="101"/>
                    <a:pt x="0" y="71"/>
                  </a:cubicBezTo>
                  <a:cubicBezTo>
                    <a:pt x="0" y="78"/>
                    <a:pt x="2" y="85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21" y="126"/>
                    <a:pt x="60" y="141"/>
                    <a:pt x="94" y="126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ECC09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5" name="Google Shape;285;p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909179" y="3403975"/>
              <a:ext cx="26510" cy="332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909179" y="3403975"/>
              <a:ext cx="26510" cy="33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8"/>
            <p:cNvSpPr/>
            <p:nvPr/>
          </p:nvSpPr>
          <p:spPr>
            <a:xfrm rot="-1611042">
              <a:off x="3199139" y="3347662"/>
              <a:ext cx="445880" cy="100427"/>
            </a:xfrm>
            <a:custGeom>
              <a:avLst/>
              <a:gdLst/>
              <a:ahLst/>
              <a:cxnLst/>
              <a:rect l="l" t="t" r="r" b="b"/>
              <a:pathLst>
                <a:path w="670259" h="128234" extrusionOk="0">
                  <a:moveTo>
                    <a:pt x="143462" y="8868"/>
                  </a:moveTo>
                  <a:lnTo>
                    <a:pt x="670259" y="0"/>
                  </a:lnTo>
                  <a:cubicBezTo>
                    <a:pt x="670276" y="31576"/>
                    <a:pt x="649361" y="63101"/>
                    <a:pt x="628425" y="101361"/>
                  </a:cubicBezTo>
                  <a:lnTo>
                    <a:pt x="0" y="128234"/>
                  </a:lnTo>
                  <a:cubicBezTo>
                    <a:pt x="59632" y="27474"/>
                    <a:pt x="58885" y="31676"/>
                    <a:pt x="143462" y="8868"/>
                  </a:cubicBezTo>
                  <a:close/>
                </a:path>
              </a:pathLst>
            </a:custGeom>
            <a:gradFill>
              <a:gsLst>
                <a:gs pos="0">
                  <a:srgbClr val="7B480B">
                    <a:alpha val="69803"/>
                  </a:srgbClr>
                </a:gs>
                <a:gs pos="100000">
                  <a:srgbClr val="F8D5AC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3101103" y="3114996"/>
              <a:ext cx="681015" cy="324986"/>
            </a:xfrm>
            <a:custGeom>
              <a:avLst/>
              <a:gdLst/>
              <a:ahLst/>
              <a:cxnLst/>
              <a:rect l="l" t="t" r="r" b="b"/>
              <a:pathLst>
                <a:path w="315" h="149" extrusionOk="0">
                  <a:moveTo>
                    <a:pt x="302" y="0"/>
                  </a:moveTo>
                  <a:cubicBezTo>
                    <a:pt x="88" y="106"/>
                    <a:pt x="88" y="106"/>
                    <a:pt x="88" y="106"/>
                  </a:cubicBezTo>
                  <a:cubicBezTo>
                    <a:pt x="56" y="122"/>
                    <a:pt x="18" y="110"/>
                    <a:pt x="0" y="79"/>
                  </a:cubicBezTo>
                  <a:cubicBezTo>
                    <a:pt x="1" y="87"/>
                    <a:pt x="3" y="94"/>
                    <a:pt x="7" y="102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24" y="136"/>
                    <a:pt x="64" y="149"/>
                    <a:pt x="97" y="133"/>
                  </a:cubicBezTo>
                  <a:cubicBezTo>
                    <a:pt x="315" y="25"/>
                    <a:pt x="315" y="25"/>
                    <a:pt x="315" y="25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rgbClr val="ECC09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3389049" y="2626594"/>
              <a:ext cx="1331864" cy="437623"/>
            </a:xfrm>
            <a:custGeom>
              <a:avLst/>
              <a:gdLst/>
              <a:ahLst/>
              <a:cxnLst/>
              <a:rect l="l" t="t" r="r" b="b"/>
              <a:pathLst>
                <a:path w="616" h="200" extrusionOk="0">
                  <a:moveTo>
                    <a:pt x="77" y="0"/>
                  </a:moveTo>
                  <a:cubicBezTo>
                    <a:pt x="371" y="0"/>
                    <a:pt x="371" y="0"/>
                    <a:pt x="371" y="0"/>
                  </a:cubicBezTo>
                  <a:cubicBezTo>
                    <a:pt x="419" y="0"/>
                    <a:pt x="464" y="19"/>
                    <a:pt x="494" y="51"/>
                  </a:cubicBezTo>
                  <a:cubicBezTo>
                    <a:pt x="616" y="181"/>
                    <a:pt x="616" y="181"/>
                    <a:pt x="616" y="181"/>
                  </a:cubicBezTo>
                  <a:cubicBezTo>
                    <a:pt x="367" y="200"/>
                    <a:pt x="367" y="200"/>
                    <a:pt x="367" y="200"/>
                  </a:cubicBezTo>
                  <a:cubicBezTo>
                    <a:pt x="322" y="166"/>
                    <a:pt x="322" y="166"/>
                    <a:pt x="322" y="166"/>
                  </a:cubicBezTo>
                  <a:cubicBezTo>
                    <a:pt x="305" y="153"/>
                    <a:pt x="283" y="146"/>
                    <a:pt x="261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43" y="147"/>
                    <a:pt x="0" y="102"/>
                    <a:pt x="9" y="52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21"/>
                    <a:pt x="44" y="0"/>
                    <a:pt x="77" y="0"/>
                  </a:cubicBezTo>
                  <a:close/>
                </a:path>
              </a:pathLst>
            </a:custGeom>
            <a:solidFill>
              <a:srgbClr val="F8D5A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3410073" y="2810322"/>
              <a:ext cx="908629" cy="253895"/>
            </a:xfrm>
            <a:custGeom>
              <a:avLst/>
              <a:gdLst/>
              <a:ahLst/>
              <a:cxnLst/>
              <a:rect l="l" t="t" r="r" b="b"/>
              <a:pathLst>
                <a:path w="420" h="116" extrusionOk="0">
                  <a:moveTo>
                    <a:pt x="420" y="111"/>
                  </a:moveTo>
                  <a:cubicBezTo>
                    <a:pt x="400" y="74"/>
                    <a:pt x="317" y="32"/>
                    <a:pt x="317" y="32"/>
                  </a:cubicBezTo>
                  <a:cubicBezTo>
                    <a:pt x="317" y="32"/>
                    <a:pt x="121" y="32"/>
                    <a:pt x="54" y="32"/>
                  </a:cubicBezTo>
                  <a:cubicBezTo>
                    <a:pt x="26" y="32"/>
                    <a:pt x="10" y="17"/>
                    <a:pt x="0" y="0"/>
                  </a:cubicBezTo>
                  <a:cubicBezTo>
                    <a:pt x="10" y="35"/>
                    <a:pt x="46" y="63"/>
                    <a:pt x="91" y="63"/>
                  </a:cubicBezTo>
                  <a:cubicBezTo>
                    <a:pt x="251" y="62"/>
                    <a:pt x="251" y="62"/>
                    <a:pt x="251" y="62"/>
                  </a:cubicBezTo>
                  <a:cubicBezTo>
                    <a:pt x="273" y="62"/>
                    <a:pt x="295" y="69"/>
                    <a:pt x="312" y="82"/>
                  </a:cubicBezTo>
                  <a:cubicBezTo>
                    <a:pt x="357" y="116"/>
                    <a:pt x="357" y="116"/>
                    <a:pt x="357" y="116"/>
                  </a:cubicBezTo>
                  <a:lnTo>
                    <a:pt x="420" y="111"/>
                  </a:lnTo>
                  <a:close/>
                </a:path>
              </a:pathLst>
            </a:custGeom>
            <a:solidFill>
              <a:srgbClr val="DBB58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" name="Google Shape;291;p8"/>
            <p:cNvGrpSpPr/>
            <p:nvPr/>
          </p:nvGrpSpPr>
          <p:grpSpPr>
            <a:xfrm>
              <a:off x="2179402" y="2156646"/>
              <a:ext cx="4184816" cy="1936990"/>
              <a:chOff x="1620602" y="1680396"/>
              <a:chExt cx="4184816" cy="1936990"/>
            </a:xfrm>
          </p:grpSpPr>
          <p:sp>
            <p:nvSpPr>
              <p:cNvPr id="292" name="Google Shape;292;p8"/>
              <p:cNvSpPr/>
              <p:nvPr/>
            </p:nvSpPr>
            <p:spPr>
              <a:xfrm>
                <a:off x="4603357" y="2085705"/>
                <a:ext cx="1156355" cy="520716"/>
              </a:xfrm>
              <a:custGeom>
                <a:avLst/>
                <a:gdLst/>
                <a:ahLst/>
                <a:cxnLst/>
                <a:rect l="l" t="t" r="r" b="b"/>
                <a:pathLst>
                  <a:path w="535" h="238" extrusionOk="0">
                    <a:moveTo>
                      <a:pt x="0" y="234"/>
                    </a:moveTo>
                    <a:cubicBezTo>
                      <a:pt x="0" y="234"/>
                      <a:pt x="123" y="119"/>
                      <a:pt x="165" y="82"/>
                    </a:cubicBezTo>
                    <a:cubicBezTo>
                      <a:pt x="245" y="11"/>
                      <a:pt x="431" y="0"/>
                      <a:pt x="488" y="82"/>
                    </a:cubicBezTo>
                    <a:cubicBezTo>
                      <a:pt x="535" y="149"/>
                      <a:pt x="402" y="238"/>
                      <a:pt x="402" y="238"/>
                    </a:cubicBez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C7363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>
                <a:off x="4579591" y="2691361"/>
                <a:ext cx="1156355" cy="9260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23" extrusionOk="0">
                    <a:moveTo>
                      <a:pt x="0" y="8"/>
                    </a:moveTo>
                    <a:cubicBezTo>
                      <a:pt x="0" y="8"/>
                      <a:pt x="123" y="211"/>
                      <a:pt x="165" y="277"/>
                    </a:cubicBezTo>
                    <a:cubicBezTo>
                      <a:pt x="245" y="403"/>
                      <a:pt x="431" y="423"/>
                      <a:pt x="488" y="277"/>
                    </a:cubicBezTo>
                    <a:cubicBezTo>
                      <a:pt x="535" y="159"/>
                      <a:pt x="402" y="0"/>
                      <a:pt x="402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5E040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4587818" y="2680282"/>
                <a:ext cx="1157269" cy="9260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23" extrusionOk="0">
                    <a:moveTo>
                      <a:pt x="0" y="8"/>
                    </a:moveTo>
                    <a:cubicBezTo>
                      <a:pt x="0" y="8"/>
                      <a:pt x="123" y="211"/>
                      <a:pt x="165" y="277"/>
                    </a:cubicBezTo>
                    <a:cubicBezTo>
                      <a:pt x="245" y="403"/>
                      <a:pt x="431" y="423"/>
                      <a:pt x="488" y="277"/>
                    </a:cubicBezTo>
                    <a:cubicBezTo>
                      <a:pt x="535" y="159"/>
                      <a:pt x="402" y="0"/>
                      <a:pt x="402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8A060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3696556" y="2538100"/>
                <a:ext cx="1909585" cy="212349"/>
              </a:xfrm>
              <a:custGeom>
                <a:avLst/>
                <a:gdLst/>
                <a:ahLst/>
                <a:cxnLst/>
                <a:rect l="l" t="t" r="r" b="b"/>
                <a:pathLst>
                  <a:path w="883" h="97" extrusionOk="0">
                    <a:moveTo>
                      <a:pt x="883" y="48"/>
                    </a:moveTo>
                    <a:cubicBezTo>
                      <a:pt x="883" y="39"/>
                      <a:pt x="842" y="19"/>
                      <a:pt x="842" y="19"/>
                    </a:cubicBezTo>
                    <a:cubicBezTo>
                      <a:pt x="842" y="19"/>
                      <a:pt x="11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1"/>
                      <a:pt x="0" y="26"/>
                      <a:pt x="0" y="48"/>
                    </a:cubicBezTo>
                    <a:cubicBezTo>
                      <a:pt x="0" y="71"/>
                      <a:pt x="4" y="95"/>
                      <a:pt x="8" y="97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11" y="97"/>
                      <a:pt x="842" y="77"/>
                      <a:pt x="842" y="77"/>
                    </a:cubicBezTo>
                    <a:cubicBezTo>
                      <a:pt x="842" y="77"/>
                      <a:pt x="883" y="58"/>
                      <a:pt x="883" y="4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2211"/>
                  </a:gs>
                  <a:gs pos="43000">
                    <a:srgbClr val="FF5F53"/>
                  </a:gs>
                  <a:gs pos="100000">
                    <a:srgbClr val="79110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1620602" y="2593496"/>
                <a:ext cx="1385798" cy="100635"/>
              </a:xfrm>
              <a:custGeom>
                <a:avLst/>
                <a:gdLst/>
                <a:ahLst/>
                <a:cxnLst/>
                <a:rect l="l" t="t" r="r" b="b"/>
                <a:pathLst>
                  <a:path w="641" h="46" extrusionOk="0">
                    <a:moveTo>
                      <a:pt x="76" y="0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0" y="22"/>
                      <a:pt x="0" y="24"/>
                      <a:pt x="2" y="25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641" y="46"/>
                      <a:pt x="641" y="46"/>
                      <a:pt x="641" y="46"/>
                    </a:cubicBezTo>
                    <a:cubicBezTo>
                      <a:pt x="641" y="0"/>
                      <a:pt x="641" y="0"/>
                      <a:pt x="641" y="0"/>
                    </a:cubicBezTo>
                    <a:lnTo>
                      <a:pt x="76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1"/>
                  </a:gs>
                  <a:gs pos="11000">
                    <a:schemeClr val="lt1"/>
                  </a:gs>
                  <a:gs pos="27000">
                    <a:srgbClr val="808080"/>
                  </a:gs>
                  <a:gs pos="87000">
                    <a:srgbClr val="000000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2498152" y="2448545"/>
                <a:ext cx="240412" cy="389614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78" extrusionOk="0">
                    <a:moveTo>
                      <a:pt x="111" y="0"/>
                    </a:moveTo>
                    <a:cubicBezTo>
                      <a:pt x="91" y="4"/>
                      <a:pt x="40" y="40"/>
                      <a:pt x="7" y="55"/>
                    </a:cubicBezTo>
                    <a:cubicBezTo>
                      <a:pt x="3" y="64"/>
                      <a:pt x="0" y="70"/>
                      <a:pt x="0" y="89"/>
                    </a:cubicBezTo>
                    <a:cubicBezTo>
                      <a:pt x="0" y="109"/>
                      <a:pt x="3" y="115"/>
                      <a:pt x="7" y="124"/>
                    </a:cubicBezTo>
                    <a:cubicBezTo>
                      <a:pt x="34" y="136"/>
                      <a:pt x="91" y="175"/>
                      <a:pt x="111" y="178"/>
                    </a:cubicBezTo>
                    <a:cubicBezTo>
                      <a:pt x="108" y="164"/>
                      <a:pt x="106" y="123"/>
                      <a:pt x="106" y="89"/>
                    </a:cubicBezTo>
                    <a:cubicBezTo>
                      <a:pt x="106" y="55"/>
                      <a:pt x="108" y="14"/>
                      <a:pt x="11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A652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2851000" y="2455007"/>
                <a:ext cx="45706" cy="37853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3" extrusionOk="0">
                    <a:moveTo>
                      <a:pt x="21" y="0"/>
                    </a:moveTo>
                    <a:cubicBezTo>
                      <a:pt x="19" y="2"/>
                      <a:pt x="16" y="5"/>
                      <a:pt x="15" y="5"/>
                    </a:cubicBezTo>
                    <a:cubicBezTo>
                      <a:pt x="15" y="5"/>
                      <a:pt x="12" y="5"/>
                      <a:pt x="9" y="5"/>
                    </a:cubicBezTo>
                    <a:cubicBezTo>
                      <a:pt x="4" y="5"/>
                      <a:pt x="0" y="47"/>
                      <a:pt x="0" y="86"/>
                    </a:cubicBezTo>
                    <a:cubicBezTo>
                      <a:pt x="0" y="125"/>
                      <a:pt x="4" y="168"/>
                      <a:pt x="9" y="168"/>
                    </a:cubicBezTo>
                    <a:cubicBezTo>
                      <a:pt x="12" y="168"/>
                      <a:pt x="15" y="168"/>
                      <a:pt x="15" y="168"/>
                    </a:cubicBezTo>
                    <a:cubicBezTo>
                      <a:pt x="16" y="168"/>
                      <a:pt x="19" y="170"/>
                      <a:pt x="21" y="173"/>
                    </a:cubicBezTo>
                    <a:cubicBezTo>
                      <a:pt x="16" y="163"/>
                      <a:pt x="12" y="122"/>
                      <a:pt x="12" y="86"/>
                    </a:cubicBezTo>
                    <a:cubicBezTo>
                      <a:pt x="12" y="51"/>
                      <a:pt x="16" y="10"/>
                      <a:pt x="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D099"/>
                  </a:gs>
                  <a:gs pos="10000">
                    <a:srgbClr val="EFD099"/>
                  </a:gs>
                  <a:gs pos="28000">
                    <a:srgbClr val="F4E3C4"/>
                  </a:gs>
                  <a:gs pos="49000">
                    <a:srgbClr val="DB9D53"/>
                  </a:gs>
                  <a:gs pos="68000">
                    <a:srgbClr val="F4E3C4"/>
                  </a:gs>
                  <a:gs pos="90000">
                    <a:srgbClr val="F4E3C4"/>
                  </a:gs>
                  <a:gs pos="100000">
                    <a:srgbClr val="F4E3C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2876595" y="2448545"/>
                <a:ext cx="54847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5" h="179" extrusionOk="0">
                    <a:moveTo>
                      <a:pt x="14" y="89"/>
                    </a:moveTo>
                    <a:cubicBezTo>
                      <a:pt x="14" y="48"/>
                      <a:pt x="19" y="3"/>
                      <a:pt x="2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25" y="179"/>
                      <a:pt x="25" y="179"/>
                      <a:pt x="25" y="179"/>
                    </a:cubicBezTo>
                    <a:cubicBezTo>
                      <a:pt x="19" y="176"/>
                      <a:pt x="14" y="130"/>
                      <a:pt x="14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>
                <a:off x="2907675" y="2448545"/>
                <a:ext cx="47534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9" extrusionOk="0">
                    <a:moveTo>
                      <a:pt x="10" y="89"/>
                    </a:moveTo>
                    <a:cubicBezTo>
                      <a:pt x="10" y="50"/>
                      <a:pt x="15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9" y="172"/>
                      <a:pt x="22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15" y="171"/>
                      <a:pt x="10" y="128"/>
                      <a:pt x="10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>
                <a:off x="2842773" y="2464240"/>
                <a:ext cx="42963" cy="35914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64" extrusionOk="0">
                    <a:moveTo>
                      <a:pt x="20" y="164"/>
                    </a:moveTo>
                    <a:cubicBezTo>
                      <a:pt x="14" y="164"/>
                      <a:pt x="9" y="121"/>
                      <a:pt x="9" y="82"/>
                    </a:cubicBezTo>
                    <a:cubicBezTo>
                      <a:pt x="9" y="43"/>
                      <a:pt x="14" y="0"/>
                      <a:pt x="2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3"/>
                      <a:pt x="0" y="82"/>
                    </a:cubicBezTo>
                    <a:cubicBezTo>
                      <a:pt x="0" y="121"/>
                      <a:pt x="5" y="164"/>
                      <a:pt x="11" y="164"/>
                    </a:cubicBezTo>
                    <a:lnTo>
                      <a:pt x="20" y="164"/>
                    </a:lnTo>
                    <a:close/>
                  </a:path>
                </a:pathLst>
              </a:custGeom>
              <a:gradFill>
                <a:gsLst>
                  <a:gs pos="0">
                    <a:srgbClr val="EFD099"/>
                  </a:gs>
                  <a:gs pos="10000">
                    <a:srgbClr val="EFD099"/>
                  </a:gs>
                  <a:gs pos="28000">
                    <a:srgbClr val="F4E3C4"/>
                  </a:gs>
                  <a:gs pos="49000">
                    <a:srgbClr val="DB9D53"/>
                  </a:gs>
                  <a:gs pos="68000">
                    <a:srgbClr val="F4E3C4"/>
                  </a:gs>
                  <a:gs pos="90000">
                    <a:srgbClr val="F4E3C4"/>
                  </a:gs>
                  <a:gs pos="100000">
                    <a:srgbClr val="F4E3C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2935099" y="2455007"/>
                <a:ext cx="45706" cy="37853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3" extrusionOk="0">
                    <a:moveTo>
                      <a:pt x="21" y="0"/>
                    </a:moveTo>
                    <a:cubicBezTo>
                      <a:pt x="18" y="2"/>
                      <a:pt x="16" y="5"/>
                      <a:pt x="14" y="5"/>
                    </a:cubicBezTo>
                    <a:cubicBezTo>
                      <a:pt x="14" y="5"/>
                      <a:pt x="12" y="5"/>
                      <a:pt x="9" y="5"/>
                    </a:cubicBezTo>
                    <a:cubicBezTo>
                      <a:pt x="4" y="5"/>
                      <a:pt x="0" y="47"/>
                      <a:pt x="0" y="86"/>
                    </a:cubicBezTo>
                    <a:cubicBezTo>
                      <a:pt x="0" y="125"/>
                      <a:pt x="4" y="168"/>
                      <a:pt x="9" y="168"/>
                    </a:cubicBezTo>
                    <a:cubicBezTo>
                      <a:pt x="12" y="168"/>
                      <a:pt x="14" y="168"/>
                      <a:pt x="14" y="168"/>
                    </a:cubicBezTo>
                    <a:cubicBezTo>
                      <a:pt x="16" y="168"/>
                      <a:pt x="18" y="170"/>
                      <a:pt x="21" y="173"/>
                    </a:cubicBezTo>
                    <a:cubicBezTo>
                      <a:pt x="16" y="163"/>
                      <a:pt x="12" y="122"/>
                      <a:pt x="12" y="86"/>
                    </a:cubicBezTo>
                    <a:cubicBezTo>
                      <a:pt x="12" y="51"/>
                      <a:pt x="16" y="10"/>
                      <a:pt x="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2961608" y="2448545"/>
                <a:ext cx="53933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5" h="179" extrusionOk="0">
                    <a:moveTo>
                      <a:pt x="14" y="89"/>
                    </a:moveTo>
                    <a:cubicBezTo>
                      <a:pt x="14" y="48"/>
                      <a:pt x="19" y="3"/>
                      <a:pt x="2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25" y="179"/>
                      <a:pt x="25" y="179"/>
                      <a:pt x="25" y="179"/>
                    </a:cubicBezTo>
                    <a:cubicBezTo>
                      <a:pt x="19" y="176"/>
                      <a:pt x="14" y="130"/>
                      <a:pt x="14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2991774" y="2448545"/>
                <a:ext cx="47534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9" extrusionOk="0">
                    <a:moveTo>
                      <a:pt x="10" y="89"/>
                    </a:moveTo>
                    <a:cubicBezTo>
                      <a:pt x="10" y="50"/>
                      <a:pt x="15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9" y="172"/>
                      <a:pt x="22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15" y="171"/>
                      <a:pt x="10" y="128"/>
                      <a:pt x="10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2710226" y="2448545"/>
                <a:ext cx="136203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63" h="179" extrusionOk="0">
                    <a:moveTo>
                      <a:pt x="52" y="89"/>
                    </a:moveTo>
                    <a:cubicBezTo>
                      <a:pt x="52" y="48"/>
                      <a:pt x="57" y="3"/>
                      <a:pt x="63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63" y="179"/>
                      <a:pt x="63" y="179"/>
                      <a:pt x="63" y="179"/>
                    </a:cubicBezTo>
                    <a:cubicBezTo>
                      <a:pt x="57" y="176"/>
                      <a:pt x="52" y="130"/>
                      <a:pt x="52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>
                <a:off x="2822663" y="2448545"/>
                <a:ext cx="47534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9" extrusionOk="0">
                    <a:moveTo>
                      <a:pt x="10" y="89"/>
                    </a:moveTo>
                    <a:cubicBezTo>
                      <a:pt x="10" y="50"/>
                      <a:pt x="15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9" y="172"/>
                      <a:pt x="22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15" y="171"/>
                      <a:pt x="10" y="128"/>
                      <a:pt x="10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8000">
                    <a:srgbClr val="EED5A8"/>
                  </a:gs>
                  <a:gs pos="50000">
                    <a:srgbClr val="D58F39"/>
                  </a:gs>
                  <a:gs pos="70000">
                    <a:srgbClr val="EFD099"/>
                  </a:gs>
                  <a:gs pos="84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>
                <a:off x="2926872" y="2464240"/>
                <a:ext cx="42963" cy="35914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64" extrusionOk="0">
                    <a:moveTo>
                      <a:pt x="20" y="164"/>
                    </a:moveTo>
                    <a:cubicBezTo>
                      <a:pt x="14" y="164"/>
                      <a:pt x="9" y="121"/>
                      <a:pt x="9" y="82"/>
                    </a:cubicBezTo>
                    <a:cubicBezTo>
                      <a:pt x="9" y="43"/>
                      <a:pt x="14" y="0"/>
                      <a:pt x="2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3"/>
                      <a:pt x="0" y="82"/>
                    </a:cubicBezTo>
                    <a:cubicBezTo>
                      <a:pt x="0" y="121"/>
                      <a:pt x="5" y="164"/>
                      <a:pt x="11" y="164"/>
                    </a:cubicBezTo>
                    <a:lnTo>
                      <a:pt x="20" y="164"/>
                    </a:ln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>
                <a:off x="3020111" y="2455007"/>
                <a:ext cx="44792" cy="37853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3" extrusionOk="0">
                    <a:moveTo>
                      <a:pt x="21" y="0"/>
                    </a:moveTo>
                    <a:cubicBezTo>
                      <a:pt x="18" y="2"/>
                      <a:pt x="16" y="5"/>
                      <a:pt x="14" y="5"/>
                    </a:cubicBezTo>
                    <a:cubicBezTo>
                      <a:pt x="14" y="5"/>
                      <a:pt x="12" y="5"/>
                      <a:pt x="9" y="5"/>
                    </a:cubicBezTo>
                    <a:cubicBezTo>
                      <a:pt x="4" y="5"/>
                      <a:pt x="0" y="47"/>
                      <a:pt x="0" y="86"/>
                    </a:cubicBezTo>
                    <a:cubicBezTo>
                      <a:pt x="0" y="125"/>
                      <a:pt x="4" y="168"/>
                      <a:pt x="9" y="168"/>
                    </a:cubicBezTo>
                    <a:cubicBezTo>
                      <a:pt x="12" y="168"/>
                      <a:pt x="14" y="168"/>
                      <a:pt x="14" y="168"/>
                    </a:cubicBezTo>
                    <a:cubicBezTo>
                      <a:pt x="16" y="168"/>
                      <a:pt x="18" y="170"/>
                      <a:pt x="21" y="173"/>
                    </a:cubicBezTo>
                    <a:cubicBezTo>
                      <a:pt x="16" y="163"/>
                      <a:pt x="12" y="122"/>
                      <a:pt x="12" y="86"/>
                    </a:cubicBezTo>
                    <a:cubicBezTo>
                      <a:pt x="12" y="51"/>
                      <a:pt x="16" y="10"/>
                      <a:pt x="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>
                <a:off x="3045706" y="2448545"/>
                <a:ext cx="145344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67" h="179" extrusionOk="0">
                    <a:moveTo>
                      <a:pt x="56" y="89"/>
                    </a:moveTo>
                    <a:cubicBezTo>
                      <a:pt x="56" y="48"/>
                      <a:pt x="61" y="3"/>
                      <a:pt x="6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67" y="179"/>
                      <a:pt x="67" y="179"/>
                      <a:pt x="67" y="179"/>
                    </a:cubicBezTo>
                    <a:cubicBezTo>
                      <a:pt x="61" y="176"/>
                      <a:pt x="56" y="130"/>
                      <a:pt x="56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>
                <a:off x="3166370" y="2448545"/>
                <a:ext cx="48448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9" extrusionOk="0">
                    <a:moveTo>
                      <a:pt x="10" y="89"/>
                    </a:moveTo>
                    <a:cubicBezTo>
                      <a:pt x="10" y="50"/>
                      <a:pt x="15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9" y="172"/>
                      <a:pt x="22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15" y="171"/>
                      <a:pt x="10" y="128"/>
                      <a:pt x="10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>
                <a:off x="3010970" y="2464240"/>
                <a:ext cx="42963" cy="35914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64" extrusionOk="0">
                    <a:moveTo>
                      <a:pt x="20" y="164"/>
                    </a:moveTo>
                    <a:cubicBezTo>
                      <a:pt x="14" y="164"/>
                      <a:pt x="9" y="121"/>
                      <a:pt x="9" y="82"/>
                    </a:cubicBezTo>
                    <a:cubicBezTo>
                      <a:pt x="9" y="43"/>
                      <a:pt x="14" y="0"/>
                      <a:pt x="2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3"/>
                      <a:pt x="0" y="82"/>
                    </a:cubicBezTo>
                    <a:cubicBezTo>
                      <a:pt x="0" y="121"/>
                      <a:pt x="5" y="164"/>
                      <a:pt x="11" y="164"/>
                    </a:cubicBezTo>
                    <a:lnTo>
                      <a:pt x="20" y="164"/>
                    </a:ln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>
                <a:off x="3194707" y="2455007"/>
                <a:ext cx="45706" cy="37853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3" extrusionOk="0">
                    <a:moveTo>
                      <a:pt x="21" y="0"/>
                    </a:moveTo>
                    <a:cubicBezTo>
                      <a:pt x="18" y="2"/>
                      <a:pt x="16" y="5"/>
                      <a:pt x="14" y="5"/>
                    </a:cubicBezTo>
                    <a:cubicBezTo>
                      <a:pt x="14" y="5"/>
                      <a:pt x="12" y="5"/>
                      <a:pt x="9" y="5"/>
                    </a:cubicBezTo>
                    <a:cubicBezTo>
                      <a:pt x="4" y="5"/>
                      <a:pt x="0" y="47"/>
                      <a:pt x="0" y="86"/>
                    </a:cubicBezTo>
                    <a:cubicBezTo>
                      <a:pt x="0" y="125"/>
                      <a:pt x="4" y="168"/>
                      <a:pt x="9" y="168"/>
                    </a:cubicBezTo>
                    <a:cubicBezTo>
                      <a:pt x="12" y="168"/>
                      <a:pt x="14" y="168"/>
                      <a:pt x="14" y="168"/>
                    </a:cubicBezTo>
                    <a:cubicBezTo>
                      <a:pt x="16" y="168"/>
                      <a:pt x="18" y="170"/>
                      <a:pt x="21" y="173"/>
                    </a:cubicBezTo>
                    <a:cubicBezTo>
                      <a:pt x="16" y="163"/>
                      <a:pt x="12" y="122"/>
                      <a:pt x="12" y="86"/>
                    </a:cubicBezTo>
                    <a:cubicBezTo>
                      <a:pt x="12" y="51"/>
                      <a:pt x="16" y="10"/>
                      <a:pt x="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8"/>
              <p:cNvSpPr/>
              <p:nvPr/>
            </p:nvSpPr>
            <p:spPr>
              <a:xfrm>
                <a:off x="3221216" y="2448545"/>
                <a:ext cx="53933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5" h="179" extrusionOk="0">
                    <a:moveTo>
                      <a:pt x="14" y="89"/>
                    </a:moveTo>
                    <a:cubicBezTo>
                      <a:pt x="14" y="48"/>
                      <a:pt x="19" y="3"/>
                      <a:pt x="2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25" y="179"/>
                      <a:pt x="25" y="179"/>
                      <a:pt x="25" y="179"/>
                    </a:cubicBezTo>
                    <a:cubicBezTo>
                      <a:pt x="19" y="176"/>
                      <a:pt x="14" y="130"/>
                      <a:pt x="14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8"/>
              <p:cNvSpPr/>
              <p:nvPr/>
            </p:nvSpPr>
            <p:spPr>
              <a:xfrm>
                <a:off x="3251382" y="2448545"/>
                <a:ext cx="47534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9" extrusionOk="0">
                    <a:moveTo>
                      <a:pt x="10" y="89"/>
                    </a:moveTo>
                    <a:cubicBezTo>
                      <a:pt x="10" y="50"/>
                      <a:pt x="15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9" y="172"/>
                      <a:pt x="22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15" y="171"/>
                      <a:pt x="10" y="128"/>
                      <a:pt x="10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8"/>
              <p:cNvSpPr/>
              <p:nvPr/>
            </p:nvSpPr>
            <p:spPr>
              <a:xfrm>
                <a:off x="3186480" y="2464240"/>
                <a:ext cx="42963" cy="35914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64" extrusionOk="0">
                    <a:moveTo>
                      <a:pt x="20" y="164"/>
                    </a:moveTo>
                    <a:cubicBezTo>
                      <a:pt x="14" y="164"/>
                      <a:pt x="9" y="121"/>
                      <a:pt x="9" y="82"/>
                    </a:cubicBezTo>
                    <a:cubicBezTo>
                      <a:pt x="9" y="43"/>
                      <a:pt x="14" y="0"/>
                      <a:pt x="2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3"/>
                      <a:pt x="0" y="82"/>
                    </a:cubicBezTo>
                    <a:cubicBezTo>
                      <a:pt x="0" y="121"/>
                      <a:pt x="5" y="164"/>
                      <a:pt x="11" y="164"/>
                    </a:cubicBezTo>
                    <a:lnTo>
                      <a:pt x="20" y="164"/>
                    </a:ln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8"/>
              <p:cNvSpPr/>
              <p:nvPr/>
            </p:nvSpPr>
            <p:spPr>
              <a:xfrm>
                <a:off x="3272407" y="2455007"/>
                <a:ext cx="45706" cy="37853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3" extrusionOk="0">
                    <a:moveTo>
                      <a:pt x="21" y="0"/>
                    </a:moveTo>
                    <a:cubicBezTo>
                      <a:pt x="19" y="2"/>
                      <a:pt x="16" y="5"/>
                      <a:pt x="15" y="5"/>
                    </a:cubicBezTo>
                    <a:cubicBezTo>
                      <a:pt x="15" y="5"/>
                      <a:pt x="12" y="5"/>
                      <a:pt x="9" y="5"/>
                    </a:cubicBezTo>
                    <a:cubicBezTo>
                      <a:pt x="4" y="5"/>
                      <a:pt x="0" y="47"/>
                      <a:pt x="0" y="86"/>
                    </a:cubicBezTo>
                    <a:cubicBezTo>
                      <a:pt x="0" y="125"/>
                      <a:pt x="4" y="168"/>
                      <a:pt x="9" y="168"/>
                    </a:cubicBezTo>
                    <a:cubicBezTo>
                      <a:pt x="12" y="168"/>
                      <a:pt x="15" y="168"/>
                      <a:pt x="15" y="168"/>
                    </a:cubicBezTo>
                    <a:cubicBezTo>
                      <a:pt x="16" y="168"/>
                      <a:pt x="19" y="170"/>
                      <a:pt x="21" y="173"/>
                    </a:cubicBezTo>
                    <a:cubicBezTo>
                      <a:pt x="16" y="163"/>
                      <a:pt x="12" y="122"/>
                      <a:pt x="12" y="86"/>
                    </a:cubicBezTo>
                    <a:cubicBezTo>
                      <a:pt x="12" y="51"/>
                      <a:pt x="16" y="10"/>
                      <a:pt x="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8"/>
              <p:cNvSpPr/>
              <p:nvPr/>
            </p:nvSpPr>
            <p:spPr>
              <a:xfrm>
                <a:off x="3298916" y="2448545"/>
                <a:ext cx="53933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5" h="179" extrusionOk="0">
                    <a:moveTo>
                      <a:pt x="14" y="89"/>
                    </a:moveTo>
                    <a:cubicBezTo>
                      <a:pt x="14" y="48"/>
                      <a:pt x="19" y="3"/>
                      <a:pt x="2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25" y="179"/>
                      <a:pt x="25" y="179"/>
                      <a:pt x="25" y="179"/>
                    </a:cubicBezTo>
                    <a:cubicBezTo>
                      <a:pt x="19" y="176"/>
                      <a:pt x="14" y="130"/>
                      <a:pt x="14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8"/>
              <p:cNvSpPr/>
              <p:nvPr/>
            </p:nvSpPr>
            <p:spPr>
              <a:xfrm>
                <a:off x="3329082" y="2448545"/>
                <a:ext cx="47534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9" extrusionOk="0">
                    <a:moveTo>
                      <a:pt x="10" y="89"/>
                    </a:moveTo>
                    <a:cubicBezTo>
                      <a:pt x="10" y="50"/>
                      <a:pt x="15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9" y="172"/>
                      <a:pt x="22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15" y="171"/>
                      <a:pt x="10" y="128"/>
                      <a:pt x="10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8"/>
              <p:cNvSpPr/>
              <p:nvPr/>
            </p:nvSpPr>
            <p:spPr>
              <a:xfrm>
                <a:off x="3264180" y="2464240"/>
                <a:ext cx="42963" cy="35914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64" extrusionOk="0">
                    <a:moveTo>
                      <a:pt x="20" y="164"/>
                    </a:moveTo>
                    <a:cubicBezTo>
                      <a:pt x="14" y="164"/>
                      <a:pt x="9" y="121"/>
                      <a:pt x="9" y="82"/>
                    </a:cubicBezTo>
                    <a:cubicBezTo>
                      <a:pt x="9" y="43"/>
                      <a:pt x="14" y="0"/>
                      <a:pt x="2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3"/>
                      <a:pt x="0" y="82"/>
                    </a:cubicBezTo>
                    <a:cubicBezTo>
                      <a:pt x="0" y="121"/>
                      <a:pt x="5" y="164"/>
                      <a:pt x="11" y="164"/>
                    </a:cubicBezTo>
                    <a:lnTo>
                      <a:pt x="20" y="164"/>
                    </a:ln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8"/>
              <p:cNvSpPr/>
              <p:nvPr/>
            </p:nvSpPr>
            <p:spPr>
              <a:xfrm>
                <a:off x="3357419" y="2455007"/>
                <a:ext cx="44792" cy="37853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3" extrusionOk="0">
                    <a:moveTo>
                      <a:pt x="21" y="0"/>
                    </a:moveTo>
                    <a:cubicBezTo>
                      <a:pt x="18" y="2"/>
                      <a:pt x="16" y="5"/>
                      <a:pt x="15" y="5"/>
                    </a:cubicBezTo>
                    <a:cubicBezTo>
                      <a:pt x="15" y="5"/>
                      <a:pt x="12" y="5"/>
                      <a:pt x="9" y="5"/>
                    </a:cubicBezTo>
                    <a:cubicBezTo>
                      <a:pt x="4" y="5"/>
                      <a:pt x="0" y="47"/>
                      <a:pt x="0" y="86"/>
                    </a:cubicBezTo>
                    <a:cubicBezTo>
                      <a:pt x="0" y="125"/>
                      <a:pt x="4" y="168"/>
                      <a:pt x="9" y="168"/>
                    </a:cubicBezTo>
                    <a:cubicBezTo>
                      <a:pt x="12" y="168"/>
                      <a:pt x="15" y="168"/>
                      <a:pt x="15" y="168"/>
                    </a:cubicBezTo>
                    <a:cubicBezTo>
                      <a:pt x="16" y="168"/>
                      <a:pt x="18" y="170"/>
                      <a:pt x="21" y="173"/>
                    </a:cubicBezTo>
                    <a:cubicBezTo>
                      <a:pt x="16" y="163"/>
                      <a:pt x="12" y="122"/>
                      <a:pt x="12" y="86"/>
                    </a:cubicBezTo>
                    <a:cubicBezTo>
                      <a:pt x="12" y="51"/>
                      <a:pt x="16" y="10"/>
                      <a:pt x="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5F1C"/>
                  </a:gs>
                  <a:gs pos="26000">
                    <a:srgbClr val="D69B3A"/>
                  </a:gs>
                  <a:gs pos="41000">
                    <a:srgbClr val="EED5A8"/>
                  </a:gs>
                  <a:gs pos="52999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E6B76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3383015" y="2448545"/>
                <a:ext cx="118835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55" h="179" extrusionOk="0">
                    <a:moveTo>
                      <a:pt x="44" y="89"/>
                    </a:moveTo>
                    <a:cubicBezTo>
                      <a:pt x="44" y="48"/>
                      <a:pt x="49" y="3"/>
                      <a:pt x="5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1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11" y="177"/>
                      <a:pt x="13" y="179"/>
                      <a:pt x="15" y="179"/>
                    </a:cubicBezTo>
                    <a:cubicBezTo>
                      <a:pt x="55" y="179"/>
                      <a:pt x="55" y="179"/>
                      <a:pt x="55" y="179"/>
                    </a:cubicBezTo>
                    <a:cubicBezTo>
                      <a:pt x="49" y="176"/>
                      <a:pt x="44" y="130"/>
                      <a:pt x="44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3348278" y="2464240"/>
                <a:ext cx="43877" cy="35914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64" extrusionOk="0">
                    <a:moveTo>
                      <a:pt x="20" y="164"/>
                    </a:moveTo>
                    <a:cubicBezTo>
                      <a:pt x="14" y="164"/>
                      <a:pt x="9" y="121"/>
                      <a:pt x="9" y="82"/>
                    </a:cubicBezTo>
                    <a:cubicBezTo>
                      <a:pt x="9" y="43"/>
                      <a:pt x="14" y="0"/>
                      <a:pt x="2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3"/>
                      <a:pt x="0" y="82"/>
                    </a:cubicBezTo>
                    <a:cubicBezTo>
                      <a:pt x="0" y="121"/>
                      <a:pt x="5" y="164"/>
                      <a:pt x="11" y="164"/>
                    </a:cubicBezTo>
                    <a:lnTo>
                      <a:pt x="20" y="164"/>
                    </a:lnTo>
                    <a:close/>
                  </a:path>
                </a:pathLst>
              </a:custGeom>
              <a:gradFill>
                <a:gsLst>
                  <a:gs pos="0">
                    <a:srgbClr val="D69B3A"/>
                  </a:gs>
                  <a:gs pos="10000">
                    <a:srgbClr val="D69B3A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8"/>
              <p:cNvSpPr/>
              <p:nvPr/>
            </p:nvSpPr>
            <p:spPr>
              <a:xfrm>
                <a:off x="2701999" y="2448545"/>
                <a:ext cx="36565" cy="38961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8" extrusionOk="0">
                    <a:moveTo>
                      <a:pt x="8" y="89"/>
                    </a:moveTo>
                    <a:cubicBezTo>
                      <a:pt x="8" y="55"/>
                      <a:pt x="13" y="11"/>
                      <a:pt x="17" y="0"/>
                    </a:cubicBezTo>
                    <a:cubicBezTo>
                      <a:pt x="15" y="0"/>
                      <a:pt x="12" y="1"/>
                      <a:pt x="9" y="2"/>
                    </a:cubicBezTo>
                    <a:cubicBezTo>
                      <a:pt x="9" y="2"/>
                      <a:pt x="9" y="3"/>
                      <a:pt x="8" y="3"/>
                    </a:cubicBezTo>
                    <a:cubicBezTo>
                      <a:pt x="3" y="13"/>
                      <a:pt x="0" y="54"/>
                      <a:pt x="0" y="89"/>
                    </a:cubicBezTo>
                    <a:cubicBezTo>
                      <a:pt x="0" y="125"/>
                      <a:pt x="3" y="166"/>
                      <a:pt x="8" y="176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12" y="177"/>
                      <a:pt x="15" y="178"/>
                      <a:pt x="17" y="178"/>
                    </a:cubicBezTo>
                    <a:cubicBezTo>
                      <a:pt x="13" y="167"/>
                      <a:pt x="8" y="123"/>
                      <a:pt x="8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D099"/>
                  </a:gs>
                  <a:gs pos="10000">
                    <a:srgbClr val="EFD099"/>
                  </a:gs>
                  <a:gs pos="28000">
                    <a:srgbClr val="F4E3C4"/>
                  </a:gs>
                  <a:gs pos="49000">
                    <a:srgbClr val="DB9D53"/>
                  </a:gs>
                  <a:gs pos="68000">
                    <a:srgbClr val="F4E3C4"/>
                  </a:gs>
                  <a:gs pos="90000">
                    <a:srgbClr val="F4E3C4"/>
                  </a:gs>
                  <a:gs pos="100000">
                    <a:srgbClr val="F4E3C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8"/>
              <p:cNvSpPr/>
              <p:nvPr/>
            </p:nvSpPr>
            <p:spPr>
              <a:xfrm>
                <a:off x="3465285" y="2448545"/>
                <a:ext cx="39307" cy="38961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78" extrusionOk="0">
                    <a:moveTo>
                      <a:pt x="9" y="89"/>
                    </a:moveTo>
                    <a:cubicBezTo>
                      <a:pt x="9" y="55"/>
                      <a:pt x="13" y="11"/>
                      <a:pt x="18" y="0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10" y="2"/>
                      <a:pt x="9" y="3"/>
                      <a:pt x="9" y="3"/>
                    </a:cubicBezTo>
                    <a:cubicBezTo>
                      <a:pt x="4" y="13"/>
                      <a:pt x="0" y="54"/>
                      <a:pt x="0" y="89"/>
                    </a:cubicBezTo>
                    <a:cubicBezTo>
                      <a:pt x="0" y="125"/>
                      <a:pt x="4" y="166"/>
                      <a:pt x="9" y="176"/>
                    </a:cubicBezTo>
                    <a:cubicBezTo>
                      <a:pt x="9" y="176"/>
                      <a:pt x="10" y="176"/>
                      <a:pt x="10" y="176"/>
                    </a:cubicBezTo>
                    <a:cubicBezTo>
                      <a:pt x="13" y="177"/>
                      <a:pt x="16" y="178"/>
                      <a:pt x="18" y="178"/>
                    </a:cubicBezTo>
                    <a:cubicBezTo>
                      <a:pt x="14" y="167"/>
                      <a:pt x="9" y="123"/>
                      <a:pt x="9" y="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D099"/>
                  </a:gs>
                  <a:gs pos="10000">
                    <a:srgbClr val="EFD099"/>
                  </a:gs>
                  <a:gs pos="28000">
                    <a:srgbClr val="F4E3C4"/>
                  </a:gs>
                  <a:gs pos="49000">
                    <a:srgbClr val="DB9D53"/>
                  </a:gs>
                  <a:gs pos="68000">
                    <a:srgbClr val="F4E3C4"/>
                  </a:gs>
                  <a:gs pos="90000">
                    <a:srgbClr val="F4E3C4"/>
                  </a:gs>
                  <a:gs pos="100000">
                    <a:srgbClr val="F4E3C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8"/>
              <p:cNvSpPr/>
              <p:nvPr/>
            </p:nvSpPr>
            <p:spPr>
              <a:xfrm>
                <a:off x="3478083" y="2448545"/>
                <a:ext cx="248639" cy="392384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79" extrusionOk="0">
                    <a:moveTo>
                      <a:pt x="115" y="36"/>
                    </a:moveTo>
                    <a:cubicBezTo>
                      <a:pt x="115" y="36"/>
                      <a:pt x="1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3"/>
                      <a:pt x="0" y="48"/>
                      <a:pt x="0" y="89"/>
                    </a:cubicBezTo>
                    <a:cubicBezTo>
                      <a:pt x="0" y="130"/>
                      <a:pt x="5" y="176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5" y="179"/>
                      <a:pt x="115" y="142"/>
                      <a:pt x="115" y="142"/>
                    </a:cubicBezTo>
                    <a:cubicBezTo>
                      <a:pt x="115" y="142"/>
                      <a:pt x="113" y="107"/>
                      <a:pt x="113" y="89"/>
                    </a:cubicBezTo>
                    <a:cubicBezTo>
                      <a:pt x="113" y="71"/>
                      <a:pt x="115" y="36"/>
                      <a:pt x="115" y="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A652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8"/>
              <p:cNvSpPr/>
              <p:nvPr/>
            </p:nvSpPr>
            <p:spPr>
              <a:xfrm>
                <a:off x="3712096" y="2523328"/>
                <a:ext cx="14626" cy="240970"/>
              </a:xfrm>
              <a:custGeom>
                <a:avLst/>
                <a:gdLst/>
                <a:ahLst/>
                <a:cxnLst/>
                <a:rect l="l" t="t" r="r" b="b"/>
                <a:pathLst>
                  <a:path w="7" h="110" extrusionOk="0">
                    <a:moveTo>
                      <a:pt x="5" y="55"/>
                    </a:moveTo>
                    <a:cubicBezTo>
                      <a:pt x="5" y="37"/>
                      <a:pt x="7" y="2"/>
                      <a:pt x="7" y="2"/>
                    </a:cubicBezTo>
                    <a:cubicBezTo>
                      <a:pt x="7" y="2"/>
                      <a:pt x="6" y="1"/>
                      <a:pt x="3" y="0"/>
                    </a:cubicBezTo>
                    <a:cubicBezTo>
                      <a:pt x="1" y="17"/>
                      <a:pt x="0" y="37"/>
                      <a:pt x="0" y="55"/>
                    </a:cubicBezTo>
                    <a:cubicBezTo>
                      <a:pt x="0" y="74"/>
                      <a:pt x="1" y="94"/>
                      <a:pt x="3" y="110"/>
                    </a:cubicBezTo>
                    <a:cubicBezTo>
                      <a:pt x="6" y="109"/>
                      <a:pt x="7" y="108"/>
                      <a:pt x="7" y="108"/>
                    </a:cubicBezTo>
                    <a:cubicBezTo>
                      <a:pt x="7" y="108"/>
                      <a:pt x="5" y="73"/>
                      <a:pt x="5" y="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A652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8"/>
              <p:cNvSpPr/>
              <p:nvPr/>
            </p:nvSpPr>
            <p:spPr>
              <a:xfrm>
                <a:off x="3718495" y="2538100"/>
                <a:ext cx="14626" cy="212349"/>
              </a:xfrm>
              <a:custGeom>
                <a:avLst/>
                <a:gdLst/>
                <a:ahLst/>
                <a:cxnLst/>
                <a:rect l="l" t="t" r="r" b="b"/>
                <a:pathLst>
                  <a:path w="7" h="97" extrusionOk="0">
                    <a:moveTo>
                      <a:pt x="5" y="48"/>
                    </a:moveTo>
                    <a:cubicBezTo>
                      <a:pt x="5" y="34"/>
                      <a:pt x="6" y="10"/>
                      <a:pt x="7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1" y="15"/>
                      <a:pt x="0" y="32"/>
                      <a:pt x="0" y="48"/>
                    </a:cubicBezTo>
                    <a:cubicBezTo>
                      <a:pt x="0" y="64"/>
                      <a:pt x="1" y="82"/>
                      <a:pt x="2" y="97"/>
                    </a:cubicBezTo>
                    <a:cubicBezTo>
                      <a:pt x="3" y="97"/>
                      <a:pt x="5" y="97"/>
                      <a:pt x="7" y="97"/>
                    </a:cubicBezTo>
                    <a:cubicBezTo>
                      <a:pt x="6" y="86"/>
                      <a:pt x="5" y="62"/>
                      <a:pt x="5" y="4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D099"/>
                  </a:gs>
                  <a:gs pos="10000">
                    <a:srgbClr val="EFD099"/>
                  </a:gs>
                  <a:gs pos="28000">
                    <a:srgbClr val="F4E3C4"/>
                  </a:gs>
                  <a:gs pos="49000">
                    <a:srgbClr val="DB9D53"/>
                  </a:gs>
                  <a:gs pos="68000">
                    <a:srgbClr val="F4E3C4"/>
                  </a:gs>
                  <a:gs pos="90000">
                    <a:srgbClr val="F4E3C4"/>
                  </a:gs>
                  <a:gs pos="100000">
                    <a:srgbClr val="F4E3C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8"/>
              <p:cNvSpPr/>
              <p:nvPr/>
            </p:nvSpPr>
            <p:spPr>
              <a:xfrm>
                <a:off x="2498152" y="2566721"/>
                <a:ext cx="17368" cy="156030"/>
              </a:xfrm>
              <a:custGeom>
                <a:avLst/>
                <a:gdLst/>
                <a:ahLst/>
                <a:cxnLst/>
                <a:rect l="l" t="t" r="r" b="b"/>
                <a:pathLst>
                  <a:path w="8" h="71" extrusionOk="0">
                    <a:moveTo>
                      <a:pt x="8" y="0"/>
                    </a:moveTo>
                    <a:cubicBezTo>
                      <a:pt x="8" y="0"/>
                      <a:pt x="7" y="0"/>
                      <a:pt x="7" y="1"/>
                    </a:cubicBezTo>
                    <a:cubicBezTo>
                      <a:pt x="3" y="10"/>
                      <a:pt x="0" y="15"/>
                      <a:pt x="0" y="35"/>
                    </a:cubicBezTo>
                    <a:cubicBezTo>
                      <a:pt x="0" y="55"/>
                      <a:pt x="3" y="61"/>
                      <a:pt x="7" y="70"/>
                    </a:cubicBezTo>
                    <a:cubicBezTo>
                      <a:pt x="7" y="70"/>
                      <a:pt x="8" y="70"/>
                      <a:pt x="8" y="71"/>
                    </a:cubicBezTo>
                    <a:cubicBezTo>
                      <a:pt x="5" y="62"/>
                      <a:pt x="3" y="47"/>
                      <a:pt x="3" y="35"/>
                    </a:cubicBezTo>
                    <a:cubicBezTo>
                      <a:pt x="3" y="23"/>
                      <a:pt x="5" y="8"/>
                      <a:pt x="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A652"/>
                  </a:gs>
                  <a:gs pos="20000">
                    <a:srgbClr val="EED5A8"/>
                  </a:gs>
                  <a:gs pos="42000">
                    <a:srgbClr val="D58F39"/>
                  </a:gs>
                  <a:gs pos="64500">
                    <a:srgbClr val="EFD099"/>
                  </a:gs>
                  <a:gs pos="90000">
                    <a:srgbClr val="E6B764"/>
                  </a:gs>
                  <a:gs pos="100000">
                    <a:srgbClr val="975F1C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8"/>
              <p:cNvSpPr/>
              <p:nvPr/>
            </p:nvSpPr>
            <p:spPr>
              <a:xfrm>
                <a:off x="4585989" y="1680396"/>
                <a:ext cx="1156355" cy="9260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23" extrusionOk="0">
                    <a:moveTo>
                      <a:pt x="0" y="416"/>
                    </a:moveTo>
                    <a:cubicBezTo>
                      <a:pt x="0" y="416"/>
                      <a:pt x="123" y="212"/>
                      <a:pt x="165" y="146"/>
                    </a:cubicBezTo>
                    <a:cubicBezTo>
                      <a:pt x="245" y="21"/>
                      <a:pt x="431" y="0"/>
                      <a:pt x="488" y="146"/>
                    </a:cubicBezTo>
                    <a:cubicBezTo>
                      <a:pt x="535" y="265"/>
                      <a:pt x="402" y="423"/>
                      <a:pt x="402" y="423"/>
                    </a:cubicBezTo>
                    <a:lnTo>
                      <a:pt x="0" y="416"/>
                    </a:lnTo>
                    <a:close/>
                  </a:path>
                </a:pathLst>
              </a:custGeom>
              <a:solidFill>
                <a:srgbClr val="FF6F5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8"/>
              <p:cNvSpPr/>
              <p:nvPr/>
            </p:nvSpPr>
            <p:spPr>
              <a:xfrm>
                <a:off x="4600615" y="1680396"/>
                <a:ext cx="1157269" cy="9260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23" extrusionOk="0">
                    <a:moveTo>
                      <a:pt x="0" y="416"/>
                    </a:moveTo>
                    <a:cubicBezTo>
                      <a:pt x="0" y="416"/>
                      <a:pt x="123" y="212"/>
                      <a:pt x="165" y="146"/>
                    </a:cubicBezTo>
                    <a:cubicBezTo>
                      <a:pt x="245" y="21"/>
                      <a:pt x="431" y="0"/>
                      <a:pt x="488" y="146"/>
                    </a:cubicBezTo>
                    <a:cubicBezTo>
                      <a:pt x="535" y="265"/>
                      <a:pt x="402" y="423"/>
                      <a:pt x="402" y="423"/>
                    </a:cubicBezTo>
                    <a:lnTo>
                      <a:pt x="0" y="416"/>
                    </a:lnTo>
                    <a:close/>
                  </a:path>
                </a:pathLst>
              </a:custGeom>
              <a:solidFill>
                <a:srgbClr val="DF03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8"/>
              <p:cNvSpPr/>
              <p:nvPr/>
            </p:nvSpPr>
            <p:spPr>
              <a:xfrm>
                <a:off x="4587818" y="2643351"/>
                <a:ext cx="1141729" cy="194807"/>
              </a:xfrm>
              <a:custGeom>
                <a:avLst/>
                <a:gdLst/>
                <a:ahLst/>
                <a:cxnLst/>
                <a:rect l="l" t="t" r="r" b="b"/>
                <a:pathLst>
                  <a:path w="528" h="89" extrusionOk="0">
                    <a:moveTo>
                      <a:pt x="0" y="13"/>
                    </a:moveTo>
                    <a:cubicBezTo>
                      <a:pt x="1" y="14"/>
                      <a:pt x="406" y="89"/>
                      <a:pt x="488" y="76"/>
                    </a:cubicBezTo>
                    <a:cubicBezTo>
                      <a:pt x="522" y="70"/>
                      <a:pt x="528" y="60"/>
                      <a:pt x="523" y="48"/>
                    </a:cubicBezTo>
                    <a:cubicBezTo>
                      <a:pt x="512" y="24"/>
                      <a:pt x="402" y="13"/>
                      <a:pt x="402" y="1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3"/>
                    </a:lnTo>
                    <a:close/>
                  </a:path>
                </a:pathLst>
              </a:custGeom>
              <a:gradFill>
                <a:gsLst>
                  <a:gs pos="0">
                    <a:srgbClr val="EE0600"/>
                  </a:gs>
                  <a:gs pos="100000">
                    <a:srgbClr val="FE735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8"/>
              <p:cNvSpPr/>
              <p:nvPr/>
            </p:nvSpPr>
            <p:spPr>
              <a:xfrm>
                <a:off x="4587818" y="2643351"/>
                <a:ext cx="1217600" cy="215119"/>
              </a:xfrm>
              <a:custGeom>
                <a:avLst/>
                <a:gdLst/>
                <a:ahLst/>
                <a:cxnLst/>
                <a:rect l="l" t="t" r="r" b="b"/>
                <a:pathLst>
                  <a:path w="563" h="98" extrusionOk="0">
                    <a:moveTo>
                      <a:pt x="0" y="0"/>
                    </a:moveTo>
                    <a:cubicBezTo>
                      <a:pt x="0" y="0"/>
                      <a:pt x="154" y="33"/>
                      <a:pt x="222" y="43"/>
                    </a:cubicBezTo>
                    <a:cubicBezTo>
                      <a:pt x="354" y="62"/>
                      <a:pt x="563" y="98"/>
                      <a:pt x="518" y="39"/>
                    </a:cubicBezTo>
                    <a:cubicBezTo>
                      <a:pt x="503" y="19"/>
                      <a:pt x="402" y="0"/>
                      <a:pt x="40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810300"/>
                  </a:gs>
                  <a:gs pos="100000">
                    <a:srgbClr val="EE0600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8"/>
              <p:cNvSpPr/>
              <p:nvPr/>
            </p:nvSpPr>
            <p:spPr>
              <a:xfrm>
                <a:off x="4637180" y="2085705"/>
                <a:ext cx="1019238" cy="501328"/>
              </a:xfrm>
              <a:custGeom>
                <a:avLst/>
                <a:gdLst/>
                <a:ahLst/>
                <a:cxnLst/>
                <a:rect l="l" t="t" r="r" b="b"/>
                <a:pathLst>
                  <a:path w="471" h="229" extrusionOk="0">
                    <a:moveTo>
                      <a:pt x="387" y="226"/>
                    </a:moveTo>
                    <a:cubicBezTo>
                      <a:pt x="387" y="226"/>
                      <a:pt x="389" y="227"/>
                      <a:pt x="393" y="229"/>
                    </a:cubicBezTo>
                    <a:cubicBezTo>
                      <a:pt x="410" y="206"/>
                      <a:pt x="452" y="147"/>
                      <a:pt x="471" y="82"/>
                    </a:cubicBezTo>
                    <a:cubicBezTo>
                      <a:pt x="413" y="0"/>
                      <a:pt x="228" y="12"/>
                      <a:pt x="148" y="82"/>
                    </a:cubicBezTo>
                    <a:cubicBezTo>
                      <a:pt x="116" y="111"/>
                      <a:pt x="35" y="186"/>
                      <a:pt x="0" y="218"/>
                    </a:cubicBezTo>
                    <a:cubicBezTo>
                      <a:pt x="205" y="223"/>
                      <a:pt x="387" y="226"/>
                      <a:pt x="387" y="226"/>
                    </a:cubicBezTo>
                    <a:close/>
                  </a:path>
                </a:pathLst>
              </a:custGeom>
              <a:solidFill>
                <a:srgbClr val="8E03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8"/>
              <p:cNvSpPr/>
              <p:nvPr/>
            </p:nvSpPr>
            <p:spPr>
              <a:xfrm>
                <a:off x="3727636" y="2542717"/>
                <a:ext cx="1909585" cy="179112"/>
              </a:xfrm>
              <a:custGeom>
                <a:avLst/>
                <a:gdLst/>
                <a:ahLst/>
                <a:cxnLst/>
                <a:rect l="l" t="t" r="r" b="b"/>
                <a:pathLst>
                  <a:path w="883" h="97" extrusionOk="0">
                    <a:moveTo>
                      <a:pt x="883" y="48"/>
                    </a:moveTo>
                    <a:cubicBezTo>
                      <a:pt x="883" y="39"/>
                      <a:pt x="842" y="19"/>
                      <a:pt x="842" y="19"/>
                    </a:cubicBezTo>
                    <a:cubicBezTo>
                      <a:pt x="842" y="19"/>
                      <a:pt x="11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1"/>
                      <a:pt x="0" y="26"/>
                      <a:pt x="0" y="48"/>
                    </a:cubicBezTo>
                    <a:cubicBezTo>
                      <a:pt x="0" y="71"/>
                      <a:pt x="4" y="95"/>
                      <a:pt x="8" y="97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11" y="97"/>
                      <a:pt x="842" y="77"/>
                      <a:pt x="842" y="77"/>
                    </a:cubicBezTo>
                    <a:cubicBezTo>
                      <a:pt x="842" y="77"/>
                      <a:pt x="883" y="58"/>
                      <a:pt x="883" y="4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3E2F">
                      <a:alpha val="0"/>
                    </a:srgbClr>
                  </a:gs>
                  <a:gs pos="46000">
                    <a:srgbClr val="FFFFFF">
                      <a:alpha val="29803"/>
                    </a:srgbClr>
                  </a:gs>
                  <a:gs pos="100000">
                    <a:srgbClr val="791104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5" name="Google Shape;335;p8"/>
            <p:cNvSpPr/>
            <p:nvPr/>
          </p:nvSpPr>
          <p:spPr>
            <a:xfrm>
              <a:off x="3600209" y="3174085"/>
              <a:ext cx="1313582" cy="2120718"/>
            </a:xfrm>
            <a:custGeom>
              <a:avLst/>
              <a:gdLst/>
              <a:ahLst/>
              <a:cxnLst/>
              <a:rect l="l" t="t" r="r" b="b"/>
              <a:pathLst>
                <a:path w="607" h="970" extrusionOk="0">
                  <a:moveTo>
                    <a:pt x="358" y="23"/>
                  </a:moveTo>
                  <a:cubicBezTo>
                    <a:pt x="367" y="51"/>
                    <a:pt x="367" y="51"/>
                    <a:pt x="367" y="51"/>
                  </a:cubicBezTo>
                  <a:cubicBezTo>
                    <a:pt x="327" y="177"/>
                    <a:pt x="327" y="177"/>
                    <a:pt x="327" y="177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21" y="0"/>
                    <a:pt x="75" y="1"/>
                    <a:pt x="43" y="2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6" y="58"/>
                    <a:pt x="0" y="112"/>
                    <a:pt x="28" y="149"/>
                  </a:cubicBezTo>
                  <a:cubicBezTo>
                    <a:pt x="184" y="306"/>
                    <a:pt x="184" y="306"/>
                    <a:pt x="184" y="306"/>
                  </a:cubicBezTo>
                  <a:cubicBezTo>
                    <a:pt x="98" y="560"/>
                    <a:pt x="98" y="560"/>
                    <a:pt x="98" y="560"/>
                  </a:cubicBezTo>
                  <a:cubicBezTo>
                    <a:pt x="81" y="624"/>
                    <a:pt x="95" y="715"/>
                    <a:pt x="126" y="773"/>
                  </a:cubicBezTo>
                  <a:cubicBezTo>
                    <a:pt x="231" y="970"/>
                    <a:pt x="231" y="970"/>
                    <a:pt x="231" y="970"/>
                  </a:cubicBezTo>
                  <a:cubicBezTo>
                    <a:pt x="545" y="796"/>
                    <a:pt x="545" y="796"/>
                    <a:pt x="545" y="796"/>
                  </a:cubicBezTo>
                  <a:cubicBezTo>
                    <a:pt x="500" y="693"/>
                    <a:pt x="500" y="693"/>
                    <a:pt x="500" y="693"/>
                  </a:cubicBezTo>
                  <a:cubicBezTo>
                    <a:pt x="486" y="660"/>
                    <a:pt x="482" y="624"/>
                    <a:pt x="489" y="589"/>
                  </a:cubicBezTo>
                  <a:cubicBezTo>
                    <a:pt x="594" y="170"/>
                    <a:pt x="594" y="170"/>
                    <a:pt x="594" y="170"/>
                  </a:cubicBezTo>
                  <a:cubicBezTo>
                    <a:pt x="607" y="120"/>
                    <a:pt x="597" y="61"/>
                    <a:pt x="571" y="17"/>
                  </a:cubicBezTo>
                  <a:lnTo>
                    <a:pt x="358" y="23"/>
                  </a:lnTo>
                  <a:close/>
                </a:path>
              </a:pathLst>
            </a:custGeom>
            <a:solidFill>
              <a:srgbClr val="F8D5A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3689791" y="3230403"/>
              <a:ext cx="250467" cy="247432"/>
            </a:xfrm>
            <a:custGeom>
              <a:avLst/>
              <a:gdLst/>
              <a:ahLst/>
              <a:cxnLst/>
              <a:rect l="l" t="t" r="r" b="b"/>
              <a:pathLst>
                <a:path w="116" h="113" extrusionOk="0">
                  <a:moveTo>
                    <a:pt x="83" y="13"/>
                  </a:moveTo>
                  <a:cubicBezTo>
                    <a:pt x="65" y="0"/>
                    <a:pt x="40" y="0"/>
                    <a:pt x="23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3" y="31"/>
                    <a:pt x="0" y="60"/>
                    <a:pt x="15" y="80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7" y="113"/>
                    <a:pt x="62" y="113"/>
                    <a:pt x="70" y="103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16" y="53"/>
                    <a:pt x="114" y="38"/>
                    <a:pt x="104" y="30"/>
                  </a:cubicBezTo>
                  <a:lnTo>
                    <a:pt x="8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 rot="2691279">
              <a:off x="3597134" y="3632580"/>
              <a:ext cx="367644" cy="74617"/>
            </a:xfrm>
            <a:custGeom>
              <a:avLst/>
              <a:gdLst/>
              <a:ahLst/>
              <a:cxnLst/>
              <a:rect l="l" t="t" r="r" b="b"/>
              <a:pathLst>
                <a:path w="661515" h="128302" extrusionOk="0">
                  <a:moveTo>
                    <a:pt x="40445" y="0"/>
                  </a:moveTo>
                  <a:lnTo>
                    <a:pt x="661515" y="0"/>
                  </a:lnTo>
                  <a:cubicBezTo>
                    <a:pt x="661532" y="31576"/>
                    <a:pt x="640617" y="63101"/>
                    <a:pt x="619681" y="101361"/>
                  </a:cubicBezTo>
                  <a:lnTo>
                    <a:pt x="0" y="128302"/>
                  </a:lnTo>
                  <a:lnTo>
                    <a:pt x="40445" y="0"/>
                  </a:lnTo>
                  <a:close/>
                </a:path>
              </a:pathLst>
            </a:custGeom>
            <a:gradFill>
              <a:gsLst>
                <a:gs pos="0">
                  <a:srgbClr val="7B480B">
                    <a:alpha val="69803"/>
                  </a:srgbClr>
                </a:gs>
                <a:gs pos="100000">
                  <a:srgbClr val="F8D5AC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3490515" y="2626594"/>
              <a:ext cx="259608" cy="87709"/>
            </a:xfrm>
            <a:custGeom>
              <a:avLst/>
              <a:gdLst/>
              <a:ahLst/>
              <a:cxnLst/>
              <a:rect l="l" t="t" r="r" b="b"/>
              <a:pathLst>
                <a:path w="120" h="40" extrusionOk="0">
                  <a:moveTo>
                    <a:pt x="120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8" y="2"/>
                    <a:pt x="0" y="7"/>
                  </a:cubicBezTo>
                  <a:cubicBezTo>
                    <a:pt x="5" y="21"/>
                    <a:pt x="16" y="40"/>
                    <a:pt x="38" y="40"/>
                  </a:cubicBezTo>
                  <a:cubicBezTo>
                    <a:pt x="73" y="40"/>
                    <a:pt x="120" y="40"/>
                    <a:pt x="120" y="40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3611178" y="3278412"/>
              <a:ext cx="406781" cy="750607"/>
            </a:xfrm>
            <a:custGeom>
              <a:avLst/>
              <a:gdLst/>
              <a:ahLst/>
              <a:cxnLst/>
              <a:rect l="l" t="t" r="r" b="b"/>
              <a:pathLst>
                <a:path w="188" h="343" extrusionOk="0">
                  <a:moveTo>
                    <a:pt x="121" y="285"/>
                  </a:moveTo>
                  <a:cubicBezTo>
                    <a:pt x="122" y="285"/>
                    <a:pt x="143" y="343"/>
                    <a:pt x="144" y="343"/>
                  </a:cubicBezTo>
                  <a:cubicBezTo>
                    <a:pt x="188" y="240"/>
                    <a:pt x="188" y="240"/>
                    <a:pt x="188" y="240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14" y="58"/>
                    <a:pt x="10" y="27"/>
                    <a:pt x="20" y="0"/>
                  </a:cubicBezTo>
                  <a:cubicBezTo>
                    <a:pt x="0" y="30"/>
                    <a:pt x="0" y="71"/>
                    <a:pt x="23" y="101"/>
                  </a:cubicBezTo>
                  <a:cubicBezTo>
                    <a:pt x="153" y="236"/>
                    <a:pt x="153" y="236"/>
                    <a:pt x="153" y="236"/>
                  </a:cubicBezTo>
                  <a:lnTo>
                    <a:pt x="121" y="285"/>
                  </a:lnTo>
                  <a:close/>
                </a:path>
              </a:pathLst>
            </a:custGeom>
            <a:solidFill>
              <a:srgbClr val="DBB58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4006004" y="4736689"/>
              <a:ext cx="823617" cy="624121"/>
            </a:xfrm>
            <a:custGeom>
              <a:avLst/>
              <a:gdLst/>
              <a:ahLst/>
              <a:cxnLst/>
              <a:rect l="l" t="t" r="r" b="b"/>
              <a:pathLst>
                <a:path w="381" h="286" extrusionOk="0">
                  <a:moveTo>
                    <a:pt x="381" y="112"/>
                  </a:moveTo>
                  <a:cubicBezTo>
                    <a:pt x="336" y="9"/>
                    <a:pt x="336" y="9"/>
                    <a:pt x="336" y="9"/>
                  </a:cubicBezTo>
                  <a:cubicBezTo>
                    <a:pt x="332" y="0"/>
                    <a:pt x="0" y="160"/>
                    <a:pt x="0" y="160"/>
                  </a:cubicBezTo>
                  <a:cubicBezTo>
                    <a:pt x="67" y="286"/>
                    <a:pt x="67" y="286"/>
                    <a:pt x="67" y="286"/>
                  </a:cubicBezTo>
                  <a:lnTo>
                    <a:pt x="381" y="112"/>
                  </a:lnTo>
                  <a:close/>
                </a:path>
              </a:pathLst>
            </a:custGeom>
            <a:solidFill>
              <a:srgbClr val="ECC09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3906365" y="4730227"/>
              <a:ext cx="1374827" cy="1484595"/>
            </a:xfrm>
            <a:custGeom>
              <a:avLst/>
              <a:gdLst/>
              <a:ahLst/>
              <a:cxnLst/>
              <a:rect l="l" t="t" r="r" b="b"/>
              <a:pathLst>
                <a:path w="1504" h="1608" extrusionOk="0">
                  <a:moveTo>
                    <a:pt x="0" y="508"/>
                  </a:moveTo>
                  <a:lnTo>
                    <a:pt x="929" y="0"/>
                  </a:lnTo>
                  <a:lnTo>
                    <a:pt x="1504" y="1121"/>
                  </a:lnTo>
                  <a:lnTo>
                    <a:pt x="575" y="1608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3995034" y="5037671"/>
              <a:ext cx="825446" cy="625044"/>
            </a:xfrm>
            <a:custGeom>
              <a:avLst/>
              <a:gdLst/>
              <a:ahLst/>
              <a:cxnLst/>
              <a:rect l="l" t="t" r="r" b="b"/>
              <a:pathLst>
                <a:path w="382" h="286" extrusionOk="0">
                  <a:moveTo>
                    <a:pt x="382" y="112"/>
                  </a:moveTo>
                  <a:cubicBezTo>
                    <a:pt x="337" y="9"/>
                    <a:pt x="337" y="9"/>
                    <a:pt x="337" y="9"/>
                  </a:cubicBezTo>
                  <a:cubicBezTo>
                    <a:pt x="333" y="0"/>
                    <a:pt x="0" y="159"/>
                    <a:pt x="0" y="159"/>
                  </a:cubicBezTo>
                  <a:cubicBezTo>
                    <a:pt x="68" y="286"/>
                    <a:pt x="68" y="286"/>
                    <a:pt x="68" y="286"/>
                  </a:cubicBezTo>
                  <a:lnTo>
                    <a:pt x="382" y="1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3953900" y="4941652"/>
              <a:ext cx="1508288" cy="1633239"/>
            </a:xfrm>
            <a:custGeom>
              <a:avLst/>
              <a:gdLst/>
              <a:ahLst/>
              <a:cxnLst/>
              <a:rect l="l" t="t" r="r" b="b"/>
              <a:pathLst>
                <a:path w="1650" h="1769" extrusionOk="0">
                  <a:moveTo>
                    <a:pt x="0" y="558"/>
                  </a:moveTo>
                  <a:lnTo>
                    <a:pt x="1019" y="0"/>
                  </a:lnTo>
                  <a:lnTo>
                    <a:pt x="1650" y="1232"/>
                  </a:lnTo>
                  <a:lnTo>
                    <a:pt x="631" y="1769"/>
                  </a:lnTo>
                  <a:lnTo>
                    <a:pt x="0" y="558"/>
                  </a:ln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4085532" y="5469754"/>
              <a:ext cx="107865" cy="109868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36" y="37"/>
                  </a:moveTo>
                  <a:cubicBezTo>
                    <a:pt x="33" y="40"/>
                    <a:pt x="29" y="41"/>
                    <a:pt x="25" y="41"/>
                  </a:cubicBezTo>
                  <a:cubicBezTo>
                    <a:pt x="20" y="41"/>
                    <a:pt x="16" y="40"/>
                    <a:pt x="14" y="37"/>
                  </a:cubicBezTo>
                  <a:cubicBezTo>
                    <a:pt x="11" y="34"/>
                    <a:pt x="9" y="30"/>
                    <a:pt x="9" y="25"/>
                  </a:cubicBezTo>
                  <a:cubicBezTo>
                    <a:pt x="9" y="21"/>
                    <a:pt x="11" y="17"/>
                    <a:pt x="14" y="14"/>
                  </a:cubicBezTo>
                  <a:cubicBezTo>
                    <a:pt x="16" y="11"/>
                    <a:pt x="20" y="9"/>
                    <a:pt x="25" y="9"/>
                  </a:cubicBezTo>
                  <a:cubicBezTo>
                    <a:pt x="29" y="9"/>
                    <a:pt x="33" y="11"/>
                    <a:pt x="36" y="14"/>
                  </a:cubicBezTo>
                  <a:cubicBezTo>
                    <a:pt x="39" y="17"/>
                    <a:pt x="41" y="21"/>
                    <a:pt x="41" y="25"/>
                  </a:cubicBezTo>
                  <a:cubicBezTo>
                    <a:pt x="41" y="30"/>
                    <a:pt x="39" y="34"/>
                    <a:pt x="3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8"/>
            <p:cNvSpPr/>
            <p:nvPr/>
          </p:nvSpPr>
          <p:spPr>
            <a:xfrm rot="-1611042">
              <a:off x="3433811" y="3592213"/>
              <a:ext cx="291776" cy="72101"/>
            </a:xfrm>
            <a:custGeom>
              <a:avLst/>
              <a:gdLst/>
              <a:ahLst/>
              <a:cxnLst/>
              <a:rect l="l" t="t" r="r" b="b"/>
              <a:pathLst>
                <a:path w="680066" h="123974" extrusionOk="0">
                  <a:moveTo>
                    <a:pt x="153269" y="8868"/>
                  </a:moveTo>
                  <a:lnTo>
                    <a:pt x="680066" y="0"/>
                  </a:lnTo>
                  <a:cubicBezTo>
                    <a:pt x="680083" y="31576"/>
                    <a:pt x="659168" y="63101"/>
                    <a:pt x="638232" y="101361"/>
                  </a:cubicBezTo>
                  <a:lnTo>
                    <a:pt x="0" y="123974"/>
                  </a:lnTo>
                  <a:cubicBezTo>
                    <a:pt x="10042" y="96813"/>
                    <a:pt x="75955" y="50688"/>
                    <a:pt x="153269" y="8868"/>
                  </a:cubicBezTo>
                  <a:close/>
                </a:path>
              </a:pathLst>
            </a:custGeom>
            <a:gradFill>
              <a:gsLst>
                <a:gs pos="0">
                  <a:srgbClr val="7B480B">
                    <a:alpha val="69803"/>
                  </a:srgbClr>
                </a:gs>
                <a:gs pos="100000">
                  <a:srgbClr val="F8D5AC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6" name="Google Shape;346;p8"/>
          <p:cNvGrpSpPr/>
          <p:nvPr/>
        </p:nvGrpSpPr>
        <p:grpSpPr>
          <a:xfrm>
            <a:off x="8936266" y="1784281"/>
            <a:ext cx="302856" cy="258285"/>
            <a:chOff x="6090" y="1175"/>
            <a:chExt cx="265" cy="226"/>
          </a:xfrm>
        </p:grpSpPr>
        <p:sp>
          <p:nvSpPr>
            <p:cNvPr id="347" name="Google Shape;347;p8"/>
            <p:cNvSpPr/>
            <p:nvPr/>
          </p:nvSpPr>
          <p:spPr>
            <a:xfrm>
              <a:off x="6129" y="1269"/>
              <a:ext cx="56" cy="96"/>
            </a:xfrm>
            <a:custGeom>
              <a:avLst/>
              <a:gdLst/>
              <a:ahLst/>
              <a:cxnLst/>
              <a:rect l="l" t="t" r="r" b="b"/>
              <a:pathLst>
                <a:path w="23" h="40" extrusionOk="0">
                  <a:moveTo>
                    <a:pt x="2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2" y="40"/>
                    <a:pt x="23" y="39"/>
                    <a:pt x="23" y="3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1" y="40"/>
                    <a:pt x="2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6209" y="1235"/>
              <a:ext cx="54" cy="130"/>
            </a:xfrm>
            <a:custGeom>
              <a:avLst/>
              <a:gdLst/>
              <a:ahLst/>
              <a:cxnLst/>
              <a:rect l="l" t="t" r="r" b="b"/>
              <a:pathLst>
                <a:path w="22" h="54" extrusionOk="0">
                  <a:moveTo>
                    <a:pt x="2" y="54"/>
                  </a:move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2" y="53"/>
                    <a:pt x="22" y="5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2" y="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6287" y="1207"/>
              <a:ext cx="56" cy="158"/>
            </a:xfrm>
            <a:custGeom>
              <a:avLst/>
              <a:gdLst/>
              <a:ahLst/>
              <a:cxnLst/>
              <a:rect l="l" t="t" r="r" b="b"/>
              <a:pathLst>
                <a:path w="23" h="66" extrusionOk="0">
                  <a:moveTo>
                    <a:pt x="2" y="66"/>
                  </a:moveTo>
                  <a:cubicBezTo>
                    <a:pt x="21" y="66"/>
                    <a:pt x="21" y="66"/>
                    <a:pt x="21" y="66"/>
                  </a:cubicBezTo>
                  <a:cubicBezTo>
                    <a:pt x="22" y="66"/>
                    <a:pt x="23" y="65"/>
                    <a:pt x="23" y="6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1" y="66"/>
                    <a:pt x="2" y="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6090" y="1175"/>
              <a:ext cx="265" cy="226"/>
            </a:xfrm>
            <a:custGeom>
              <a:avLst/>
              <a:gdLst/>
              <a:ahLst/>
              <a:cxnLst/>
              <a:rect l="l" t="t" r="r" b="b"/>
              <a:pathLst>
                <a:path w="109" h="94" extrusionOk="0">
                  <a:moveTo>
                    <a:pt x="104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7" y="94"/>
                    <a:pt x="109" y="92"/>
                    <a:pt x="109" y="90"/>
                  </a:cubicBezTo>
                  <a:cubicBezTo>
                    <a:pt x="109" y="87"/>
                    <a:pt x="107" y="85"/>
                    <a:pt x="104" y="8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1" name="Google Shape;351;p8"/>
          <p:cNvSpPr/>
          <p:nvPr/>
        </p:nvSpPr>
        <p:spPr>
          <a:xfrm>
            <a:off x="8882297" y="3899487"/>
            <a:ext cx="235940" cy="282352"/>
          </a:xfrm>
          <a:custGeom>
            <a:avLst/>
            <a:gdLst/>
            <a:ahLst/>
            <a:cxnLst/>
            <a:rect l="l" t="t" r="r" b="b"/>
            <a:pathLst>
              <a:path w="72" h="118" extrusionOk="0">
                <a:moveTo>
                  <a:pt x="31" y="118"/>
                </a:move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1" y="117"/>
                  <a:pt x="41" y="115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0" y="107"/>
                  <a:pt x="57" y="104"/>
                  <a:pt x="62" y="100"/>
                </a:cubicBezTo>
                <a:cubicBezTo>
                  <a:pt x="69" y="93"/>
                  <a:pt x="72" y="83"/>
                  <a:pt x="69" y="73"/>
                </a:cubicBezTo>
                <a:cubicBezTo>
                  <a:pt x="66" y="63"/>
                  <a:pt x="52" y="57"/>
                  <a:pt x="41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36" y="50"/>
                  <a:pt x="31" y="48"/>
                  <a:pt x="30" y="48"/>
                </a:cubicBezTo>
                <a:cubicBezTo>
                  <a:pt x="29" y="47"/>
                  <a:pt x="29" y="47"/>
                  <a:pt x="29" y="47"/>
                </a:cubicBezTo>
                <a:cubicBezTo>
                  <a:pt x="26" y="46"/>
                  <a:pt x="23" y="45"/>
                  <a:pt x="22" y="42"/>
                </a:cubicBezTo>
                <a:cubicBezTo>
                  <a:pt x="19" y="38"/>
                  <a:pt x="20" y="33"/>
                  <a:pt x="23" y="31"/>
                </a:cubicBezTo>
                <a:cubicBezTo>
                  <a:pt x="27" y="27"/>
                  <a:pt x="32" y="26"/>
                  <a:pt x="35" y="26"/>
                </a:cubicBezTo>
                <a:cubicBezTo>
                  <a:pt x="38" y="26"/>
                  <a:pt x="41" y="27"/>
                  <a:pt x="43" y="28"/>
                </a:cubicBezTo>
                <a:cubicBezTo>
                  <a:pt x="46" y="28"/>
                  <a:pt x="49" y="31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5"/>
                  <a:pt x="53" y="35"/>
                  <a:pt x="53" y="35"/>
                </a:cubicBezTo>
                <a:cubicBezTo>
                  <a:pt x="54" y="37"/>
                  <a:pt x="56" y="38"/>
                  <a:pt x="58" y="38"/>
                </a:cubicBezTo>
                <a:cubicBezTo>
                  <a:pt x="62" y="38"/>
                  <a:pt x="65" y="35"/>
                  <a:pt x="67" y="32"/>
                </a:cubicBezTo>
                <a:cubicBezTo>
                  <a:pt x="68" y="30"/>
                  <a:pt x="68" y="27"/>
                  <a:pt x="67" y="25"/>
                </a:cubicBezTo>
                <a:cubicBezTo>
                  <a:pt x="63" y="19"/>
                  <a:pt x="55" y="14"/>
                  <a:pt x="48" y="12"/>
                </a:cubicBezTo>
                <a:cubicBezTo>
                  <a:pt x="46" y="12"/>
                  <a:pt x="44" y="11"/>
                  <a:pt x="41" y="1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1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8" y="1"/>
                  <a:pt x="28" y="2"/>
                </a:cubicBezTo>
                <a:cubicBezTo>
                  <a:pt x="28" y="11"/>
                  <a:pt x="28" y="11"/>
                  <a:pt x="28" y="11"/>
                </a:cubicBezTo>
                <a:cubicBezTo>
                  <a:pt x="21" y="13"/>
                  <a:pt x="15" y="16"/>
                  <a:pt x="10" y="20"/>
                </a:cubicBezTo>
                <a:cubicBezTo>
                  <a:pt x="2" y="28"/>
                  <a:pt x="0" y="39"/>
                  <a:pt x="5" y="48"/>
                </a:cubicBezTo>
                <a:cubicBezTo>
                  <a:pt x="7" y="52"/>
                  <a:pt x="10" y="56"/>
                  <a:pt x="14" y="58"/>
                </a:cubicBezTo>
                <a:cubicBezTo>
                  <a:pt x="17" y="60"/>
                  <a:pt x="33" y="67"/>
                  <a:pt x="40" y="71"/>
                </a:cubicBezTo>
                <a:cubicBezTo>
                  <a:pt x="44" y="72"/>
                  <a:pt x="44" y="72"/>
                  <a:pt x="44" y="72"/>
                </a:cubicBezTo>
                <a:cubicBezTo>
                  <a:pt x="47" y="74"/>
                  <a:pt x="49" y="76"/>
                  <a:pt x="50" y="78"/>
                </a:cubicBezTo>
                <a:cubicBezTo>
                  <a:pt x="52" y="82"/>
                  <a:pt x="51" y="87"/>
                  <a:pt x="48" y="89"/>
                </a:cubicBezTo>
                <a:cubicBezTo>
                  <a:pt x="46" y="91"/>
                  <a:pt x="43" y="92"/>
                  <a:pt x="38" y="92"/>
                </a:cubicBezTo>
                <a:cubicBezTo>
                  <a:pt x="34" y="92"/>
                  <a:pt x="30" y="91"/>
                  <a:pt x="26" y="90"/>
                </a:cubicBezTo>
                <a:cubicBezTo>
                  <a:pt x="23" y="89"/>
                  <a:pt x="20" y="87"/>
                  <a:pt x="17" y="85"/>
                </a:cubicBezTo>
                <a:cubicBezTo>
                  <a:pt x="16" y="84"/>
                  <a:pt x="16" y="84"/>
                  <a:pt x="1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6" y="83"/>
                  <a:pt x="16" y="83"/>
                  <a:pt x="16" y="83"/>
                </a:cubicBezTo>
                <a:cubicBezTo>
                  <a:pt x="15" y="81"/>
                  <a:pt x="13" y="80"/>
                  <a:pt x="11" y="80"/>
                </a:cubicBezTo>
                <a:cubicBezTo>
                  <a:pt x="7" y="80"/>
                  <a:pt x="4" y="83"/>
                  <a:pt x="2" y="86"/>
                </a:cubicBezTo>
                <a:cubicBezTo>
                  <a:pt x="1" y="88"/>
                  <a:pt x="1" y="91"/>
                  <a:pt x="2" y="93"/>
                </a:cubicBezTo>
                <a:cubicBezTo>
                  <a:pt x="7" y="101"/>
                  <a:pt x="18" y="105"/>
                  <a:pt x="28" y="107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8" y="117"/>
                  <a:pt x="30" y="118"/>
                  <a:pt x="31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reflection stA="50000" endA="300" endPos="40000" sy="-100000" algn="bl" rotWithShape="0"/>
          </a:effectLst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1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2" name="Google Shape;352;p8"/>
          <p:cNvGrpSpPr/>
          <p:nvPr/>
        </p:nvGrpSpPr>
        <p:grpSpPr>
          <a:xfrm>
            <a:off x="8858551" y="3207398"/>
            <a:ext cx="305146" cy="304002"/>
            <a:chOff x="6356" y="2576"/>
            <a:chExt cx="267" cy="266"/>
          </a:xfrm>
        </p:grpSpPr>
        <p:sp>
          <p:nvSpPr>
            <p:cNvPr id="353" name="Google Shape;353;p8"/>
            <p:cNvSpPr/>
            <p:nvPr/>
          </p:nvSpPr>
          <p:spPr>
            <a:xfrm>
              <a:off x="6356" y="2576"/>
              <a:ext cx="267" cy="266"/>
            </a:xfrm>
            <a:custGeom>
              <a:avLst/>
              <a:gdLst/>
              <a:ahLst/>
              <a:cxnLst/>
              <a:rect l="l" t="t" r="r" b="b"/>
              <a:pathLst>
                <a:path w="110" h="111" extrusionOk="0">
                  <a:moveTo>
                    <a:pt x="55" y="0"/>
                  </a:moveTo>
                  <a:cubicBezTo>
                    <a:pt x="25" y="0"/>
                    <a:pt x="0" y="25"/>
                    <a:pt x="0" y="56"/>
                  </a:cubicBezTo>
                  <a:cubicBezTo>
                    <a:pt x="0" y="86"/>
                    <a:pt x="25" y="111"/>
                    <a:pt x="55" y="111"/>
                  </a:cubicBezTo>
                  <a:cubicBezTo>
                    <a:pt x="86" y="111"/>
                    <a:pt x="110" y="86"/>
                    <a:pt x="110" y="56"/>
                  </a:cubicBezTo>
                  <a:cubicBezTo>
                    <a:pt x="110" y="25"/>
                    <a:pt x="86" y="0"/>
                    <a:pt x="55" y="0"/>
                  </a:cubicBezTo>
                  <a:close/>
                  <a:moveTo>
                    <a:pt x="55" y="100"/>
                  </a:moveTo>
                  <a:cubicBezTo>
                    <a:pt x="30" y="100"/>
                    <a:pt x="10" y="80"/>
                    <a:pt x="10" y="56"/>
                  </a:cubicBezTo>
                  <a:cubicBezTo>
                    <a:pt x="10" y="31"/>
                    <a:pt x="30" y="11"/>
                    <a:pt x="55" y="11"/>
                  </a:cubicBezTo>
                  <a:cubicBezTo>
                    <a:pt x="80" y="11"/>
                    <a:pt x="100" y="31"/>
                    <a:pt x="100" y="56"/>
                  </a:cubicBezTo>
                  <a:cubicBezTo>
                    <a:pt x="100" y="80"/>
                    <a:pt x="80" y="100"/>
                    <a:pt x="55" y="1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6480" y="2605"/>
              <a:ext cx="19" cy="24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0"/>
                    <a:pt x="4" y="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6480" y="2790"/>
              <a:ext cx="19" cy="24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5" y="10"/>
                    <a:pt x="7" y="10"/>
                    <a:pt x="8" y="9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6385" y="2701"/>
              <a:ext cx="24" cy="17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7"/>
                    <a:pt x="10" y="6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1"/>
                    <a:pt x="8" y="0"/>
                    <a:pt x="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6569" y="2701"/>
              <a:ext cx="24" cy="17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1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0" y="2"/>
                    <a:pt x="10" y="1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6424" y="2636"/>
              <a:ext cx="75" cy="86"/>
            </a:xfrm>
            <a:custGeom>
              <a:avLst/>
              <a:gdLst/>
              <a:ahLst/>
              <a:cxnLst/>
              <a:rect l="l" t="t" r="r" b="b"/>
              <a:pathLst>
                <a:path w="31" h="36" extrusionOk="0">
                  <a:moveTo>
                    <a:pt x="27" y="0"/>
                  </a:moveTo>
                  <a:cubicBezTo>
                    <a:pt x="25" y="0"/>
                    <a:pt x="23" y="2"/>
                    <a:pt x="23" y="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2" y="28"/>
                    <a:pt x="22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8"/>
                    <a:pt x="0" y="30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6"/>
                    <a:pt x="28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4"/>
                    <a:pt x="31" y="33"/>
                    <a:pt x="31" y="31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50000" endA="300" endPos="40000" sy="-100000" algn="bl" rotWithShape="0"/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1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9" name="Google Shape;359;p8"/>
          <p:cNvSpPr/>
          <p:nvPr/>
        </p:nvSpPr>
        <p:spPr>
          <a:xfrm>
            <a:off x="9452152" y="1256653"/>
            <a:ext cx="2838183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Базовое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+mn-lt"/>
                <a:sym typeface="Arial"/>
              </a:rPr>
              <a:t>лаб.оборудование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 -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+mn-lt"/>
                <a:sym typeface="Arial"/>
              </a:rPr>
              <a:t>бидистиллятор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, нагревательная плита,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+mn-lt"/>
                <a:sym typeface="Arial"/>
              </a:rPr>
              <a:t>встряхиватель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, шприцевые фильтры</a:t>
            </a:r>
            <a:endParaRPr sz="1800" dirty="0">
              <a:latin typeface="+mn-lt"/>
            </a:endParaRPr>
          </a:p>
        </p:txBody>
      </p:sp>
      <p:sp>
        <p:nvSpPr>
          <p:cNvPr id="360" name="Google Shape;360;p8"/>
          <p:cNvSpPr txBox="1">
            <a:spLocks noGrp="1"/>
          </p:cNvSpPr>
          <p:nvPr>
            <p:ph type="body" idx="1"/>
          </p:nvPr>
        </p:nvSpPr>
        <p:spPr>
          <a:xfrm>
            <a:off x="9143905" y="2157890"/>
            <a:ext cx="2474897" cy="728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rgbClr val="4D4D4D"/>
                </a:solidFill>
                <a:latin typeface="+mn-lt"/>
                <a:ea typeface="Arial"/>
                <a:cs typeface="Arial"/>
                <a:sym typeface="Arial"/>
              </a:rPr>
              <a:t>Компьютерное оборудование (ноутбуки</a:t>
            </a:r>
            <a:r>
              <a:rPr lang="ru-RU" sz="1100" dirty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100" dirty="0">
              <a:solidFill>
                <a:srgbClr val="4D4D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8"/>
          <p:cNvSpPr/>
          <p:nvPr/>
        </p:nvSpPr>
        <p:spPr>
          <a:xfrm>
            <a:off x="9259953" y="2883327"/>
            <a:ext cx="3052379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Макеты оптико-электронных химических сенсоров на основе быстрой жидкостной хроматографии белков с различными</a:t>
            </a:r>
            <a:endParaRPr sz="1100" b="0" i="0" u="none" strike="noStrike" cap="none" dirty="0">
              <a:solidFill>
                <a:srgbClr val="4D4D4D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8"/>
          <p:cNvSpPr/>
          <p:nvPr/>
        </p:nvSpPr>
        <p:spPr>
          <a:xfrm>
            <a:off x="9381281" y="3996423"/>
            <a:ext cx="31459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Собранные ранее, сменные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хроматографические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мини-колонки</a:t>
            </a:r>
            <a:endParaRPr sz="11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77493" y="2386999"/>
            <a:ext cx="549375" cy="499432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8"/>
          <p:cNvSpPr/>
          <p:nvPr/>
        </p:nvSpPr>
        <p:spPr>
          <a:xfrm>
            <a:off x="2581486" y="819915"/>
            <a:ext cx="46399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В распоряжении исполнителя имеются :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8"/>
          <p:cNvSpPr/>
          <p:nvPr/>
        </p:nvSpPr>
        <p:spPr>
          <a:xfrm>
            <a:off x="4055192" y="5736550"/>
            <a:ext cx="7390219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❖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Для усовершенствования процесса </a:t>
            </a:r>
            <a:r>
              <a:rPr lang="ru-RU" sz="14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пробоподготовки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желательно приобретение дополнительного оборудования, в том числе аналитические весы, центрифуга, ротатор и необходимые химические реактивы для калибровки и приготовления буфера.</a:t>
            </a:r>
            <a:endParaRPr sz="12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32864" y="5719591"/>
            <a:ext cx="1222328" cy="9527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311273" y="6360232"/>
            <a:ext cx="615057" cy="428327"/>
          </a:xfrm>
        </p:spPr>
        <p:txBody>
          <a:bodyPr/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"/>
          <p:cNvSpPr/>
          <p:nvPr/>
        </p:nvSpPr>
        <p:spPr>
          <a:xfrm>
            <a:off x="5512110" y="427337"/>
            <a:ext cx="134684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96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9"/>
          <p:cNvSpPr/>
          <p:nvPr/>
        </p:nvSpPr>
        <p:spPr>
          <a:xfrm>
            <a:off x="3895126" y="473503"/>
            <a:ext cx="100540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96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6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9"/>
          <p:cNvSpPr/>
          <p:nvPr/>
        </p:nvSpPr>
        <p:spPr>
          <a:xfrm>
            <a:off x="7615229" y="377793"/>
            <a:ext cx="1141658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9600" b="1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9"/>
          <p:cNvSpPr/>
          <p:nvPr/>
        </p:nvSpPr>
        <p:spPr>
          <a:xfrm>
            <a:off x="3108275" y="2778923"/>
            <a:ext cx="101983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Strengths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6" name="Google Shape;376;p9"/>
          <p:cNvGrpSpPr/>
          <p:nvPr/>
        </p:nvGrpSpPr>
        <p:grpSpPr>
          <a:xfrm>
            <a:off x="5222957" y="2625654"/>
            <a:ext cx="2114682" cy="2809650"/>
            <a:chOff x="3981929" y="3454350"/>
            <a:chExt cx="2114682" cy="2809650"/>
          </a:xfrm>
        </p:grpSpPr>
        <p:sp>
          <p:nvSpPr>
            <p:cNvPr id="377" name="Google Shape;377;p9"/>
            <p:cNvSpPr/>
            <p:nvPr/>
          </p:nvSpPr>
          <p:spPr>
            <a:xfrm>
              <a:off x="3981929" y="3454350"/>
              <a:ext cx="2114682" cy="5596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3981929" y="4014000"/>
              <a:ext cx="2114682" cy="225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9" name="Google Shape;379;p9"/>
          <p:cNvSpPr/>
          <p:nvPr/>
        </p:nvSpPr>
        <p:spPr>
          <a:xfrm>
            <a:off x="5675989" y="2761707"/>
            <a:ext cx="10599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Weakness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4540" y="4792678"/>
            <a:ext cx="540000" cy="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1" name="Google Shape;381;p9"/>
          <p:cNvGrpSpPr/>
          <p:nvPr/>
        </p:nvGrpSpPr>
        <p:grpSpPr>
          <a:xfrm>
            <a:off x="7699546" y="2617277"/>
            <a:ext cx="2114682" cy="2809650"/>
            <a:chOff x="6367858" y="3438300"/>
            <a:chExt cx="2114682" cy="2809650"/>
          </a:xfrm>
        </p:grpSpPr>
        <p:sp>
          <p:nvSpPr>
            <p:cNvPr id="382" name="Google Shape;382;p9"/>
            <p:cNvSpPr/>
            <p:nvPr/>
          </p:nvSpPr>
          <p:spPr>
            <a:xfrm>
              <a:off x="6367858" y="3438300"/>
              <a:ext cx="2114682" cy="559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6367858" y="3997950"/>
              <a:ext cx="2114682" cy="225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CC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9"/>
          <p:cNvGrpSpPr/>
          <p:nvPr/>
        </p:nvGrpSpPr>
        <p:grpSpPr>
          <a:xfrm>
            <a:off x="9995125" y="2617277"/>
            <a:ext cx="2114682" cy="2809650"/>
            <a:chOff x="8753787" y="3422250"/>
            <a:chExt cx="2114682" cy="2809650"/>
          </a:xfrm>
        </p:grpSpPr>
        <p:sp>
          <p:nvSpPr>
            <p:cNvPr id="385" name="Google Shape;385;p9"/>
            <p:cNvSpPr/>
            <p:nvPr/>
          </p:nvSpPr>
          <p:spPr>
            <a:xfrm>
              <a:off x="8753787" y="3422250"/>
              <a:ext cx="2114682" cy="5596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8753787" y="3981900"/>
              <a:ext cx="2114682" cy="225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7" name="Google Shape;387;p9"/>
          <p:cNvGrpSpPr/>
          <p:nvPr/>
        </p:nvGrpSpPr>
        <p:grpSpPr>
          <a:xfrm>
            <a:off x="2532184" y="2617277"/>
            <a:ext cx="2114682" cy="2809650"/>
            <a:chOff x="1596000" y="3454350"/>
            <a:chExt cx="2114682" cy="2809650"/>
          </a:xfrm>
        </p:grpSpPr>
        <p:sp>
          <p:nvSpPr>
            <p:cNvPr id="388" name="Google Shape;388;p9"/>
            <p:cNvSpPr/>
            <p:nvPr/>
          </p:nvSpPr>
          <p:spPr>
            <a:xfrm>
              <a:off x="1596000" y="3454350"/>
              <a:ext cx="2114682" cy="559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1596000" y="4014000"/>
              <a:ext cx="2114682" cy="225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0" name="Google Shape;39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1480" y="4792678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9"/>
          <p:cNvSpPr/>
          <p:nvPr/>
        </p:nvSpPr>
        <p:spPr>
          <a:xfrm>
            <a:off x="9609081" y="367277"/>
            <a:ext cx="93647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9600" b="1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9"/>
          <p:cNvSpPr/>
          <p:nvPr/>
        </p:nvSpPr>
        <p:spPr>
          <a:xfrm>
            <a:off x="3041478" y="2750971"/>
            <a:ext cx="9204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Strength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9"/>
          <p:cNvSpPr/>
          <p:nvPr/>
        </p:nvSpPr>
        <p:spPr>
          <a:xfrm>
            <a:off x="8143634" y="2773002"/>
            <a:ext cx="12073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Opportunity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9"/>
          <p:cNvSpPr/>
          <p:nvPr/>
        </p:nvSpPr>
        <p:spPr>
          <a:xfrm>
            <a:off x="10686821" y="2743214"/>
            <a:ext cx="73128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5" name="Google Shape;395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58995" y="4791801"/>
            <a:ext cx="576660" cy="576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64658" y="4752973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9"/>
          <p:cNvSpPr/>
          <p:nvPr/>
        </p:nvSpPr>
        <p:spPr>
          <a:xfrm>
            <a:off x="2536997" y="3125075"/>
            <a:ext cx="1952809" cy="194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У команды имеется опыт разработки оптико-электронных сенсоров и спектрофотометрических систем для мониторинга гемодиализа, что подтверждается соответствующими научными публикациями и РИД.</a:t>
            </a:r>
            <a:endParaRPr sz="1100" dirty="0">
              <a:latin typeface="+mn-l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9"/>
          <p:cNvSpPr/>
          <p:nvPr/>
        </p:nvSpPr>
        <p:spPr>
          <a:xfrm>
            <a:off x="7726331" y="3217125"/>
            <a:ext cx="1942104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Создание доступного и экономически обоснованного метода мониторинга по сравнению c раннее использованной высокоэффективной жидкостной хроматографии (ВЭЖХ).</a:t>
            </a:r>
            <a:endParaRPr sz="11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9"/>
          <p:cNvSpPr/>
          <p:nvPr/>
        </p:nvSpPr>
        <p:spPr>
          <a:xfrm>
            <a:off x="5343453" y="3176014"/>
            <a:ext cx="194536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C учетом упрощенной БЖХ возможно - низкое разрешение, проявляющееся в существенном перекрытии пиков, и существенная нестабильность времени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элюации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в зависимости от внешних условий.</a:t>
            </a:r>
            <a:endParaRPr sz="11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9"/>
          <p:cNvSpPr/>
          <p:nvPr/>
        </p:nvSpPr>
        <p:spPr>
          <a:xfrm>
            <a:off x="10016362" y="3176014"/>
            <a:ext cx="2025047" cy="146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Первоначальное получение некорректных данных.</a:t>
            </a:r>
            <a:endParaRPr sz="1100"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Сбой программного обеспечения.</a:t>
            </a:r>
            <a:endParaRPr sz="1100"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Возможное затруднение поставок зарубежных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+mn-lt"/>
                <a:sym typeface="Arial"/>
              </a:rPr>
              <a:t>хроматографических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+mn-lt"/>
                <a:sym typeface="Arial"/>
              </a:rPr>
              <a:t> колонок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365769" y="6289041"/>
            <a:ext cx="675640" cy="483236"/>
          </a:xfrm>
        </p:spPr>
        <p:txBody>
          <a:bodyPr/>
          <a:lstStyle/>
          <a:p>
            <a:r>
              <a:rPr lang="ru-RU" dirty="0" smtClean="0"/>
              <a:t>17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75a8c1f4a1_0_33"/>
          <p:cNvSpPr txBox="1">
            <a:spLocks noGrp="1"/>
          </p:cNvSpPr>
          <p:nvPr>
            <p:ph type="title"/>
          </p:nvPr>
        </p:nvSpPr>
        <p:spPr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2800" dirty="0"/>
              <a:t>Финансовые показатели</a:t>
            </a:r>
            <a:endParaRPr sz="2800" dirty="0"/>
          </a:p>
        </p:txBody>
      </p:sp>
      <p:pic>
        <p:nvPicPr>
          <p:cNvPr id="453" name="Google Shape;453;g275a8c1f4a1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036" y="205313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27152"/>
              </p:ext>
            </p:extLst>
          </p:nvPr>
        </p:nvGraphicFramePr>
        <p:xfrm>
          <a:off x="2740854" y="1243752"/>
          <a:ext cx="4675946" cy="3761706"/>
        </p:xfrm>
        <a:graphic>
          <a:graphicData uri="http://schemas.openxmlformats.org/drawingml/2006/table">
            <a:tbl>
              <a:tblPr firstRow="1" bandRow="1">
                <a:tableStyleId>{60AD369E-2F8A-48D4-B1E3-35DCF4AFFD53}</a:tableStyleId>
              </a:tblPr>
              <a:tblGrid>
                <a:gridCol w="2337973">
                  <a:extLst>
                    <a:ext uri="{9D8B030D-6E8A-4147-A177-3AD203B41FA5}">
                      <a16:colId xmlns:a16="http://schemas.microsoft.com/office/drawing/2014/main" val="3381080654"/>
                    </a:ext>
                  </a:extLst>
                </a:gridCol>
                <a:gridCol w="2337973">
                  <a:extLst>
                    <a:ext uri="{9D8B030D-6E8A-4147-A177-3AD203B41FA5}">
                      <a16:colId xmlns:a16="http://schemas.microsoft.com/office/drawing/2014/main" val="2063973502"/>
                    </a:ext>
                  </a:extLst>
                </a:gridCol>
              </a:tblGrid>
              <a:tr h="272808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</a:rPr>
                        <a:t>     180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000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772458"/>
                  </a:ext>
                </a:extLst>
              </a:tr>
              <a:tr h="360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Переменные расходы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</a:rPr>
                        <a:t>           79500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310817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Изготовление корпуса у подрядчиков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4 500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7641365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ФОТ сдельная+ отчисления от ФОТ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25 000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34503421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Комплектующие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50 000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03225958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Маржа (</a:t>
                      </a: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Gross margin)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100 500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37643466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Постоянные расходы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392 000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91940064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ФОТ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управл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(оклады)+ отчисления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380 000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844425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Поддержка сайта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10 000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62157030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Связь мобильная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  2 000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09876902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        4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79273947"/>
                  </a:ext>
                </a:extLst>
              </a:tr>
              <a:tr h="295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Прибыль 1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млн.руб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      14  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4591285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03134" y="1243752"/>
            <a:ext cx="10999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+mn-lt"/>
              </a:rPr>
              <a:t>Средний чек </a:t>
            </a:r>
          </a:p>
        </p:txBody>
      </p:sp>
      <p:graphicFrame>
        <p:nvGraphicFramePr>
          <p:cNvPr id="6" name="Chart 1" title="Диаграмма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629091"/>
              </p:ext>
            </p:extLst>
          </p:nvPr>
        </p:nvGraphicFramePr>
        <p:xfrm>
          <a:off x="6846427" y="1243752"/>
          <a:ext cx="5558933" cy="3644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11338560" y="6350001"/>
            <a:ext cx="604520" cy="432436"/>
          </a:xfrm>
        </p:spPr>
        <p:txBody>
          <a:bodyPr/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5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35"/>
          <p:cNvSpPr txBox="1">
            <a:spLocks noGrp="1"/>
          </p:cNvSpPr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Стратегия продвижения</a:t>
            </a:r>
            <a:endParaRPr dirty="0"/>
          </a:p>
        </p:txBody>
      </p:sp>
      <p:sp>
        <p:nvSpPr>
          <p:cNvPr id="469" name="Google Shape;469;p35"/>
          <p:cNvSpPr txBox="1">
            <a:spLocks noGrp="1"/>
          </p:cNvSpPr>
          <p:nvPr>
            <p:ph type="body" idx="1"/>
          </p:nvPr>
        </p:nvSpPr>
        <p:spPr>
          <a:xfrm>
            <a:off x="11425669" y="7381133"/>
            <a:ext cx="1985372" cy="55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dirty="0"/>
          </a:p>
        </p:txBody>
      </p:sp>
      <p:pic>
        <p:nvPicPr>
          <p:cNvPr id="470" name="Google Shape;47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B0BFBB-7A5D-9644-9B87-5823C6C54549}"/>
              </a:ext>
            </a:extLst>
          </p:cNvPr>
          <p:cNvSpPr txBox="1"/>
          <p:nvPr/>
        </p:nvSpPr>
        <p:spPr>
          <a:xfrm>
            <a:off x="2805744" y="3356771"/>
            <a:ext cx="4188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ambria" panose="02040503050406030204" pitchFamily="18" charset="0"/>
              </a:rPr>
              <a:t>Медицинские конференции</a:t>
            </a:r>
            <a:r>
              <a:rPr lang="en-US" sz="1600" b="1" dirty="0">
                <a:latin typeface="Cambria" panose="02040503050406030204" pitchFamily="18" charset="0"/>
              </a:rPr>
              <a:t>,</a:t>
            </a:r>
            <a:r>
              <a:rPr lang="ru-RU" sz="1600" b="1" dirty="0">
                <a:latin typeface="Cambria" panose="02040503050406030204" pitchFamily="18" charset="0"/>
              </a:rPr>
              <a:t>форумы и выставки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BAA1BE-44C8-A24C-8F63-67C916B33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515" y="957478"/>
            <a:ext cx="3333754" cy="23992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3C1F2F-D256-F84E-AB91-2901A5D91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2128" y="957478"/>
            <a:ext cx="4255889" cy="2399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2FC200-DCC4-5F48-B0F6-676F711CB427}"/>
              </a:ext>
            </a:extLst>
          </p:cNvPr>
          <p:cNvSpPr txBox="1"/>
          <p:nvPr/>
        </p:nvSpPr>
        <p:spPr>
          <a:xfrm>
            <a:off x="8931776" y="3447483"/>
            <a:ext cx="1351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mbria" panose="02040503050406030204" pitchFamily="18" charset="0"/>
              </a:rPr>
              <a:t>Веб сайт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F9D272-FF1E-6E44-AC08-4B4F96104E24}"/>
              </a:ext>
            </a:extLst>
          </p:cNvPr>
          <p:cNvSpPr txBox="1"/>
          <p:nvPr/>
        </p:nvSpPr>
        <p:spPr>
          <a:xfrm>
            <a:off x="8046721" y="3985992"/>
            <a:ext cx="3491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Cambria" panose="02040503050406030204" pitchFamily="18" charset="0"/>
              </a:rPr>
              <a:t>Взаимодействие с медицинскими учреждениями и их сотрудниками позволяет проведение </a:t>
            </a:r>
            <a:r>
              <a:rPr lang="ru-RU" sz="1600" dirty="0" err="1">
                <a:latin typeface="Cambria" panose="02040503050406030204" pitchFamily="18" charset="0"/>
              </a:rPr>
              <a:t>таргетированной</a:t>
            </a:r>
            <a:r>
              <a:rPr lang="ru-RU" sz="1600" dirty="0">
                <a:latin typeface="Cambria" panose="02040503050406030204" pitchFamily="18" charset="0"/>
              </a:rPr>
              <a:t> рекламы в медицинской сфере.</a:t>
            </a:r>
          </a:p>
          <a:p>
            <a:endParaRPr lang="ru-RU"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9412E2-5E07-6B4F-9F88-FC7D486884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06" t="7077" r="4441"/>
          <a:stretch/>
        </p:blipFill>
        <p:spPr>
          <a:xfrm>
            <a:off x="5478111" y="4235766"/>
            <a:ext cx="2722364" cy="20398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38EC0F-182C-D448-B437-0939338FAA8E}"/>
              </a:ext>
            </a:extLst>
          </p:cNvPr>
          <p:cNvSpPr txBox="1"/>
          <p:nvPr/>
        </p:nvSpPr>
        <p:spPr>
          <a:xfrm>
            <a:off x="5135861" y="6321851"/>
            <a:ext cx="4200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latin typeface="Cambria" panose="02040503050406030204" pitchFamily="18" charset="0"/>
              </a:rPr>
              <a:t>Таргетированная</a:t>
            </a:r>
            <a:r>
              <a:rPr lang="ru-RU" sz="1600" dirty="0">
                <a:latin typeface="Cambria" panose="02040503050406030204" pitchFamily="18" charset="0"/>
              </a:rPr>
              <a:t> </a:t>
            </a:r>
            <a:r>
              <a:rPr lang="ru-RU" sz="1600" b="1" dirty="0">
                <a:latin typeface="Cambria" panose="02040503050406030204" pitchFamily="18" charset="0"/>
              </a:rPr>
              <a:t>реклама</a:t>
            </a:r>
            <a:endParaRPr lang="ru-RU" sz="16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B54DA8-8F88-6E43-83F5-95B438277186}"/>
              </a:ext>
            </a:extLst>
          </p:cNvPr>
          <p:cNvSpPr txBox="1"/>
          <p:nvPr/>
        </p:nvSpPr>
        <p:spPr>
          <a:xfrm>
            <a:off x="2602522" y="4032258"/>
            <a:ext cx="28755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Cambria" panose="02040503050406030204" pitchFamily="18" charset="0"/>
              </a:rPr>
              <a:t>Участие в научных медицинских конференциях, </a:t>
            </a:r>
            <a:r>
              <a:rPr lang="en-US" sz="1600" dirty="0" err="1">
                <a:latin typeface="Cambria" panose="02040503050406030204" pitchFamily="18" charset="0"/>
              </a:rPr>
              <a:t>ф</a:t>
            </a:r>
            <a:r>
              <a:rPr lang="ru-RU" sz="1600" dirty="0" err="1">
                <a:latin typeface="Cambria" panose="02040503050406030204" pitchFamily="18" charset="0"/>
              </a:rPr>
              <a:t>орумах</a:t>
            </a:r>
            <a:r>
              <a:rPr lang="ru-RU" sz="1600" dirty="0">
                <a:latin typeface="Cambria" panose="02040503050406030204" pitchFamily="18" charset="0"/>
              </a:rPr>
              <a:t>  и выставках привлекает потенциальных потребителей.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idx="11"/>
          </p:nvPr>
        </p:nvSpPr>
        <p:spPr>
          <a:xfrm>
            <a:off x="11205277" y="6321851"/>
            <a:ext cx="665480" cy="445891"/>
          </a:xfrm>
        </p:spPr>
        <p:txBody>
          <a:bodyPr/>
          <a:lstStyle/>
          <a:p>
            <a:r>
              <a:rPr lang="ru-RU" dirty="0" smtClean="0"/>
              <a:t>19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75a8c1f4a1_0_41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g275a8c1f4a1_0_41"/>
          <p:cNvSpPr txBox="1">
            <a:spLocks noGrp="1"/>
          </p:cNvSpPr>
          <p:nvPr>
            <p:ph type="title"/>
          </p:nvPr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dirty="0"/>
              <a:t>Д</a:t>
            </a:r>
            <a:r>
              <a:rPr lang="ru-RU" sz="3200" dirty="0" smtClean="0"/>
              <a:t>орожная </a:t>
            </a:r>
            <a:r>
              <a:rPr lang="ru-RU" sz="3200" dirty="0"/>
              <a:t>карта </a:t>
            </a:r>
            <a:r>
              <a:rPr lang="ru-RU" sz="3200" dirty="0" smtClean="0"/>
              <a:t>проекта</a:t>
            </a:r>
            <a:endParaRPr sz="3200" dirty="0"/>
          </a:p>
        </p:txBody>
      </p:sp>
      <p:pic>
        <p:nvPicPr>
          <p:cNvPr id="498" name="Google Shape;498;g275a8c1f4a1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080" y="148626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7">
            <a:extLst>
              <a:ext uri="{FF2B5EF4-FFF2-40B4-BE49-F238E27FC236}">
                <a16:creationId xmlns:a16="http://schemas.microsoft.com/office/drawing/2014/main" id="{E0277CD8-F840-59F3-A1C6-2959BED741F0}"/>
              </a:ext>
            </a:extLst>
          </p:cNvPr>
          <p:cNvGrpSpPr/>
          <p:nvPr/>
        </p:nvGrpSpPr>
        <p:grpSpPr>
          <a:xfrm>
            <a:off x="2471351" y="951004"/>
            <a:ext cx="9560895" cy="5841450"/>
            <a:chOff x="1619168" y="1545443"/>
            <a:chExt cx="8436493" cy="5154470"/>
          </a:xfrm>
        </p:grpSpPr>
        <p:grpSp>
          <p:nvGrpSpPr>
            <p:cNvPr id="8" name="Group 63">
              <a:extLst>
                <a:ext uri="{FF2B5EF4-FFF2-40B4-BE49-F238E27FC236}">
                  <a16:creationId xmlns:a16="http://schemas.microsoft.com/office/drawing/2014/main" id="{6F8C9127-5479-301F-388C-6636FB910CF6}"/>
                </a:ext>
              </a:extLst>
            </p:cNvPr>
            <p:cNvGrpSpPr/>
            <p:nvPr/>
          </p:nvGrpSpPr>
          <p:grpSpPr>
            <a:xfrm>
              <a:off x="3484016" y="1671031"/>
              <a:ext cx="5417274" cy="4570229"/>
              <a:chOff x="2797513" y="1146213"/>
              <a:chExt cx="3680300" cy="3104850"/>
            </a:xfrm>
          </p:grpSpPr>
          <p:sp>
            <p:nvSpPr>
              <p:cNvPr id="12" name="Google Shape;1970;p43">
                <a:extLst>
                  <a:ext uri="{FF2B5EF4-FFF2-40B4-BE49-F238E27FC236}">
                    <a16:creationId xmlns:a16="http://schemas.microsoft.com/office/drawing/2014/main" id="{7C2407F4-E1E3-7D70-8AF3-FB8C4B31010A}"/>
                  </a:ext>
                </a:extLst>
              </p:cNvPr>
              <p:cNvSpPr/>
              <p:nvPr/>
            </p:nvSpPr>
            <p:spPr>
              <a:xfrm>
                <a:off x="2888588" y="1731288"/>
                <a:ext cx="2792625" cy="2519775"/>
              </a:xfrm>
              <a:custGeom>
                <a:avLst/>
                <a:gdLst/>
                <a:ahLst/>
                <a:cxnLst/>
                <a:rect l="l" t="t" r="r" b="b"/>
                <a:pathLst>
                  <a:path w="111705" h="100791" extrusionOk="0">
                    <a:moveTo>
                      <a:pt x="69487" y="1"/>
                    </a:moveTo>
                    <a:cubicBezTo>
                      <a:pt x="59479" y="1"/>
                      <a:pt x="33765" y="1042"/>
                      <a:pt x="29183" y="11554"/>
                    </a:cubicBezTo>
                    <a:cubicBezTo>
                      <a:pt x="23468" y="24686"/>
                      <a:pt x="56769" y="22674"/>
                      <a:pt x="86737" y="28627"/>
                    </a:cubicBezTo>
                    <a:cubicBezTo>
                      <a:pt x="102394" y="31770"/>
                      <a:pt x="106061" y="45094"/>
                      <a:pt x="89940" y="52773"/>
                    </a:cubicBezTo>
                    <a:cubicBezTo>
                      <a:pt x="81046" y="57024"/>
                      <a:pt x="61330" y="60476"/>
                      <a:pt x="39148" y="61953"/>
                    </a:cubicBezTo>
                    <a:cubicBezTo>
                      <a:pt x="16943" y="63393"/>
                      <a:pt x="0" y="78490"/>
                      <a:pt x="14526" y="92968"/>
                    </a:cubicBezTo>
                    <a:cubicBezTo>
                      <a:pt x="20798" y="99197"/>
                      <a:pt x="33882" y="100791"/>
                      <a:pt x="44902" y="100791"/>
                    </a:cubicBezTo>
                    <a:cubicBezTo>
                      <a:pt x="48860" y="100791"/>
                      <a:pt x="52552" y="100585"/>
                      <a:pt x="55567" y="100315"/>
                    </a:cubicBezTo>
                    <a:cubicBezTo>
                      <a:pt x="58996" y="100017"/>
                      <a:pt x="63270" y="99493"/>
                      <a:pt x="63270" y="96350"/>
                    </a:cubicBezTo>
                    <a:cubicBezTo>
                      <a:pt x="63270" y="93020"/>
                      <a:pt x="60272" y="91221"/>
                      <a:pt x="56702" y="91221"/>
                    </a:cubicBezTo>
                    <a:cubicBezTo>
                      <a:pt x="56480" y="91221"/>
                      <a:pt x="56257" y="91228"/>
                      <a:pt x="56031" y="91242"/>
                    </a:cubicBezTo>
                    <a:cubicBezTo>
                      <a:pt x="54239" y="91340"/>
                      <a:pt x="52438" y="91389"/>
                      <a:pt x="50651" y="91389"/>
                    </a:cubicBezTo>
                    <a:cubicBezTo>
                      <a:pt x="33718" y="91389"/>
                      <a:pt x="18130" y="86975"/>
                      <a:pt x="24754" y="77681"/>
                    </a:cubicBezTo>
                    <a:cubicBezTo>
                      <a:pt x="36922" y="63000"/>
                      <a:pt x="58913" y="74216"/>
                      <a:pt x="93131" y="61524"/>
                    </a:cubicBezTo>
                    <a:cubicBezTo>
                      <a:pt x="106538" y="56547"/>
                      <a:pt x="111705" y="47129"/>
                      <a:pt x="110621" y="39664"/>
                    </a:cubicBezTo>
                    <a:cubicBezTo>
                      <a:pt x="108919" y="27520"/>
                      <a:pt x="95500" y="21781"/>
                      <a:pt x="86499" y="20519"/>
                    </a:cubicBezTo>
                    <a:cubicBezTo>
                      <a:pt x="77058" y="19209"/>
                      <a:pt x="78296" y="19781"/>
                      <a:pt x="58841" y="17614"/>
                    </a:cubicBezTo>
                    <a:cubicBezTo>
                      <a:pt x="40089" y="15507"/>
                      <a:pt x="38541" y="13709"/>
                      <a:pt x="38303" y="12578"/>
                    </a:cubicBezTo>
                    <a:cubicBezTo>
                      <a:pt x="38172" y="11816"/>
                      <a:pt x="38124" y="10030"/>
                      <a:pt x="42244" y="7625"/>
                    </a:cubicBezTo>
                    <a:cubicBezTo>
                      <a:pt x="48637" y="3815"/>
                      <a:pt x="73474" y="64"/>
                      <a:pt x="73474" y="64"/>
                    </a:cubicBezTo>
                    <a:cubicBezTo>
                      <a:pt x="73474" y="64"/>
                      <a:pt x="71960" y="1"/>
                      <a:pt x="69487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Lora" pitchFamily="2" charset="0"/>
                </a:endParaRPr>
              </a:p>
            </p:txBody>
          </p:sp>
          <p:grpSp>
            <p:nvGrpSpPr>
              <p:cNvPr id="13" name="Google Shape;1980;p43">
                <a:extLst>
                  <a:ext uri="{FF2B5EF4-FFF2-40B4-BE49-F238E27FC236}">
                    <a16:creationId xmlns:a16="http://schemas.microsoft.com/office/drawing/2014/main" id="{35BE5E29-4C4A-73CF-71B8-0E6E5DED1DAD}"/>
                  </a:ext>
                </a:extLst>
              </p:cNvPr>
              <p:cNvGrpSpPr/>
              <p:nvPr/>
            </p:nvGrpSpPr>
            <p:grpSpPr>
              <a:xfrm>
                <a:off x="4221188" y="1146213"/>
                <a:ext cx="2256625" cy="881075"/>
                <a:chOff x="4221188" y="1146213"/>
                <a:chExt cx="2256625" cy="881075"/>
              </a:xfrm>
            </p:grpSpPr>
            <p:sp>
              <p:nvSpPr>
                <p:cNvPr id="32" name="Google Shape;1981;p43">
                  <a:extLst>
                    <a:ext uri="{FF2B5EF4-FFF2-40B4-BE49-F238E27FC236}">
                      <a16:creationId xmlns:a16="http://schemas.microsoft.com/office/drawing/2014/main" id="{17BFFE54-E864-0FF9-D00C-BD0B9404F3EE}"/>
                    </a:ext>
                  </a:extLst>
                </p:cNvPr>
                <p:cNvSpPr/>
                <p:nvPr/>
              </p:nvSpPr>
              <p:spPr>
                <a:xfrm>
                  <a:off x="4862413" y="1169937"/>
                  <a:ext cx="1615400" cy="53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16" h="21360" extrusionOk="0">
                      <a:moveTo>
                        <a:pt x="0" y="0"/>
                      </a:moveTo>
                      <a:lnTo>
                        <a:pt x="0" y="21360"/>
                      </a:lnTo>
                      <a:lnTo>
                        <a:pt x="55043" y="21360"/>
                      </a:lnTo>
                      <a:cubicBezTo>
                        <a:pt x="60341" y="21360"/>
                        <a:pt x="64615" y="17086"/>
                        <a:pt x="64615" y="11799"/>
                      </a:cubicBezTo>
                      <a:lnTo>
                        <a:pt x="64615" y="9597"/>
                      </a:lnTo>
                      <a:cubicBezTo>
                        <a:pt x="64615" y="4298"/>
                        <a:pt x="60341" y="0"/>
                        <a:pt x="5504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>
                      <a:schemeClr val="dk1"/>
                    </a:buClr>
                    <a:buSzPts val="1100"/>
                  </a:pPr>
                  <a:r>
                    <a:rPr lang="ru-RU" dirty="0" smtClean="0"/>
                    <a:t>01.07.23-3</a:t>
                  </a:r>
                  <a:r>
                    <a:rPr lang="ru-RU" dirty="0"/>
                    <a:t>0</a:t>
                  </a:r>
                  <a:r>
                    <a:rPr lang="ru-RU" dirty="0" smtClean="0"/>
                    <a:t>.09..23</a:t>
                  </a:r>
                  <a:endParaRPr sz="1700" b="1" dirty="0">
                    <a:solidFill>
                      <a:srgbClr val="434343"/>
                    </a:solidFill>
                    <a:latin typeface="Lora" pitchFamily="2" charset="0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grpSp>
              <p:nvGrpSpPr>
                <p:cNvPr id="33" name="Google Shape;1982;p43">
                  <a:extLst>
                    <a:ext uri="{FF2B5EF4-FFF2-40B4-BE49-F238E27FC236}">
                      <a16:creationId xmlns:a16="http://schemas.microsoft.com/office/drawing/2014/main" id="{BF9DB68C-05F3-832A-3EE3-2CEA5CA3FA54}"/>
                    </a:ext>
                  </a:extLst>
                </p:cNvPr>
                <p:cNvGrpSpPr/>
                <p:nvPr/>
              </p:nvGrpSpPr>
              <p:grpSpPr>
                <a:xfrm>
                  <a:off x="4221188" y="1146213"/>
                  <a:ext cx="905200" cy="881075"/>
                  <a:chOff x="4259288" y="1146213"/>
                  <a:chExt cx="905200" cy="881075"/>
                </a:xfrm>
              </p:grpSpPr>
              <p:sp>
                <p:nvSpPr>
                  <p:cNvPr id="35" name="Google Shape;1983;p43">
                    <a:extLst>
                      <a:ext uri="{FF2B5EF4-FFF2-40B4-BE49-F238E27FC236}">
                        <a16:creationId xmlns:a16="http://schemas.microsoft.com/office/drawing/2014/main" id="{81C2AA99-278E-24F1-7B1E-1DD07F79FBD4}"/>
                      </a:ext>
                    </a:extLst>
                  </p:cNvPr>
                  <p:cNvSpPr/>
                  <p:nvPr/>
                </p:nvSpPr>
                <p:spPr>
                  <a:xfrm>
                    <a:off x="4374488" y="1989163"/>
                    <a:ext cx="790000" cy="38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00" h="1525" extrusionOk="0">
                        <a:moveTo>
                          <a:pt x="15812" y="0"/>
                        </a:moveTo>
                        <a:cubicBezTo>
                          <a:pt x="7085" y="0"/>
                          <a:pt x="0" y="346"/>
                          <a:pt x="0" y="762"/>
                        </a:cubicBezTo>
                        <a:cubicBezTo>
                          <a:pt x="0" y="1191"/>
                          <a:pt x="7085" y="1524"/>
                          <a:pt x="15812" y="1524"/>
                        </a:cubicBezTo>
                        <a:cubicBezTo>
                          <a:pt x="24527" y="1524"/>
                          <a:pt x="31600" y="1191"/>
                          <a:pt x="31600" y="762"/>
                        </a:cubicBezTo>
                        <a:cubicBezTo>
                          <a:pt x="31600" y="346"/>
                          <a:pt x="24527" y="0"/>
                          <a:pt x="15812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36" name="Google Shape;1984;p43">
                    <a:extLst>
                      <a:ext uri="{FF2B5EF4-FFF2-40B4-BE49-F238E27FC236}">
                        <a16:creationId xmlns:a16="http://schemas.microsoft.com/office/drawing/2014/main" id="{93D91E4B-E23D-3557-C6EA-24EA9F87F99D}"/>
                      </a:ext>
                    </a:extLst>
                  </p:cNvPr>
                  <p:cNvSpPr/>
                  <p:nvPr/>
                </p:nvSpPr>
                <p:spPr>
                  <a:xfrm>
                    <a:off x="4695963" y="1811063"/>
                    <a:ext cx="208375" cy="18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35" h="7577" extrusionOk="0">
                        <a:moveTo>
                          <a:pt x="4042" y="1"/>
                        </a:moveTo>
                        <a:cubicBezTo>
                          <a:pt x="1814" y="1"/>
                          <a:pt x="0" y="7577"/>
                          <a:pt x="0" y="7577"/>
                        </a:cubicBezTo>
                        <a:lnTo>
                          <a:pt x="8335" y="7577"/>
                        </a:lnTo>
                        <a:cubicBezTo>
                          <a:pt x="8335" y="7577"/>
                          <a:pt x="6632" y="600"/>
                          <a:pt x="4275" y="28"/>
                        </a:cubicBezTo>
                        <a:cubicBezTo>
                          <a:pt x="4197" y="10"/>
                          <a:pt x="4119" y="1"/>
                          <a:pt x="4042" y="1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37" name="Google Shape;1985;p43">
                    <a:extLst>
                      <a:ext uri="{FF2B5EF4-FFF2-40B4-BE49-F238E27FC236}">
                        <a16:creationId xmlns:a16="http://schemas.microsoft.com/office/drawing/2014/main" id="{3C9A0C25-8C02-EFC8-55DE-48174D058C04}"/>
                      </a:ext>
                    </a:extLst>
                  </p:cNvPr>
                  <p:cNvSpPr/>
                  <p:nvPr/>
                </p:nvSpPr>
                <p:spPr>
                  <a:xfrm>
                    <a:off x="4904313" y="1882713"/>
                    <a:ext cx="130400" cy="117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16" h="4711" extrusionOk="0">
                        <a:moveTo>
                          <a:pt x="2525" y="1"/>
                        </a:moveTo>
                        <a:cubicBezTo>
                          <a:pt x="1120" y="1"/>
                          <a:pt x="1" y="4711"/>
                          <a:pt x="1" y="4711"/>
                        </a:cubicBezTo>
                        <a:lnTo>
                          <a:pt x="5216" y="4711"/>
                        </a:lnTo>
                        <a:cubicBezTo>
                          <a:pt x="5216" y="4711"/>
                          <a:pt x="4144" y="377"/>
                          <a:pt x="2679" y="20"/>
                        </a:cubicBezTo>
                        <a:cubicBezTo>
                          <a:pt x="2628" y="7"/>
                          <a:pt x="2576" y="1"/>
                          <a:pt x="2525" y="1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38" name="Google Shape;1986;p43">
                    <a:extLst>
                      <a:ext uri="{FF2B5EF4-FFF2-40B4-BE49-F238E27FC236}">
                        <a16:creationId xmlns:a16="http://schemas.microsoft.com/office/drawing/2014/main" id="{9F9698C9-0E26-AD27-2264-E72DC8DE73FA}"/>
                      </a:ext>
                    </a:extLst>
                  </p:cNvPr>
                  <p:cNvSpPr/>
                  <p:nvPr/>
                </p:nvSpPr>
                <p:spPr>
                  <a:xfrm>
                    <a:off x="4605463" y="1707288"/>
                    <a:ext cx="42000" cy="293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0" h="11728" extrusionOk="0">
                        <a:moveTo>
                          <a:pt x="1" y="0"/>
                        </a:moveTo>
                        <a:lnTo>
                          <a:pt x="1" y="11728"/>
                        </a:lnTo>
                        <a:lnTo>
                          <a:pt x="1679" y="11728"/>
                        </a:lnTo>
                        <a:lnTo>
                          <a:pt x="1679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>
                      <a:latin typeface="Lora" pitchFamily="2" charset="0"/>
                    </a:endParaRPr>
                  </a:p>
                </p:txBody>
              </p:sp>
              <p:sp>
                <p:nvSpPr>
                  <p:cNvPr id="39" name="Google Shape;1987;p43">
                    <a:extLst>
                      <a:ext uri="{FF2B5EF4-FFF2-40B4-BE49-F238E27FC236}">
                        <a16:creationId xmlns:a16="http://schemas.microsoft.com/office/drawing/2014/main" id="{EB91DE3F-FB1B-36C1-1C7A-0CD7A97D0A94}"/>
                      </a:ext>
                    </a:extLst>
                  </p:cNvPr>
                  <p:cNvSpPr/>
                  <p:nvPr/>
                </p:nvSpPr>
                <p:spPr>
                  <a:xfrm>
                    <a:off x="4259288" y="1146213"/>
                    <a:ext cx="692075" cy="641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83" h="25670" extrusionOk="0">
                        <a:moveTo>
                          <a:pt x="27683" y="8239"/>
                        </a:moveTo>
                        <a:cubicBezTo>
                          <a:pt x="27683" y="4274"/>
                          <a:pt x="24492" y="1048"/>
                          <a:pt x="20527" y="1048"/>
                        </a:cubicBezTo>
                        <a:cubicBezTo>
                          <a:pt x="18563" y="1048"/>
                          <a:pt x="16777" y="1834"/>
                          <a:pt x="15491" y="3119"/>
                        </a:cubicBezTo>
                        <a:cubicBezTo>
                          <a:pt x="14348" y="1238"/>
                          <a:pt x="12276" y="0"/>
                          <a:pt x="9907" y="0"/>
                        </a:cubicBezTo>
                        <a:cubicBezTo>
                          <a:pt x="6287" y="0"/>
                          <a:pt x="3358" y="2941"/>
                          <a:pt x="3358" y="6560"/>
                        </a:cubicBezTo>
                        <a:cubicBezTo>
                          <a:pt x="3358" y="8370"/>
                          <a:pt x="4085" y="9989"/>
                          <a:pt x="5275" y="11204"/>
                        </a:cubicBezTo>
                        <a:cubicBezTo>
                          <a:pt x="2251" y="11799"/>
                          <a:pt x="1" y="14454"/>
                          <a:pt x="1" y="17645"/>
                        </a:cubicBezTo>
                        <a:cubicBezTo>
                          <a:pt x="1" y="21300"/>
                          <a:pt x="2965" y="24253"/>
                          <a:pt x="6609" y="24253"/>
                        </a:cubicBezTo>
                        <a:cubicBezTo>
                          <a:pt x="7704" y="24253"/>
                          <a:pt x="8728" y="23967"/>
                          <a:pt x="9645" y="23503"/>
                        </a:cubicBezTo>
                        <a:cubicBezTo>
                          <a:pt x="10300" y="24777"/>
                          <a:pt x="11645" y="25670"/>
                          <a:pt x="13217" y="25670"/>
                        </a:cubicBezTo>
                        <a:cubicBezTo>
                          <a:pt x="14526" y="25670"/>
                          <a:pt x="15681" y="25039"/>
                          <a:pt x="16408" y="24074"/>
                        </a:cubicBezTo>
                        <a:cubicBezTo>
                          <a:pt x="17562" y="24908"/>
                          <a:pt x="18979" y="25384"/>
                          <a:pt x="20527" y="25384"/>
                        </a:cubicBezTo>
                        <a:cubicBezTo>
                          <a:pt x="24492" y="25384"/>
                          <a:pt x="27683" y="22181"/>
                          <a:pt x="27683" y="18228"/>
                        </a:cubicBezTo>
                        <a:cubicBezTo>
                          <a:pt x="27683" y="16288"/>
                          <a:pt x="26933" y="14502"/>
                          <a:pt x="25671" y="13216"/>
                        </a:cubicBezTo>
                        <a:cubicBezTo>
                          <a:pt x="26933" y="11930"/>
                          <a:pt x="27683" y="10180"/>
                          <a:pt x="27683" y="823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>
                      <a:latin typeface="Lora" pitchFamily="2" charset="0"/>
                    </a:endParaRPr>
                  </a:p>
                </p:txBody>
              </p:sp>
            </p:grpSp>
            <p:sp>
              <p:nvSpPr>
                <p:cNvPr id="34" name="Google Shape;1988;p43">
                  <a:extLst>
                    <a:ext uri="{FF2B5EF4-FFF2-40B4-BE49-F238E27FC236}">
                      <a16:creationId xmlns:a16="http://schemas.microsoft.com/office/drawing/2014/main" id="{EBB58555-D5C0-662B-B5FD-8CC7AD732997}"/>
                    </a:ext>
                  </a:extLst>
                </p:cNvPr>
                <p:cNvSpPr txBox="1"/>
                <p:nvPr/>
              </p:nvSpPr>
              <p:spPr>
                <a:xfrm>
                  <a:off x="4281613" y="1334688"/>
                  <a:ext cx="580800" cy="327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 dirty="0">
                      <a:solidFill>
                        <a:srgbClr val="FFFFFF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01</a:t>
                  </a:r>
                  <a:endParaRPr sz="2500" dirty="0">
                    <a:latin typeface="Lora" pitchFamily="2" charset="0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pSp>
            <p:nvGrpSpPr>
              <p:cNvPr id="14" name="Google Shape;1990;p43">
                <a:extLst>
                  <a:ext uri="{FF2B5EF4-FFF2-40B4-BE49-F238E27FC236}">
                    <a16:creationId xmlns:a16="http://schemas.microsoft.com/office/drawing/2014/main" id="{88CEEF8C-E757-5B62-D22A-17589DAE6719}"/>
                  </a:ext>
                </a:extLst>
              </p:cNvPr>
              <p:cNvGrpSpPr/>
              <p:nvPr/>
            </p:nvGrpSpPr>
            <p:grpSpPr>
              <a:xfrm>
                <a:off x="2797513" y="2156438"/>
                <a:ext cx="2328275" cy="881675"/>
                <a:chOff x="2797513" y="2156438"/>
                <a:chExt cx="2328275" cy="881675"/>
              </a:xfrm>
            </p:grpSpPr>
            <p:sp>
              <p:nvSpPr>
                <p:cNvPr id="24" name="Google Shape;1991;p43">
                  <a:extLst>
                    <a:ext uri="{FF2B5EF4-FFF2-40B4-BE49-F238E27FC236}">
                      <a16:creationId xmlns:a16="http://schemas.microsoft.com/office/drawing/2014/main" id="{4842F5FB-EA5E-F197-5E81-FAFC96C7A17A}"/>
                    </a:ext>
                  </a:extLst>
                </p:cNvPr>
                <p:cNvSpPr/>
                <p:nvPr/>
              </p:nvSpPr>
              <p:spPr>
                <a:xfrm>
                  <a:off x="2797513" y="2219238"/>
                  <a:ext cx="1615100" cy="5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04" h="21373" extrusionOk="0">
                      <a:moveTo>
                        <a:pt x="9573" y="1"/>
                      </a:moveTo>
                      <a:cubicBezTo>
                        <a:pt x="4274" y="1"/>
                        <a:pt x="0" y="4311"/>
                        <a:pt x="0" y="9597"/>
                      </a:cubicBezTo>
                      <a:lnTo>
                        <a:pt x="0" y="11800"/>
                      </a:lnTo>
                      <a:cubicBezTo>
                        <a:pt x="0" y="17098"/>
                        <a:pt x="4274" y="21373"/>
                        <a:pt x="9573" y="21373"/>
                      </a:cubicBezTo>
                      <a:lnTo>
                        <a:pt x="64603" y="21373"/>
                      </a:lnTo>
                      <a:lnTo>
                        <a:pt x="6460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>
                      <a:schemeClr val="dk1"/>
                    </a:buClr>
                    <a:buSzPts val="1100"/>
                  </a:pPr>
                  <a:r>
                    <a:rPr lang="ru-RU" dirty="0" smtClean="0"/>
                    <a:t>01.09.23-30.11.23</a:t>
                  </a:r>
                  <a:endParaRPr lang="en-IN" sz="1700" b="1" dirty="0">
                    <a:solidFill>
                      <a:srgbClr val="434343"/>
                    </a:solidFill>
                    <a:latin typeface="Lora" pitchFamily="2" charset="0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grpSp>
              <p:nvGrpSpPr>
                <p:cNvPr id="25" name="Google Shape;1992;p43">
                  <a:extLst>
                    <a:ext uri="{FF2B5EF4-FFF2-40B4-BE49-F238E27FC236}">
                      <a16:creationId xmlns:a16="http://schemas.microsoft.com/office/drawing/2014/main" id="{4B4C6E82-FB44-5018-0A33-D6F022DF5DF5}"/>
                    </a:ext>
                  </a:extLst>
                </p:cNvPr>
                <p:cNvGrpSpPr/>
                <p:nvPr/>
              </p:nvGrpSpPr>
              <p:grpSpPr>
                <a:xfrm>
                  <a:off x="4221188" y="2156438"/>
                  <a:ext cx="904600" cy="881675"/>
                  <a:chOff x="4221188" y="2156438"/>
                  <a:chExt cx="904600" cy="881675"/>
                </a:xfrm>
              </p:grpSpPr>
              <p:sp>
                <p:nvSpPr>
                  <p:cNvPr id="27" name="Google Shape;1993;p43">
                    <a:extLst>
                      <a:ext uri="{FF2B5EF4-FFF2-40B4-BE49-F238E27FC236}">
                        <a16:creationId xmlns:a16="http://schemas.microsoft.com/office/drawing/2014/main" id="{129B9BAF-2333-A860-8934-7598A4D5A346}"/>
                      </a:ext>
                    </a:extLst>
                  </p:cNvPr>
                  <p:cNvSpPr/>
                  <p:nvPr/>
                </p:nvSpPr>
                <p:spPr>
                  <a:xfrm>
                    <a:off x="4336688" y="2999988"/>
                    <a:ext cx="789100" cy="38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64" h="1525" extrusionOk="0">
                        <a:moveTo>
                          <a:pt x="15776" y="1"/>
                        </a:moveTo>
                        <a:cubicBezTo>
                          <a:pt x="7073" y="1"/>
                          <a:pt x="0" y="346"/>
                          <a:pt x="0" y="763"/>
                        </a:cubicBezTo>
                        <a:cubicBezTo>
                          <a:pt x="0" y="1180"/>
                          <a:pt x="7073" y="1525"/>
                          <a:pt x="15776" y="1525"/>
                        </a:cubicBezTo>
                        <a:cubicBezTo>
                          <a:pt x="24515" y="1525"/>
                          <a:pt x="31564" y="1180"/>
                          <a:pt x="31564" y="763"/>
                        </a:cubicBezTo>
                        <a:cubicBezTo>
                          <a:pt x="31564" y="346"/>
                          <a:pt x="24515" y="1"/>
                          <a:pt x="15776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28" name="Google Shape;1994;p43">
                    <a:extLst>
                      <a:ext uri="{FF2B5EF4-FFF2-40B4-BE49-F238E27FC236}">
                        <a16:creationId xmlns:a16="http://schemas.microsoft.com/office/drawing/2014/main" id="{387AE3DD-1DCB-6806-AFD5-B6B4880EDB1B}"/>
                      </a:ext>
                    </a:extLst>
                  </p:cNvPr>
                  <p:cNvSpPr/>
                  <p:nvPr/>
                </p:nvSpPr>
                <p:spPr>
                  <a:xfrm>
                    <a:off x="4657263" y="2821838"/>
                    <a:ext cx="208975" cy="189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59" h="7580" extrusionOk="0">
                        <a:moveTo>
                          <a:pt x="4055" y="1"/>
                        </a:moveTo>
                        <a:cubicBezTo>
                          <a:pt x="1809" y="1"/>
                          <a:pt x="0" y="7579"/>
                          <a:pt x="0" y="7579"/>
                        </a:cubicBezTo>
                        <a:lnTo>
                          <a:pt x="8359" y="7579"/>
                        </a:lnTo>
                        <a:cubicBezTo>
                          <a:pt x="8359" y="7579"/>
                          <a:pt x="6632" y="602"/>
                          <a:pt x="4299" y="31"/>
                        </a:cubicBezTo>
                        <a:cubicBezTo>
                          <a:pt x="4217" y="11"/>
                          <a:pt x="4136" y="1"/>
                          <a:pt x="4055" y="1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29" name="Google Shape;1995;p43">
                    <a:extLst>
                      <a:ext uri="{FF2B5EF4-FFF2-40B4-BE49-F238E27FC236}">
                        <a16:creationId xmlns:a16="http://schemas.microsoft.com/office/drawing/2014/main" id="{BB065E62-85B3-719F-0117-D46D664D4BF7}"/>
                      </a:ext>
                    </a:extLst>
                  </p:cNvPr>
                  <p:cNvSpPr/>
                  <p:nvPr/>
                </p:nvSpPr>
                <p:spPr>
                  <a:xfrm>
                    <a:off x="4866213" y="2893563"/>
                    <a:ext cx="129800" cy="117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2" h="4711" extrusionOk="0">
                        <a:moveTo>
                          <a:pt x="2525" y="0"/>
                        </a:moveTo>
                        <a:cubicBezTo>
                          <a:pt x="1120" y="0"/>
                          <a:pt x="1" y="4710"/>
                          <a:pt x="1" y="4710"/>
                        </a:cubicBezTo>
                        <a:lnTo>
                          <a:pt x="5192" y="4710"/>
                        </a:lnTo>
                        <a:cubicBezTo>
                          <a:pt x="5192" y="4710"/>
                          <a:pt x="4120" y="353"/>
                          <a:pt x="2679" y="19"/>
                        </a:cubicBezTo>
                        <a:cubicBezTo>
                          <a:pt x="2628" y="6"/>
                          <a:pt x="2576" y="0"/>
                          <a:pt x="252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30" name="Google Shape;1996;p43">
                    <a:extLst>
                      <a:ext uri="{FF2B5EF4-FFF2-40B4-BE49-F238E27FC236}">
                        <a16:creationId xmlns:a16="http://schemas.microsoft.com/office/drawing/2014/main" id="{5B3E91B6-50EB-6851-B32E-11854A955CCC}"/>
                      </a:ext>
                    </a:extLst>
                  </p:cNvPr>
                  <p:cNvSpPr/>
                  <p:nvPr/>
                </p:nvSpPr>
                <p:spPr>
                  <a:xfrm>
                    <a:off x="4567363" y="2718113"/>
                    <a:ext cx="42000" cy="293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0" h="11729" extrusionOk="0">
                        <a:moveTo>
                          <a:pt x="1" y="1"/>
                        </a:moveTo>
                        <a:lnTo>
                          <a:pt x="1" y="11728"/>
                        </a:lnTo>
                        <a:lnTo>
                          <a:pt x="1679" y="11728"/>
                        </a:lnTo>
                        <a:lnTo>
                          <a:pt x="1679" y="1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31" name="Google Shape;1997;p43">
                    <a:extLst>
                      <a:ext uri="{FF2B5EF4-FFF2-40B4-BE49-F238E27FC236}">
                        <a16:creationId xmlns:a16="http://schemas.microsoft.com/office/drawing/2014/main" id="{C48A279E-E323-9412-BD12-F4465144494C}"/>
                      </a:ext>
                    </a:extLst>
                  </p:cNvPr>
                  <p:cNvSpPr/>
                  <p:nvPr/>
                </p:nvSpPr>
                <p:spPr>
                  <a:xfrm>
                    <a:off x="4221188" y="2156438"/>
                    <a:ext cx="692375" cy="642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95" h="25695" extrusionOk="0">
                        <a:moveTo>
                          <a:pt x="27695" y="8228"/>
                        </a:moveTo>
                        <a:cubicBezTo>
                          <a:pt x="27695" y="4275"/>
                          <a:pt x="24492" y="1072"/>
                          <a:pt x="20539" y="1072"/>
                        </a:cubicBezTo>
                        <a:cubicBezTo>
                          <a:pt x="18563" y="1072"/>
                          <a:pt x="16789" y="1858"/>
                          <a:pt x="15503" y="3144"/>
                        </a:cubicBezTo>
                        <a:cubicBezTo>
                          <a:pt x="14348" y="1263"/>
                          <a:pt x="12276" y="1"/>
                          <a:pt x="9883" y="1"/>
                        </a:cubicBezTo>
                        <a:cubicBezTo>
                          <a:pt x="6263" y="1"/>
                          <a:pt x="3334" y="2942"/>
                          <a:pt x="3334" y="6561"/>
                        </a:cubicBezTo>
                        <a:cubicBezTo>
                          <a:pt x="3334" y="8395"/>
                          <a:pt x="4061" y="10014"/>
                          <a:pt x="5275" y="11193"/>
                        </a:cubicBezTo>
                        <a:cubicBezTo>
                          <a:pt x="2263" y="11824"/>
                          <a:pt x="1" y="14479"/>
                          <a:pt x="1" y="17670"/>
                        </a:cubicBezTo>
                        <a:cubicBezTo>
                          <a:pt x="1" y="21313"/>
                          <a:pt x="2965" y="24254"/>
                          <a:pt x="6609" y="24254"/>
                        </a:cubicBezTo>
                        <a:cubicBezTo>
                          <a:pt x="7680" y="24254"/>
                          <a:pt x="8728" y="23992"/>
                          <a:pt x="9621" y="23516"/>
                        </a:cubicBezTo>
                        <a:cubicBezTo>
                          <a:pt x="10312" y="24801"/>
                          <a:pt x="11645" y="25694"/>
                          <a:pt x="13193" y="25694"/>
                        </a:cubicBezTo>
                        <a:cubicBezTo>
                          <a:pt x="14503" y="25694"/>
                          <a:pt x="15657" y="25063"/>
                          <a:pt x="16396" y="24099"/>
                        </a:cubicBezTo>
                        <a:cubicBezTo>
                          <a:pt x="17574" y="24909"/>
                          <a:pt x="18991" y="25409"/>
                          <a:pt x="20539" y="25409"/>
                        </a:cubicBezTo>
                        <a:cubicBezTo>
                          <a:pt x="24492" y="25409"/>
                          <a:pt x="27695" y="22206"/>
                          <a:pt x="27695" y="18253"/>
                        </a:cubicBezTo>
                        <a:cubicBezTo>
                          <a:pt x="27695" y="16288"/>
                          <a:pt x="26909" y="14526"/>
                          <a:pt x="25647" y="13240"/>
                        </a:cubicBezTo>
                        <a:cubicBezTo>
                          <a:pt x="26909" y="11955"/>
                          <a:pt x="27695" y="10204"/>
                          <a:pt x="27695" y="822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>
                      <a:latin typeface="Lora" pitchFamily="2" charset="0"/>
                    </a:endParaRPr>
                  </a:p>
                </p:txBody>
              </p:sp>
            </p:grpSp>
            <p:sp>
              <p:nvSpPr>
                <p:cNvPr id="26" name="Google Shape;1998;p43">
                  <a:extLst>
                    <a:ext uri="{FF2B5EF4-FFF2-40B4-BE49-F238E27FC236}">
                      <a16:creationId xmlns:a16="http://schemas.microsoft.com/office/drawing/2014/main" id="{6B0B998F-11B8-4E6C-5D95-744E20BC1ACD}"/>
                    </a:ext>
                  </a:extLst>
                </p:cNvPr>
                <p:cNvSpPr txBox="1"/>
                <p:nvPr/>
              </p:nvSpPr>
              <p:spPr>
                <a:xfrm>
                  <a:off x="4281613" y="2322450"/>
                  <a:ext cx="580800" cy="327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>
                      <a:solidFill>
                        <a:srgbClr val="FFFFFF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02</a:t>
                  </a:r>
                  <a:endParaRPr sz="2500">
                    <a:latin typeface="Lora" pitchFamily="2" charset="0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pSp>
            <p:nvGrpSpPr>
              <p:cNvPr id="15" name="Google Shape;2000;p43">
                <a:extLst>
                  <a:ext uri="{FF2B5EF4-FFF2-40B4-BE49-F238E27FC236}">
                    <a16:creationId xmlns:a16="http://schemas.microsoft.com/office/drawing/2014/main" id="{2FCB0346-D24E-CD62-7DCB-2C7D18B6A4E4}"/>
                  </a:ext>
                </a:extLst>
              </p:cNvPr>
              <p:cNvGrpSpPr/>
              <p:nvPr/>
            </p:nvGrpSpPr>
            <p:grpSpPr>
              <a:xfrm>
                <a:off x="4221188" y="3353313"/>
                <a:ext cx="2069545" cy="881675"/>
                <a:chOff x="4221188" y="3353313"/>
                <a:chExt cx="2069545" cy="881675"/>
              </a:xfrm>
            </p:grpSpPr>
            <p:sp>
              <p:nvSpPr>
                <p:cNvPr id="16" name="Google Shape;2001;p43">
                  <a:extLst>
                    <a:ext uri="{FF2B5EF4-FFF2-40B4-BE49-F238E27FC236}">
                      <a16:creationId xmlns:a16="http://schemas.microsoft.com/office/drawing/2014/main" id="{742454B4-45DA-B2AB-F036-0AAFE99BD760}"/>
                    </a:ext>
                  </a:extLst>
                </p:cNvPr>
                <p:cNvSpPr/>
                <p:nvPr/>
              </p:nvSpPr>
              <p:spPr>
                <a:xfrm>
                  <a:off x="4675333" y="3427967"/>
                  <a:ext cx="1615400" cy="5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16" h="21397" extrusionOk="0">
                      <a:moveTo>
                        <a:pt x="0" y="1"/>
                      </a:moveTo>
                      <a:lnTo>
                        <a:pt x="0" y="21396"/>
                      </a:lnTo>
                      <a:lnTo>
                        <a:pt x="55043" y="21396"/>
                      </a:lnTo>
                      <a:cubicBezTo>
                        <a:pt x="60341" y="21396"/>
                        <a:pt x="64615" y="17098"/>
                        <a:pt x="64615" y="11800"/>
                      </a:cubicBezTo>
                      <a:lnTo>
                        <a:pt x="64615" y="9597"/>
                      </a:lnTo>
                      <a:cubicBezTo>
                        <a:pt x="64615" y="4299"/>
                        <a:pt x="60341" y="1"/>
                        <a:pt x="5504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>
                      <a:schemeClr val="dk1"/>
                    </a:buClr>
                    <a:buSzPts val="1100"/>
                  </a:pPr>
                  <a:r>
                    <a:rPr lang="ru-RU" sz="1600" dirty="0" smtClean="0"/>
                    <a:t>01.12.2023</a:t>
                  </a:r>
                  <a:endParaRPr lang="en-IN" sz="2400" b="1" dirty="0">
                    <a:solidFill>
                      <a:srgbClr val="434343"/>
                    </a:solidFill>
                    <a:latin typeface="Lora" pitchFamily="2" charset="0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grpSp>
              <p:nvGrpSpPr>
                <p:cNvPr id="17" name="Google Shape;2002;p43">
                  <a:extLst>
                    <a:ext uri="{FF2B5EF4-FFF2-40B4-BE49-F238E27FC236}">
                      <a16:creationId xmlns:a16="http://schemas.microsoft.com/office/drawing/2014/main" id="{6CE350AF-B95A-95AA-CE47-A6AC383E1B64}"/>
                    </a:ext>
                  </a:extLst>
                </p:cNvPr>
                <p:cNvGrpSpPr/>
                <p:nvPr/>
              </p:nvGrpSpPr>
              <p:grpSpPr>
                <a:xfrm>
                  <a:off x="4221188" y="3353313"/>
                  <a:ext cx="904900" cy="881675"/>
                  <a:chOff x="4293238" y="3353313"/>
                  <a:chExt cx="904900" cy="881675"/>
                </a:xfrm>
              </p:grpSpPr>
              <p:sp>
                <p:nvSpPr>
                  <p:cNvPr id="19" name="Google Shape;2003;p43">
                    <a:extLst>
                      <a:ext uri="{FF2B5EF4-FFF2-40B4-BE49-F238E27FC236}">
                        <a16:creationId xmlns:a16="http://schemas.microsoft.com/office/drawing/2014/main" id="{0C4F9EBD-07D3-4897-923B-D7C2E11BEFB0}"/>
                      </a:ext>
                    </a:extLst>
                  </p:cNvPr>
                  <p:cNvSpPr/>
                  <p:nvPr/>
                </p:nvSpPr>
                <p:spPr>
                  <a:xfrm>
                    <a:off x="4408713" y="4197163"/>
                    <a:ext cx="789425" cy="37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77" h="1513" extrusionOk="0">
                        <a:moveTo>
                          <a:pt x="15788" y="1"/>
                        </a:moveTo>
                        <a:cubicBezTo>
                          <a:pt x="7049" y="1"/>
                          <a:pt x="1" y="334"/>
                          <a:pt x="1" y="763"/>
                        </a:cubicBezTo>
                        <a:cubicBezTo>
                          <a:pt x="1" y="1180"/>
                          <a:pt x="7049" y="1513"/>
                          <a:pt x="15788" y="1513"/>
                        </a:cubicBezTo>
                        <a:cubicBezTo>
                          <a:pt x="24492" y="1513"/>
                          <a:pt x="31576" y="1180"/>
                          <a:pt x="31576" y="763"/>
                        </a:cubicBezTo>
                        <a:cubicBezTo>
                          <a:pt x="31576" y="334"/>
                          <a:pt x="24492" y="1"/>
                          <a:pt x="15788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20" name="Google Shape;2004;p43">
                    <a:extLst>
                      <a:ext uri="{FF2B5EF4-FFF2-40B4-BE49-F238E27FC236}">
                        <a16:creationId xmlns:a16="http://schemas.microsoft.com/office/drawing/2014/main" id="{1CC41E38-C2C5-F5D8-6EE0-B6B1F5F5BC8C}"/>
                      </a:ext>
                    </a:extLst>
                  </p:cNvPr>
                  <p:cNvSpPr/>
                  <p:nvPr/>
                </p:nvSpPr>
                <p:spPr>
                  <a:xfrm>
                    <a:off x="4729288" y="4018813"/>
                    <a:ext cx="208400" cy="18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36" h="7576" extrusionOk="0">
                        <a:moveTo>
                          <a:pt x="4047" y="0"/>
                        </a:moveTo>
                        <a:cubicBezTo>
                          <a:pt x="1817" y="0"/>
                          <a:pt x="1" y="7575"/>
                          <a:pt x="1" y="7575"/>
                        </a:cubicBezTo>
                        <a:lnTo>
                          <a:pt x="8335" y="7575"/>
                        </a:lnTo>
                        <a:cubicBezTo>
                          <a:pt x="8335" y="7575"/>
                          <a:pt x="6632" y="598"/>
                          <a:pt x="4275" y="27"/>
                        </a:cubicBezTo>
                        <a:cubicBezTo>
                          <a:pt x="4199" y="9"/>
                          <a:pt x="4123" y="0"/>
                          <a:pt x="4047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21" name="Google Shape;2005;p43">
                    <a:extLst>
                      <a:ext uri="{FF2B5EF4-FFF2-40B4-BE49-F238E27FC236}">
                        <a16:creationId xmlns:a16="http://schemas.microsoft.com/office/drawing/2014/main" id="{91C9D7CF-1C0A-FC5A-4325-1334E6922660}"/>
                      </a:ext>
                    </a:extLst>
                  </p:cNvPr>
                  <p:cNvSpPr/>
                  <p:nvPr/>
                </p:nvSpPr>
                <p:spPr>
                  <a:xfrm>
                    <a:off x="4937663" y="4090438"/>
                    <a:ext cx="130375" cy="117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15" h="4711" extrusionOk="0">
                        <a:moveTo>
                          <a:pt x="2528" y="0"/>
                        </a:moveTo>
                        <a:cubicBezTo>
                          <a:pt x="1153" y="0"/>
                          <a:pt x="0" y="4710"/>
                          <a:pt x="0" y="4710"/>
                        </a:cubicBezTo>
                        <a:lnTo>
                          <a:pt x="5215" y="4710"/>
                        </a:lnTo>
                        <a:cubicBezTo>
                          <a:pt x="5215" y="4710"/>
                          <a:pt x="4143" y="365"/>
                          <a:pt x="2679" y="19"/>
                        </a:cubicBezTo>
                        <a:cubicBezTo>
                          <a:pt x="2628" y="6"/>
                          <a:pt x="2578" y="0"/>
                          <a:pt x="2528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22" name="Google Shape;2006;p43">
                    <a:extLst>
                      <a:ext uri="{FF2B5EF4-FFF2-40B4-BE49-F238E27FC236}">
                        <a16:creationId xmlns:a16="http://schemas.microsoft.com/office/drawing/2014/main" id="{B048F820-546F-8495-AE12-23984E4D24C1}"/>
                      </a:ext>
                    </a:extLst>
                  </p:cNvPr>
                  <p:cNvSpPr/>
                  <p:nvPr/>
                </p:nvSpPr>
                <p:spPr>
                  <a:xfrm>
                    <a:off x="4639413" y="3915288"/>
                    <a:ext cx="41975" cy="292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9" h="11717" extrusionOk="0">
                        <a:moveTo>
                          <a:pt x="0" y="1"/>
                        </a:moveTo>
                        <a:lnTo>
                          <a:pt x="0" y="11716"/>
                        </a:lnTo>
                        <a:lnTo>
                          <a:pt x="1679" y="11716"/>
                        </a:lnTo>
                        <a:lnTo>
                          <a:pt x="1679" y="1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  <p:sp>
                <p:nvSpPr>
                  <p:cNvPr id="23" name="Google Shape;2007;p43">
                    <a:extLst>
                      <a:ext uri="{FF2B5EF4-FFF2-40B4-BE49-F238E27FC236}">
                        <a16:creationId xmlns:a16="http://schemas.microsoft.com/office/drawing/2014/main" id="{A16CA63D-3B9C-A852-4AB3-255E261B6162}"/>
                      </a:ext>
                    </a:extLst>
                  </p:cNvPr>
                  <p:cNvSpPr/>
                  <p:nvPr/>
                </p:nvSpPr>
                <p:spPr>
                  <a:xfrm>
                    <a:off x="4293238" y="3353313"/>
                    <a:ext cx="692350" cy="642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94" h="25707" extrusionOk="0">
                        <a:moveTo>
                          <a:pt x="27694" y="8264"/>
                        </a:moveTo>
                        <a:cubicBezTo>
                          <a:pt x="27694" y="4311"/>
                          <a:pt x="24467" y="1084"/>
                          <a:pt x="20515" y="1084"/>
                        </a:cubicBezTo>
                        <a:cubicBezTo>
                          <a:pt x="18538" y="1084"/>
                          <a:pt x="16788" y="1870"/>
                          <a:pt x="15478" y="3156"/>
                        </a:cubicBezTo>
                        <a:cubicBezTo>
                          <a:pt x="14323" y="1263"/>
                          <a:pt x="12252" y="1"/>
                          <a:pt x="9894" y="1"/>
                        </a:cubicBezTo>
                        <a:cubicBezTo>
                          <a:pt x="6275" y="1"/>
                          <a:pt x="3334" y="2942"/>
                          <a:pt x="3334" y="6585"/>
                        </a:cubicBezTo>
                        <a:cubicBezTo>
                          <a:pt x="3334" y="8395"/>
                          <a:pt x="4072" y="10026"/>
                          <a:pt x="5251" y="11204"/>
                        </a:cubicBezTo>
                        <a:cubicBezTo>
                          <a:pt x="2262" y="11835"/>
                          <a:pt x="0" y="14479"/>
                          <a:pt x="0" y="17681"/>
                        </a:cubicBezTo>
                        <a:cubicBezTo>
                          <a:pt x="0" y="21325"/>
                          <a:pt x="2941" y="24266"/>
                          <a:pt x="6584" y="24266"/>
                        </a:cubicBezTo>
                        <a:cubicBezTo>
                          <a:pt x="7691" y="24266"/>
                          <a:pt x="8715" y="23992"/>
                          <a:pt x="9632" y="23527"/>
                        </a:cubicBezTo>
                        <a:cubicBezTo>
                          <a:pt x="10311" y="24813"/>
                          <a:pt x="11644" y="25706"/>
                          <a:pt x="13192" y="25706"/>
                        </a:cubicBezTo>
                        <a:cubicBezTo>
                          <a:pt x="14502" y="25706"/>
                          <a:pt x="15657" y="25075"/>
                          <a:pt x="16395" y="24099"/>
                        </a:cubicBezTo>
                        <a:cubicBezTo>
                          <a:pt x="17574" y="24920"/>
                          <a:pt x="18991" y="25409"/>
                          <a:pt x="20515" y="25409"/>
                        </a:cubicBezTo>
                        <a:cubicBezTo>
                          <a:pt x="24467" y="25409"/>
                          <a:pt x="27694" y="22218"/>
                          <a:pt x="27694" y="18253"/>
                        </a:cubicBezTo>
                        <a:cubicBezTo>
                          <a:pt x="27694" y="16312"/>
                          <a:pt x="26908" y="14526"/>
                          <a:pt x="25646" y="13252"/>
                        </a:cubicBezTo>
                        <a:cubicBezTo>
                          <a:pt x="26908" y="11966"/>
                          <a:pt x="27694" y="10204"/>
                          <a:pt x="27694" y="826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Lora" pitchFamily="2" charset="0"/>
                    </a:endParaRPr>
                  </a:p>
                </p:txBody>
              </p:sp>
            </p:grpSp>
            <p:sp>
              <p:nvSpPr>
                <p:cNvPr id="18" name="Google Shape;2008;p43">
                  <a:extLst>
                    <a:ext uri="{FF2B5EF4-FFF2-40B4-BE49-F238E27FC236}">
                      <a16:creationId xmlns:a16="http://schemas.microsoft.com/office/drawing/2014/main" id="{FA372499-E5A8-D49D-16CA-FD517E37D9C1}"/>
                    </a:ext>
                  </a:extLst>
                </p:cNvPr>
                <p:cNvSpPr txBox="1"/>
                <p:nvPr/>
              </p:nvSpPr>
              <p:spPr>
                <a:xfrm>
                  <a:off x="4281613" y="3536313"/>
                  <a:ext cx="580800" cy="327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>
                      <a:solidFill>
                        <a:srgbClr val="FFFFFF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03</a:t>
                  </a:r>
                  <a:endParaRPr sz="2500">
                    <a:latin typeface="Lora" pitchFamily="2" charset="0"/>
                    <a:ea typeface="Roboto"/>
                    <a:cs typeface="Roboto"/>
                    <a:sym typeface="Roboto"/>
                  </a:endParaRPr>
                </a:p>
              </p:txBody>
            </p:sp>
          </p:grpSp>
        </p:grp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C2434651-F49B-E464-0F0E-398CDF868891}"/>
                </a:ext>
              </a:extLst>
            </p:cNvPr>
            <p:cNvSpPr txBox="1"/>
            <p:nvPr/>
          </p:nvSpPr>
          <p:spPr>
            <a:xfrm>
              <a:off x="1962610" y="5029692"/>
              <a:ext cx="1814149" cy="1670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</a:pPr>
              <a:r>
                <a:rPr lang="ru-RU" sz="1400" b="1" dirty="0" smtClean="0">
                  <a:solidFill>
                    <a:schemeClr val="accent2"/>
                  </a:solidFill>
                </a:rPr>
                <a:t>Заключительный этап</a:t>
              </a:r>
              <a:endParaRPr lang="en-US" sz="1400" b="1" dirty="0">
                <a:solidFill>
                  <a:schemeClr val="accent2"/>
                </a:solidFill>
              </a:endParaRPr>
            </a:p>
            <a:p>
              <a:pPr algn="r">
                <a:spcAft>
                  <a:spcPts val="600"/>
                </a:spcAft>
              </a:pPr>
              <a:r>
                <a:rPr lang="ru-RU" sz="1400" dirty="0" err="1" smtClean="0"/>
                <a:t>Таргетированная</a:t>
              </a:r>
              <a:r>
                <a:rPr lang="ru-RU" sz="1400" dirty="0" smtClean="0"/>
                <a:t> реклама</a:t>
              </a:r>
              <a:r>
                <a:rPr lang="en-US" sz="1400" dirty="0" smtClean="0"/>
                <a:t>, </a:t>
              </a:r>
              <a:r>
                <a:rPr lang="ru-RU" sz="1400" dirty="0" smtClean="0"/>
                <a:t>создание веб-сайта для продукта и попытки продвижения продукта</a:t>
              </a:r>
              <a:r>
                <a:rPr lang="en-US" sz="1100" dirty="0" smtClean="0">
                  <a:latin typeface="Lora" pitchFamily="2" charset="0"/>
                </a:rPr>
                <a:t>.</a:t>
              </a:r>
              <a:endParaRPr lang="en-US" sz="1100" dirty="0">
                <a:latin typeface="Lora" pitchFamily="2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88D16945-9CBF-58A5-5032-FBE6DB14C5BB}"/>
                </a:ext>
              </a:extLst>
            </p:cNvPr>
            <p:cNvSpPr txBox="1"/>
            <p:nvPr/>
          </p:nvSpPr>
          <p:spPr>
            <a:xfrm>
              <a:off x="1619168" y="1545443"/>
              <a:ext cx="3851452" cy="119495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ru-RU" sz="1400" b="1" dirty="0" smtClean="0">
                  <a:solidFill>
                    <a:schemeClr val="accent1"/>
                  </a:solidFill>
                  <a:latin typeface="Lora" pitchFamily="2" charset="0"/>
                </a:rPr>
                <a:t>Начало</a:t>
              </a:r>
              <a:endParaRPr lang="en-US" sz="1400" b="1" dirty="0">
                <a:solidFill>
                  <a:schemeClr val="accent1"/>
                </a:solidFill>
                <a:latin typeface="Lora" pitchFamily="2" charset="0"/>
              </a:endParaRPr>
            </a:p>
            <a:p>
              <a:pPr marL="285750" indent="-285750" algn="ctr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Разработка усовершенствованной методики математической обработки </a:t>
              </a:r>
              <a:r>
                <a:rPr lang="ru-RU" sz="1400" dirty="0" err="1" smtClean="0"/>
                <a:t>хроматограмм</a:t>
              </a:r>
              <a:r>
                <a:rPr lang="en-US" sz="1400" dirty="0" smtClean="0"/>
                <a:t>.</a:t>
              </a:r>
              <a:endParaRPr lang="ru-RU" sz="1400" dirty="0" smtClean="0"/>
            </a:p>
            <a:p>
              <a:pPr marL="285750" indent="-285750" algn="ctr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 </a:t>
              </a:r>
              <a:r>
                <a:rPr lang="ru-RU" sz="1400" dirty="0"/>
                <a:t>Разработка программного обеспечения</a:t>
              </a:r>
              <a:endParaRPr lang="en-US" sz="1400" dirty="0"/>
            </a:p>
            <a:p>
              <a:pPr algn="ctr">
                <a:spcAft>
                  <a:spcPts val="600"/>
                </a:spcAft>
              </a:pPr>
              <a:endParaRPr lang="en-US" sz="1100" dirty="0">
                <a:latin typeface="Lora" pitchFamily="2" charset="0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34D5A327-5CCF-F407-426E-0CF41697A998}"/>
                </a:ext>
              </a:extLst>
            </p:cNvPr>
            <p:cNvSpPr txBox="1"/>
            <p:nvPr/>
          </p:nvSpPr>
          <p:spPr>
            <a:xfrm>
              <a:off x="7728723" y="3113586"/>
              <a:ext cx="2326938" cy="109990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ru-RU" sz="1400" b="1" dirty="0" smtClean="0">
                  <a:solidFill>
                    <a:schemeClr val="accent3"/>
                  </a:solidFill>
                </a:rPr>
                <a:t>Продвижение</a:t>
              </a:r>
            </a:p>
            <a:p>
              <a:pPr algn="ctr">
                <a:spcAft>
                  <a:spcPts val="600"/>
                </a:spcAft>
              </a:pPr>
              <a:r>
                <a:rPr lang="ru-RU" sz="1400" dirty="0"/>
                <a:t>Тестирование разработанных алгоритмов и программного обеспечения (лабораторные испытания)</a:t>
              </a:r>
              <a:endParaRPr lang="en-US" sz="14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11283424" y="6272673"/>
            <a:ext cx="960120" cy="546245"/>
          </a:xfrm>
        </p:spPr>
        <p:txBody>
          <a:bodyPr/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0"/>
          <p:cNvSpPr txBox="1">
            <a:spLocks noGrp="1"/>
          </p:cNvSpPr>
          <p:nvPr>
            <p:ph type="title" idx="4294967295"/>
          </p:nvPr>
        </p:nvSpPr>
        <p:spPr>
          <a:xfrm>
            <a:off x="2518117" y="83126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Команда </a:t>
            </a:r>
            <a:r>
              <a:rPr lang="ru-RU" sz="3200" dirty="0" smtClean="0"/>
              <a:t>проекта</a:t>
            </a:r>
            <a:endParaRPr sz="3200" dirty="0"/>
          </a:p>
        </p:txBody>
      </p:sp>
      <p:sp>
        <p:nvSpPr>
          <p:cNvPr id="488" name="Google Shape;488;p20"/>
          <p:cNvSpPr txBox="1"/>
          <p:nvPr/>
        </p:nvSpPr>
        <p:spPr>
          <a:xfrm>
            <a:off x="9093721" y="3847076"/>
            <a:ext cx="3342119" cy="1619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dk1"/>
              </a:solidFill>
              <a:latin typeface="+mn-lt"/>
              <a:sym typeface="Libre Franklin"/>
            </a:endParaRPr>
          </a:p>
        </p:txBody>
      </p:sp>
      <p:pic>
        <p:nvPicPr>
          <p:cNvPr id="489" name="Google Shape;48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>
          <a:xfrm>
            <a:off x="11450320" y="6400801"/>
            <a:ext cx="741680" cy="381636"/>
          </a:xfrm>
        </p:spPr>
        <p:txBody>
          <a:bodyPr/>
          <a:lstStyle/>
          <a:p>
            <a:r>
              <a:rPr lang="ru-RU" dirty="0" smtClean="0"/>
              <a:t>21</a:t>
            </a:r>
            <a:endParaRPr lang="ru-RU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397867681"/>
              </p:ext>
            </p:extLst>
          </p:nvPr>
        </p:nvGraphicFramePr>
        <p:xfrm>
          <a:off x="2343264" y="1066622"/>
          <a:ext cx="93204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37"/>
          <p:cNvSpPr txBox="1">
            <a:spLocks noGrp="1"/>
          </p:cNvSpPr>
          <p:nvPr>
            <p:ph type="title"/>
          </p:nvPr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/>
              <a:t>Контакты</a:t>
            </a:r>
            <a:endParaRPr sz="3200"/>
          </a:p>
        </p:txBody>
      </p:sp>
      <p:sp>
        <p:nvSpPr>
          <p:cNvPr id="505" name="Google Shape;505;p37"/>
          <p:cNvSpPr txBox="1">
            <a:spLocks noGrp="1"/>
          </p:cNvSpPr>
          <p:nvPr>
            <p:ph type="body" idx="1"/>
          </p:nvPr>
        </p:nvSpPr>
        <p:spPr>
          <a:xfrm>
            <a:off x="2595446" y="1264706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smtClean="0"/>
              <a:t>Телефон:</a:t>
            </a:r>
            <a:endParaRPr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err="1" smtClean="0"/>
              <a:t>Эл.почта</a:t>
            </a:r>
            <a:r>
              <a:rPr lang="ru-RU" sz="1800" dirty="0" smtClean="0"/>
              <a:t>:</a:t>
            </a: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sp>
        <p:nvSpPr>
          <p:cNvPr id="506" name="Google Shape;506;p37"/>
          <p:cNvSpPr txBox="1">
            <a:spLocks noGrp="1"/>
          </p:cNvSpPr>
          <p:nvPr>
            <p:ph type="body" idx="2"/>
          </p:nvPr>
        </p:nvSpPr>
        <p:spPr>
          <a:xfrm>
            <a:off x="2834640" y="2095866"/>
            <a:ext cx="9225280" cy="4666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2400" b="1" dirty="0"/>
              <a:t>СПАСИБО БОЛЬШОЕ ЗА ВНИМАНИЕ</a:t>
            </a:r>
            <a:r>
              <a:rPr lang="ru-RU" sz="2400" dirty="0" smtClean="0"/>
              <a:t>!</a:t>
            </a:r>
          </a:p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/>
          </a:p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 smtClean="0"/>
          </a:p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lang="ru-RU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000" dirty="0"/>
          </a:p>
          <a:p>
            <a:pPr marL="0" lvl="0" indent="0" algn="ctr">
              <a:buNone/>
            </a:pPr>
            <a:r>
              <a:rPr lang="ru-RU" sz="2000" b="1" dirty="0"/>
              <a:t>"Сбереги свое будущее сегодня</a:t>
            </a:r>
            <a:r>
              <a:rPr lang="ru-RU" sz="2000" b="1"/>
              <a:t>! </a:t>
            </a:r>
            <a:endParaRPr lang="ru-RU" sz="2000" b="1" smtClean="0"/>
          </a:p>
          <a:p>
            <a:pPr marL="0" lvl="0" indent="0" algn="ctr">
              <a:buNone/>
            </a:pPr>
            <a:r>
              <a:rPr lang="ru-RU" sz="2000" b="1" smtClean="0"/>
              <a:t>Наше </a:t>
            </a:r>
            <a:r>
              <a:rPr lang="ru-RU" sz="2000" b="1" dirty="0"/>
              <a:t>доступное диагностическое устройство </a:t>
            </a:r>
            <a:r>
              <a:rPr lang="ru-RU" sz="2000" b="1" dirty="0" smtClean="0"/>
              <a:t>концентрации белка – </a:t>
            </a:r>
            <a:r>
              <a:rPr lang="ru-RU" sz="2000" b="1" dirty="0"/>
              <a:t>твой надежный партнер в борьбе с осложнениями почечных заболеваний</a:t>
            </a:r>
            <a:r>
              <a:rPr lang="ru-RU" sz="2000" b="1" dirty="0" smtClean="0"/>
              <a:t>.</a:t>
            </a:r>
          </a:p>
          <a:p>
            <a:pPr marL="0" lvl="0" indent="0" algn="ctr">
              <a:buNone/>
            </a:pPr>
            <a:r>
              <a:rPr lang="ru-RU" sz="2000" b="1" dirty="0" smtClean="0"/>
              <a:t> </a:t>
            </a:r>
            <a:r>
              <a:rPr lang="ru-RU" sz="2000" b="1" dirty="0"/>
              <a:t>Инвестируй в здоровье, инвестируй в жизнь!"</a:t>
            </a:r>
            <a:endParaRPr lang="ru-RU" sz="2000" b="1" dirty="0" smtClean="0"/>
          </a:p>
          <a:p>
            <a:pPr marL="0" lvl="0" indent="0" algn="ctr">
              <a:buNone/>
            </a:pPr>
            <a:endParaRPr lang="ru-RU" sz="1600" b="1" dirty="0"/>
          </a:p>
        </p:txBody>
      </p:sp>
      <p:pic>
        <p:nvPicPr>
          <p:cNvPr id="507" name="Google Shape;50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742168" y="1372509"/>
            <a:ext cx="166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+mn-lt"/>
              </a:rPr>
              <a:t>+8 927 721 34 08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48114" y="1788089"/>
            <a:ext cx="18245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+mn-lt"/>
              </a:rPr>
              <a:t>daniil-lyalin@mail.ru</a:t>
            </a:r>
          </a:p>
        </p:txBody>
      </p:sp>
      <p:sp>
        <p:nvSpPr>
          <p:cNvPr id="9" name="Google Shape;166;p24"/>
          <p:cNvSpPr/>
          <p:nvPr/>
        </p:nvSpPr>
        <p:spPr>
          <a:xfrm>
            <a:off x="2834640" y="3253966"/>
            <a:ext cx="1211602" cy="487233"/>
          </a:xfrm>
          <a:prstGeom prst="halfFrame">
            <a:avLst>
              <a:gd name="adj1" fmla="val 13355"/>
              <a:gd name="adj2" fmla="val 13355"/>
            </a:avLst>
          </a:prstGeom>
          <a:solidFill>
            <a:srgbClr val="9CC2E5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68;p24"/>
          <p:cNvSpPr/>
          <p:nvPr/>
        </p:nvSpPr>
        <p:spPr>
          <a:xfrm rot="10800000">
            <a:off x="10610962" y="4734918"/>
            <a:ext cx="1211602" cy="504605"/>
          </a:xfrm>
          <a:prstGeom prst="halfFrame">
            <a:avLst>
              <a:gd name="adj1" fmla="val 13355"/>
              <a:gd name="adj2" fmla="val 11342"/>
            </a:avLst>
          </a:prstGeom>
          <a:solidFill>
            <a:srgbClr val="9CC2E5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11303000" y="6360031"/>
            <a:ext cx="756920" cy="401956"/>
          </a:xfrm>
        </p:spPr>
        <p:txBody>
          <a:bodyPr/>
          <a:lstStyle/>
          <a:p>
            <a:r>
              <a:rPr lang="ru-RU" dirty="0" smtClean="0"/>
              <a:t>22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"/>
          <p:cNvSpPr txBox="1">
            <a:spLocks noGrp="1"/>
          </p:cNvSpPr>
          <p:nvPr>
            <p:ph type="title"/>
          </p:nvPr>
        </p:nvSpPr>
        <p:spPr>
          <a:xfrm>
            <a:off x="2671280" y="32217"/>
            <a:ext cx="9452479" cy="1036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dirty="0" err="1"/>
              <a:t>Стейкхолдеры</a:t>
            </a:r>
            <a:endParaRPr dirty="0"/>
          </a:p>
        </p:txBody>
      </p:sp>
      <p:pic>
        <p:nvPicPr>
          <p:cNvPr id="189" name="Google Shape;18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831" y="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0" name="Google Shape;190;p4"/>
          <p:cNvGraphicFramePr/>
          <p:nvPr>
            <p:extLst>
              <p:ext uri="{D42A27DB-BD31-4B8C-83A1-F6EECF244321}">
                <p14:modId xmlns:p14="http://schemas.microsoft.com/office/powerpoint/2010/main" val="78380172"/>
              </p:ext>
            </p:extLst>
          </p:nvPr>
        </p:nvGraphicFramePr>
        <p:xfrm>
          <a:off x="3334334" y="940525"/>
          <a:ext cx="8126350" cy="5371800"/>
        </p:xfrm>
        <a:graphic>
          <a:graphicData uri="http://schemas.openxmlformats.org/drawingml/2006/table">
            <a:tbl>
              <a:tblPr firstRow="1" bandRow="1">
                <a:noFill/>
                <a:tableStyleId>{60AD369E-2F8A-48D4-B1E3-35DCF4AFFD53}</a:tableStyleId>
              </a:tblPr>
              <a:tblGrid>
                <a:gridCol w="406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+mn-lt"/>
                        </a:rPr>
                        <a:t>Заинтересованная сторона</a:t>
                      </a:r>
                      <a:endParaRPr sz="1400" u="none" strike="noStrike" cap="none" dirty="0"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+mn-lt"/>
                        </a:rPr>
                        <a:t>Интерес</a:t>
                      </a:r>
                      <a:endParaRPr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Государство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Обеспечение населения качественной и доступной медицинской помощью</a:t>
                      </a:r>
                      <a:endParaRPr sz="1400" u="none" strike="noStrike" cap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bg1"/>
                          </a:solidFill>
                          <a:latin typeface="+mn-lt"/>
                        </a:rPr>
                        <a:t>Страховые компании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Наибольшем количество оформленных с потребителями полисов обязательного или добровольного медицинского страхования и в максимизации прибыли.</a:t>
                      </a:r>
                      <a:endParaRPr sz="1400" u="none" strike="noStrike" cap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Потребители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Получение качественной медицинской помощи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Инвесторы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Устойчивое развитие медицинской организации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Поставщики</a:t>
                      </a:r>
                      <a:endParaRPr sz="1400" u="none" strike="noStrike" cap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Устойчивое развитие и увеличение количества медицинских услуг коммерческой медицинской организации для роста объема поставок медикаментов, оборудования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1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Учредители, акционеры</a:t>
                      </a:r>
                      <a:endParaRPr sz="1400" u="none" strike="noStrike" cap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Получение прибыли, устойчивое развитие медицинской организации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277600" y="6431280"/>
            <a:ext cx="538480" cy="325120"/>
          </a:xfrm>
        </p:spPr>
        <p:txBody>
          <a:bodyPr/>
          <a:lstStyle/>
          <a:p>
            <a:r>
              <a:rPr lang="ru-RU" dirty="0" smtClean="0"/>
              <a:t>25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7"/>
          <p:cNvSpPr txBox="1">
            <a:spLocks noGrp="1"/>
          </p:cNvSpPr>
          <p:nvPr>
            <p:ph type="title"/>
          </p:nvPr>
        </p:nvSpPr>
        <p:spPr>
          <a:xfrm>
            <a:off x="2447778" y="0"/>
            <a:ext cx="980823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Решение, которое предлагает команда</a:t>
            </a:r>
            <a:br>
              <a:rPr lang="ru-RU" sz="3200"/>
            </a:br>
            <a:endParaRPr sz="3200"/>
          </a:p>
        </p:txBody>
      </p:sp>
      <p:sp>
        <p:nvSpPr>
          <p:cNvPr id="211" name="Google Shape;211;p27"/>
          <p:cNvSpPr txBox="1">
            <a:spLocks noGrp="1"/>
          </p:cNvSpPr>
          <p:nvPr>
            <p:ph type="body" idx="1"/>
          </p:nvPr>
        </p:nvSpPr>
        <p:spPr>
          <a:xfrm>
            <a:off x="2408154" y="880110"/>
            <a:ext cx="9229110" cy="555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00052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600" dirty="0">
                <a:latin typeface="+mn-lt"/>
                <a:ea typeface="Arial"/>
                <a:cs typeface="Arial"/>
                <a:sym typeface="Arial"/>
              </a:rPr>
              <a:t>Благодаря технологии БЖХ, которая в настоящее время является реализуемой на недорогих </a:t>
            </a:r>
            <a:r>
              <a:rPr lang="ru-RU" sz="1600" dirty="0" err="1">
                <a:latin typeface="+mn-lt"/>
                <a:ea typeface="Arial"/>
                <a:cs typeface="Arial"/>
                <a:sym typeface="Arial"/>
              </a:rPr>
              <a:t>хроматографических</a:t>
            </a:r>
            <a:r>
              <a:rPr lang="ru-RU" sz="1600" dirty="0">
                <a:latin typeface="+mn-lt"/>
                <a:ea typeface="Arial"/>
                <a:cs typeface="Arial"/>
                <a:sym typeface="Arial"/>
              </a:rPr>
              <a:t> колонках, наш проект предлагает ускорение задач рутинного тестирования в практической медицине.</a:t>
            </a:r>
            <a:endParaRPr sz="1600" dirty="0">
              <a:latin typeface="+mn-lt"/>
              <a:ea typeface="Arial"/>
              <a:cs typeface="Arial"/>
              <a:sym typeface="Arial"/>
            </a:endParaRPr>
          </a:p>
          <a:p>
            <a:pPr marL="228594" lvl="0" indent="-11429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4" lvl="0" indent="-11429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pic>
        <p:nvPicPr>
          <p:cNvPr id="212" name="Google Shape;21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27"/>
          <p:cNvGrpSpPr/>
          <p:nvPr/>
        </p:nvGrpSpPr>
        <p:grpSpPr>
          <a:xfrm>
            <a:off x="2684553" y="2761238"/>
            <a:ext cx="3884966" cy="2370222"/>
            <a:chOff x="1173906" y="730355"/>
            <a:chExt cx="3884966" cy="2370222"/>
          </a:xfrm>
        </p:grpSpPr>
        <p:sp>
          <p:nvSpPr>
            <p:cNvPr id="214" name="Google Shape;214;p27"/>
            <p:cNvSpPr/>
            <p:nvPr/>
          </p:nvSpPr>
          <p:spPr>
            <a:xfrm>
              <a:off x="1965373" y="730355"/>
              <a:ext cx="2399589" cy="1107051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7"/>
            <p:cNvSpPr txBox="1"/>
            <p:nvPr/>
          </p:nvSpPr>
          <p:spPr>
            <a:xfrm>
              <a:off x="2019415" y="784397"/>
              <a:ext cx="2291505" cy="998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35550" rIns="35550" bIns="35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Польза для пациента</a:t>
              </a:r>
              <a:endParaRPr sz="14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7"/>
            <p:cNvSpPr/>
            <p:nvPr/>
          </p:nvSpPr>
          <p:spPr>
            <a:xfrm rot="7849432">
              <a:off x="2117192" y="2098130"/>
              <a:ext cx="689085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87AA8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17" name="Google Shape;217;p27"/>
            <p:cNvSpPr/>
            <p:nvPr/>
          </p:nvSpPr>
          <p:spPr>
            <a:xfrm>
              <a:off x="1173906" y="2358853"/>
              <a:ext cx="1484398" cy="741724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7"/>
            <p:cNvSpPr txBox="1"/>
            <p:nvPr/>
          </p:nvSpPr>
          <p:spPr>
            <a:xfrm>
              <a:off x="1210114" y="2395061"/>
              <a:ext cx="1411982" cy="66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0" i="0" u="none" strike="noStrike" cap="none" dirty="0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Эффективность оценки суточной потери белка</a:t>
              </a:r>
              <a:endParaRPr sz="11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7"/>
            <p:cNvSpPr/>
            <p:nvPr/>
          </p:nvSpPr>
          <p:spPr>
            <a:xfrm rot="3096262">
              <a:off x="3463891" y="2076534"/>
              <a:ext cx="682237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87A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r>
                <a:rPr lang="ru-RU" dirty="0"/>
                <a:t>С</a:t>
              </a:r>
            </a:p>
          </p:txBody>
        </p:sp>
        <p:sp>
          <p:nvSpPr>
            <p:cNvPr id="220" name="Google Shape;220;p27"/>
            <p:cNvSpPr/>
            <p:nvPr/>
          </p:nvSpPr>
          <p:spPr>
            <a:xfrm>
              <a:off x="3608430" y="2312742"/>
              <a:ext cx="1450442" cy="741724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7"/>
            <p:cNvSpPr txBox="1"/>
            <p:nvPr/>
          </p:nvSpPr>
          <p:spPr>
            <a:xfrm>
              <a:off x="3664920" y="2354720"/>
              <a:ext cx="1378026" cy="66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0" i="0" u="none" strike="noStrike" cap="none" dirty="0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Снижение стоимости медицинской процедуры</a:t>
              </a:r>
              <a:endParaRPr sz="11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" name="Google Shape;222;p27"/>
          <p:cNvGrpSpPr/>
          <p:nvPr/>
        </p:nvGrpSpPr>
        <p:grpSpPr>
          <a:xfrm>
            <a:off x="7976802" y="2814114"/>
            <a:ext cx="3866216" cy="2334418"/>
            <a:chOff x="954093" y="977417"/>
            <a:chExt cx="3866216" cy="2334418"/>
          </a:xfrm>
        </p:grpSpPr>
        <p:sp>
          <p:nvSpPr>
            <p:cNvPr id="223" name="Google Shape;223;p27"/>
            <p:cNvSpPr/>
            <p:nvPr/>
          </p:nvSpPr>
          <p:spPr>
            <a:xfrm>
              <a:off x="2091385" y="977417"/>
              <a:ext cx="1975377" cy="99355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7"/>
            <p:cNvSpPr txBox="1"/>
            <p:nvPr/>
          </p:nvSpPr>
          <p:spPr>
            <a:xfrm>
              <a:off x="2139886" y="1025918"/>
              <a:ext cx="1878375" cy="8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35550" rIns="35550" bIns="35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Польза для мед. работника </a:t>
              </a:r>
              <a:endParaRPr sz="14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7"/>
            <p:cNvSpPr/>
            <p:nvPr/>
          </p:nvSpPr>
          <p:spPr>
            <a:xfrm rot="7938331">
              <a:off x="1863232" y="2308562"/>
              <a:ext cx="912952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87AA8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6" name="Google Shape;226;p27"/>
            <p:cNvSpPr/>
            <p:nvPr/>
          </p:nvSpPr>
          <p:spPr>
            <a:xfrm>
              <a:off x="954093" y="2646156"/>
              <a:ext cx="1510898" cy="665679"/>
            </a:xfrm>
            <a:prstGeom prst="roundRect">
              <a:avLst>
                <a:gd name="adj" fmla="val 16667"/>
              </a:avLst>
            </a:prstGeom>
            <a:solidFill>
              <a:srgbClr val="3F3F3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7"/>
            <p:cNvSpPr txBox="1"/>
            <p:nvPr/>
          </p:nvSpPr>
          <p:spPr>
            <a:xfrm>
              <a:off x="986589" y="2678652"/>
              <a:ext cx="1445906" cy="6006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b="0" i="0" u="none" strike="noStrike" cap="none" dirty="0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Упрощение процесса </a:t>
              </a:r>
              <a:r>
                <a:rPr lang="ru-RU" sz="1200" b="0" i="0" u="none" strike="noStrike" cap="none" dirty="0" err="1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диагноститки</a:t>
              </a:r>
              <a:endParaRPr sz="12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7"/>
            <p:cNvSpPr/>
            <p:nvPr/>
          </p:nvSpPr>
          <p:spPr>
            <a:xfrm rot="3450842">
              <a:off x="3210119" y="2308562"/>
              <a:ext cx="800439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87AA8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9" name="Google Shape;229;p27"/>
            <p:cNvSpPr/>
            <p:nvPr/>
          </p:nvSpPr>
          <p:spPr>
            <a:xfrm>
              <a:off x="3254133" y="2646156"/>
              <a:ext cx="1566176" cy="665679"/>
            </a:xfrm>
            <a:prstGeom prst="roundRect">
              <a:avLst>
                <a:gd name="adj" fmla="val 16667"/>
              </a:avLst>
            </a:prstGeom>
            <a:solidFill>
              <a:srgbClr val="3F3F3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7"/>
            <p:cNvSpPr txBox="1"/>
            <p:nvPr/>
          </p:nvSpPr>
          <p:spPr>
            <a:xfrm>
              <a:off x="3286629" y="2678652"/>
              <a:ext cx="1501184" cy="6006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b="0" i="0" u="none" strike="noStrike" cap="none" dirty="0">
                  <a:solidFill>
                    <a:schemeClr val="lt1"/>
                  </a:solidFill>
                  <a:latin typeface="+mn-lt"/>
                  <a:ea typeface="Arial"/>
                  <a:cs typeface="Arial"/>
                  <a:sym typeface="Arial"/>
                </a:rPr>
                <a:t>Ускорение принятия врачебных решений</a:t>
              </a:r>
              <a:endParaRPr sz="12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1" name="Google Shape;23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6599" y="1894742"/>
            <a:ext cx="2382533" cy="23793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19;p27"/>
          <p:cNvSpPr/>
          <p:nvPr/>
        </p:nvSpPr>
        <p:spPr>
          <a:xfrm rot="5400000" flipV="1">
            <a:off x="4406478" y="4022451"/>
            <a:ext cx="1344144" cy="90802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w="25400" cap="flat" cmpd="sng">
            <a:solidFill>
              <a:srgbClr val="487AA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ru-RU" dirty="0"/>
              <a:t>С</a:t>
            </a:r>
          </a:p>
        </p:txBody>
      </p:sp>
      <p:sp>
        <p:nvSpPr>
          <p:cNvPr id="27" name="Google Shape;220;p27"/>
          <p:cNvSpPr/>
          <p:nvPr/>
        </p:nvSpPr>
        <p:spPr>
          <a:xfrm>
            <a:off x="4069803" y="5147034"/>
            <a:ext cx="1450442" cy="741724"/>
          </a:xfrm>
          <a:prstGeom prst="roundRect">
            <a:avLst>
              <a:gd name="adj" fmla="val 16667"/>
            </a:avLst>
          </a:prstGeom>
          <a:solidFill>
            <a:srgbClr val="595959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ru-RU" sz="1100" dirty="0">
                <a:solidFill>
                  <a:schemeClr val="lt1"/>
                </a:solidFill>
              </a:rPr>
              <a:t>Возможность мониторинга белка в любых условиях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253012" y="6340037"/>
            <a:ext cx="817880" cy="304675"/>
          </a:xfrm>
        </p:spPr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9528" y="32218"/>
            <a:ext cx="9364231" cy="898512"/>
          </a:xfrm>
        </p:spPr>
        <p:txBody>
          <a:bodyPr/>
          <a:lstStyle/>
          <a:p>
            <a:r>
              <a:rPr lang="ru-RU" dirty="0"/>
              <a:t>Ценностное предложение и продукт</a:t>
            </a:r>
          </a:p>
        </p:txBody>
      </p:sp>
      <p:sp>
        <p:nvSpPr>
          <p:cNvPr id="5" name="椭圆 6"/>
          <p:cNvSpPr/>
          <p:nvPr/>
        </p:nvSpPr>
        <p:spPr>
          <a:xfrm>
            <a:off x="2929083" y="3275775"/>
            <a:ext cx="2589974" cy="2589974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6" name="椭圆 10"/>
          <p:cNvSpPr/>
          <p:nvPr/>
        </p:nvSpPr>
        <p:spPr>
          <a:xfrm>
            <a:off x="2845283" y="1134277"/>
            <a:ext cx="2589974" cy="2589974"/>
          </a:xfrm>
          <a:prstGeom prst="ellipse">
            <a:avLst/>
          </a:prstGeom>
          <a:solidFill>
            <a:srgbClr val="4B525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7" name="椭圆 7"/>
          <p:cNvSpPr/>
          <p:nvPr/>
        </p:nvSpPr>
        <p:spPr>
          <a:xfrm>
            <a:off x="6125687" y="1364893"/>
            <a:ext cx="600911" cy="6010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ea typeface="微软雅黑" pitchFamily="34" charset="-122"/>
              </a:rPr>
              <a:t>1</a:t>
            </a:r>
            <a:endParaRPr lang="zh-CN" altLang="en-US" sz="2400" dirty="0">
              <a:ea typeface="微软雅黑" pitchFamily="34" charset="-122"/>
            </a:endParaRPr>
          </a:p>
        </p:txBody>
      </p:sp>
      <p:cxnSp>
        <p:nvCxnSpPr>
          <p:cNvPr id="8" name="直接连接符 8"/>
          <p:cNvCxnSpPr/>
          <p:nvPr/>
        </p:nvCxnSpPr>
        <p:spPr>
          <a:xfrm>
            <a:off x="6726598" y="1665433"/>
            <a:ext cx="104945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715825" y="1459923"/>
            <a:ext cx="4185557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C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 помощью колонки 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PD-10,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содержащей гель </a:t>
            </a:r>
            <a:r>
              <a:rPr lang="en-US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Sephadex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 G25,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itchFamily="34" charset="-122"/>
              </a:rPr>
              <a:t>работаем на основе метода гель-проникающей хроматографии.</a:t>
            </a:r>
          </a:p>
        </p:txBody>
      </p:sp>
      <p:sp>
        <p:nvSpPr>
          <p:cNvPr id="10" name="椭圆 13"/>
          <p:cNvSpPr/>
          <p:nvPr/>
        </p:nvSpPr>
        <p:spPr>
          <a:xfrm>
            <a:off x="6125687" y="2529333"/>
            <a:ext cx="600911" cy="601080"/>
          </a:xfrm>
          <a:prstGeom prst="ellipse">
            <a:avLst/>
          </a:prstGeom>
          <a:solidFill>
            <a:srgbClr val="4B5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ea typeface="微软雅黑" pitchFamily="34" charset="-122"/>
              </a:rPr>
              <a:t>2</a:t>
            </a:r>
            <a:endParaRPr lang="zh-CN" altLang="en-US" sz="2400" dirty="0">
              <a:ea typeface="微软雅黑" pitchFamily="34" charset="-122"/>
            </a:endParaRPr>
          </a:p>
        </p:txBody>
      </p:sp>
      <p:cxnSp>
        <p:nvCxnSpPr>
          <p:cNvPr id="11" name="直接连接符 14"/>
          <p:cNvCxnSpPr/>
          <p:nvPr/>
        </p:nvCxnSpPr>
        <p:spPr>
          <a:xfrm>
            <a:off x="6726598" y="2829873"/>
            <a:ext cx="104945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oogle Shape;23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54387" y="1624093"/>
            <a:ext cx="1647230" cy="16103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KSO_Shape"/>
          <p:cNvSpPr>
            <a:spLocks/>
          </p:cNvSpPr>
          <p:nvPr/>
        </p:nvSpPr>
        <p:spPr bwMode="auto">
          <a:xfrm>
            <a:off x="3400455" y="3927798"/>
            <a:ext cx="1717545" cy="1199420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2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15825" y="2339256"/>
            <a:ext cx="44761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C4043"/>
                </a:solidFill>
                <a:latin typeface="+mn-lt"/>
              </a:rPr>
              <a:t>УФ-светодиод излучает оптическое излучение с длиной волны 285 </a:t>
            </a:r>
            <a:r>
              <a:rPr lang="ru-RU" b="1" dirty="0" err="1">
                <a:solidFill>
                  <a:srgbClr val="3C4043"/>
                </a:solidFill>
                <a:latin typeface="+mn-lt"/>
              </a:rPr>
              <a:t>нм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, которая была выбрана в соответствии с характеристической полосой поглощения бычьего сывороточного альбумина (БСА), обычно используемого в качестве модели для белков человека.</a:t>
            </a:r>
            <a:endParaRPr lang="ru-RU" b="1" dirty="0">
              <a:latin typeface="+mn-lt"/>
            </a:endParaRPr>
          </a:p>
        </p:txBody>
      </p:sp>
      <p:sp>
        <p:nvSpPr>
          <p:cNvPr id="18" name="椭圆 7"/>
          <p:cNvSpPr/>
          <p:nvPr/>
        </p:nvSpPr>
        <p:spPr>
          <a:xfrm>
            <a:off x="6157571" y="3926428"/>
            <a:ext cx="600911" cy="6010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400" dirty="0">
                <a:ea typeface="微软雅黑" pitchFamily="34" charset="-122"/>
              </a:rPr>
              <a:t>3</a:t>
            </a:r>
            <a:endParaRPr lang="zh-CN" altLang="en-US" sz="2400" dirty="0">
              <a:ea typeface="微软雅黑" pitchFamily="34" charset="-122"/>
            </a:endParaRPr>
          </a:p>
        </p:txBody>
      </p:sp>
      <p:cxnSp>
        <p:nvCxnSpPr>
          <p:cNvPr id="19" name="直接连接符 14"/>
          <p:cNvCxnSpPr/>
          <p:nvPr/>
        </p:nvCxnSpPr>
        <p:spPr>
          <a:xfrm>
            <a:off x="6726598" y="4221112"/>
            <a:ext cx="104945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oogle Shape;40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84" y="4471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Прямоугольник 21"/>
          <p:cNvSpPr/>
          <p:nvPr/>
        </p:nvSpPr>
        <p:spPr>
          <a:xfrm>
            <a:off x="7776056" y="3934583"/>
            <a:ext cx="45198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C4043"/>
                </a:solidFill>
                <a:latin typeface="+mn-lt"/>
              </a:rPr>
              <a:t>Разработанное программное обеспечение позволяет получать </a:t>
            </a:r>
            <a:r>
              <a:rPr lang="ru-RU" b="1" dirty="0" err="1">
                <a:solidFill>
                  <a:srgbClr val="3C4043"/>
                </a:solidFill>
                <a:latin typeface="+mn-lt"/>
              </a:rPr>
              <a:t>хроматограммы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. Аппроксимация </a:t>
            </a:r>
            <a:r>
              <a:rPr lang="ru-RU" b="1" dirty="0" err="1">
                <a:solidFill>
                  <a:srgbClr val="3C4043"/>
                </a:solidFill>
                <a:latin typeface="+mn-lt"/>
              </a:rPr>
              <a:t>хроматограмм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 поглощения проводилась с помощью формулы Би-Гаусса в программном обеспечении </a:t>
            </a:r>
            <a:r>
              <a:rPr lang="ru-RU" b="1" dirty="0" err="1">
                <a:solidFill>
                  <a:srgbClr val="3C4043"/>
                </a:solidFill>
                <a:latin typeface="+mn-lt"/>
              </a:rPr>
              <a:t>Math</a:t>
            </a:r>
            <a:r>
              <a:rPr lang="en-US" b="1" dirty="0">
                <a:solidFill>
                  <a:srgbClr val="3C4043"/>
                </a:solidFill>
                <a:latin typeface="+mn-lt"/>
              </a:rPr>
              <a:t>lab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  <p:sp>
        <p:nvSpPr>
          <p:cNvPr id="25" name="椭圆 13"/>
          <p:cNvSpPr/>
          <p:nvPr/>
        </p:nvSpPr>
        <p:spPr>
          <a:xfrm>
            <a:off x="6155398" y="5565209"/>
            <a:ext cx="600911" cy="601080"/>
          </a:xfrm>
          <a:prstGeom prst="ellipse">
            <a:avLst/>
          </a:prstGeom>
          <a:solidFill>
            <a:srgbClr val="4B5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400" dirty="0">
                <a:ea typeface="微软雅黑" pitchFamily="34" charset="-122"/>
              </a:rPr>
              <a:t>4</a:t>
            </a:r>
            <a:endParaRPr lang="zh-CN" altLang="en-US" sz="2400" dirty="0">
              <a:ea typeface="微软雅黑" pitchFamily="34" charset="-122"/>
            </a:endParaRPr>
          </a:p>
        </p:txBody>
      </p:sp>
      <p:cxnSp>
        <p:nvCxnSpPr>
          <p:cNvPr id="26" name="直接连接符 14"/>
          <p:cNvCxnSpPr/>
          <p:nvPr/>
        </p:nvCxnSpPr>
        <p:spPr>
          <a:xfrm>
            <a:off x="6726598" y="5865749"/>
            <a:ext cx="104945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641130" y="5614262"/>
            <a:ext cx="45508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C4043"/>
                </a:solidFill>
                <a:latin typeface="+mn-lt"/>
              </a:rPr>
              <a:t>При разработке данного устройства </a:t>
            </a:r>
            <a:r>
              <a:rPr lang="ru-RU" b="1" dirty="0" err="1">
                <a:solidFill>
                  <a:srgbClr val="3C4043"/>
                </a:solidFill>
                <a:latin typeface="+mn-lt"/>
              </a:rPr>
              <a:t>неоднакратно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 проводились сравнительные анализы </a:t>
            </a:r>
            <a:r>
              <a:rPr lang="en-US" b="1" dirty="0">
                <a:solidFill>
                  <a:srgbClr val="3C4043"/>
                </a:solidFill>
                <a:latin typeface="+mn-lt"/>
              </a:rPr>
              <a:t>c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 данными</a:t>
            </a:r>
            <a:r>
              <a:rPr lang="en-US" b="1" dirty="0">
                <a:solidFill>
                  <a:srgbClr val="3C4043"/>
                </a:solidFill>
                <a:latin typeface="+mn-lt"/>
              </a:rPr>
              <a:t>, 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полученными биохимическим методом в </a:t>
            </a:r>
            <a:r>
              <a:rPr lang="ru-RU" b="1" dirty="0" err="1">
                <a:solidFill>
                  <a:srgbClr val="3C4043"/>
                </a:solidFill>
                <a:latin typeface="+mn-lt"/>
              </a:rPr>
              <a:t>мед.лабораториях</a:t>
            </a:r>
            <a:r>
              <a:rPr lang="ru-RU" b="1" dirty="0">
                <a:solidFill>
                  <a:srgbClr val="3C4043"/>
                </a:solidFill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11409680" y="6347071"/>
            <a:ext cx="1234440" cy="442596"/>
          </a:xfrm>
        </p:spPr>
        <p:txBody>
          <a:bodyPr/>
          <a:lstStyle/>
          <a:p>
            <a:r>
              <a:rPr lang="ru-RU" dirty="0" smtClean="0"/>
              <a:t>27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60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"/>
          <p:cNvSpPr txBox="1">
            <a:spLocks noGrp="1"/>
          </p:cNvSpPr>
          <p:nvPr>
            <p:ph type="title"/>
          </p:nvPr>
        </p:nvSpPr>
        <p:spPr>
          <a:xfrm>
            <a:off x="2517168" y="32216"/>
            <a:ext cx="9852917" cy="108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Пример экспериментальной аппроксимации </a:t>
            </a:r>
            <a:r>
              <a:rPr lang="ru-RU" sz="2000" dirty="0" err="1"/>
              <a:t>хроматограмм</a:t>
            </a:r>
            <a:r>
              <a:rPr lang="ru-RU" sz="2000" dirty="0"/>
              <a:t> </a:t>
            </a:r>
            <a:r>
              <a:rPr lang="ru-RU" sz="2000" dirty="0" err="1"/>
              <a:t>перитонеального</a:t>
            </a:r>
            <a:r>
              <a:rPr lang="ru-RU" sz="2000" dirty="0"/>
              <a:t> диализата</a:t>
            </a:r>
            <a:endParaRPr sz="2000" dirty="0"/>
          </a:p>
        </p:txBody>
      </p:sp>
      <p:pic>
        <p:nvPicPr>
          <p:cNvPr id="248" name="Google Shape;2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6425" y="2255134"/>
            <a:ext cx="4515082" cy="304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5563" y="2315463"/>
            <a:ext cx="4089610" cy="292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4236" y="1201709"/>
            <a:ext cx="1954542" cy="63999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7"/>
          <p:cNvSpPr txBox="1"/>
          <p:nvPr/>
        </p:nvSpPr>
        <p:spPr>
          <a:xfrm>
            <a:off x="4633994" y="1410509"/>
            <a:ext cx="155139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Функция Гаусса: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2517168" y="5550245"/>
            <a:ext cx="423365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Рисунок 6 – </a:t>
            </a:r>
            <a:r>
              <a:rPr lang="ru-RU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Хроматограмма</a:t>
            </a: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перитонеального</a:t>
            </a: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диализата (285 </a:t>
            </a:r>
            <a:r>
              <a:rPr lang="ru-RU" sz="1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нм</a:t>
            </a: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 аппроксимацией Гаусса</a:t>
            </a:r>
            <a:endParaRPr dirty="0"/>
          </a:p>
        </p:txBody>
      </p:sp>
      <p:sp>
        <p:nvSpPr>
          <p:cNvPr id="254" name="Google Shape;254;p7"/>
          <p:cNvSpPr/>
          <p:nvPr/>
        </p:nvSpPr>
        <p:spPr>
          <a:xfrm>
            <a:off x="7320463" y="5468051"/>
            <a:ext cx="473981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Рисунок 7 – Корреляция площади правой половины первого пика c концентрацией общего белка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>
          <a:xfrm>
            <a:off x="11323482" y="6415142"/>
            <a:ext cx="507837" cy="432567"/>
          </a:xfrm>
        </p:spPr>
        <p:txBody>
          <a:bodyPr/>
          <a:lstStyle/>
          <a:p>
            <a:r>
              <a:rPr lang="ru-RU" dirty="0" smtClean="0"/>
              <a:t>26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CE3C4-533A-3F47-950C-0CCEEBF7E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846" y="360585"/>
            <a:ext cx="7025609" cy="407764"/>
          </a:xfrm>
        </p:spPr>
        <p:txBody>
          <a:bodyPr>
            <a:noAutofit/>
          </a:bodyPr>
          <a:lstStyle/>
          <a:p>
            <a:r>
              <a:rPr lang="ru-RU" sz="3200" dirty="0"/>
              <a:t>Рынок и Анализ конкурентов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FF0578-508B-9543-801C-2DB0D280D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45489" y="850605"/>
            <a:ext cx="8901962" cy="5239047"/>
          </a:xfrm>
        </p:spPr>
        <p:txBody>
          <a:bodyPr/>
          <a:lstStyle/>
          <a:p>
            <a:pPr marL="114300" indent="0">
              <a:buNone/>
            </a:pPr>
            <a:r>
              <a:rPr lang="ru-RU" sz="2000" b="0" i="0" u="none" strike="noStrike" dirty="0">
                <a:solidFill>
                  <a:srgbClr val="0E7DB3"/>
                </a:solidFill>
                <a:effectLst/>
                <a:latin typeface="regular_semibold"/>
              </a:rPr>
              <a:t>Лидеры рынка оборудования для почечного диализа</a:t>
            </a:r>
          </a:p>
          <a:p>
            <a:pPr algn="just">
              <a:buFont typeface="+mj-lt"/>
              <a:buAutoNum type="arabicPeriod"/>
            </a:pP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Fresenius </a:t>
            </a:r>
            <a:r>
              <a:rPr lang="en" sz="2000" b="0" i="0" u="none" strike="noStrike" dirty="0" err="1">
                <a:solidFill>
                  <a:srgbClr val="444444"/>
                </a:solidFill>
                <a:effectLst/>
                <a:latin typeface="Libre Franklin" pitchFamily="2" charset="0"/>
              </a:rPr>
              <a:t>Kabi</a:t>
            </a: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 AG</a:t>
            </a:r>
            <a:r>
              <a:rPr lang="ru-RU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  (Германия)</a:t>
            </a:r>
            <a:endParaRPr lang="en" sz="2000" b="0" i="0" u="none" strike="noStrike" dirty="0">
              <a:solidFill>
                <a:srgbClr val="444444"/>
              </a:solidFill>
              <a:effectLst/>
              <a:latin typeface="Libre Franklin" pitchFamily="2" charset="0"/>
            </a:endParaRPr>
          </a:p>
          <a:p>
            <a:pPr algn="just">
              <a:buFont typeface="+mj-lt"/>
              <a:buAutoNum type="arabicPeriod"/>
            </a:pP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Baxter International, Inc.</a:t>
            </a:r>
            <a:r>
              <a:rPr lang="ru-RU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  (Америка)</a:t>
            </a:r>
            <a:endParaRPr lang="en" sz="2000" b="0" i="0" u="none" strike="noStrike" dirty="0">
              <a:solidFill>
                <a:srgbClr val="444444"/>
              </a:solidFill>
              <a:effectLst/>
              <a:latin typeface="Libre Franklin" pitchFamily="2" charset="0"/>
            </a:endParaRPr>
          </a:p>
          <a:p>
            <a:pPr algn="just">
              <a:buFont typeface="+mj-lt"/>
              <a:buAutoNum type="arabicPeriod"/>
            </a:pP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Nikkiso Co, Ltd.</a:t>
            </a:r>
            <a:r>
              <a:rPr lang="ru-RU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  (Япония)</a:t>
            </a:r>
            <a:endParaRPr lang="en" sz="2000" b="0" i="0" u="none" strike="noStrike" dirty="0">
              <a:solidFill>
                <a:srgbClr val="444444"/>
              </a:solidFill>
              <a:effectLst/>
              <a:latin typeface="Libre Franklin" pitchFamily="2" charset="0"/>
            </a:endParaRPr>
          </a:p>
          <a:p>
            <a:pPr algn="just">
              <a:buFont typeface="+mj-lt"/>
              <a:buAutoNum type="arabicPeriod"/>
            </a:pPr>
            <a:r>
              <a:rPr lang="en" sz="2000" b="0" i="0" u="none" strike="noStrike" dirty="0" err="1">
                <a:solidFill>
                  <a:srgbClr val="444444"/>
                </a:solidFill>
                <a:effectLst/>
                <a:latin typeface="Libre Franklin" pitchFamily="2" charset="0"/>
              </a:rPr>
              <a:t>Nipro</a:t>
            </a: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 Corporation</a:t>
            </a:r>
            <a:r>
              <a:rPr lang="ru-RU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. (Япония)</a:t>
            </a:r>
            <a:endParaRPr lang="en" sz="2000" b="0" i="0" u="none" strike="noStrike" dirty="0">
              <a:solidFill>
                <a:srgbClr val="444444"/>
              </a:solidFill>
              <a:effectLst/>
              <a:latin typeface="Libre Franklin" pitchFamily="2" charset="0"/>
            </a:endParaRPr>
          </a:p>
          <a:p>
            <a:pPr algn="just">
              <a:buFont typeface="+mj-lt"/>
              <a:buAutoNum type="arabicPeriod"/>
            </a:pP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B. Braun </a:t>
            </a:r>
            <a:r>
              <a:rPr lang="en" sz="2000" b="0" i="0" u="none" strike="noStrike" dirty="0" err="1">
                <a:solidFill>
                  <a:srgbClr val="444444"/>
                </a:solidFill>
                <a:effectLst/>
                <a:latin typeface="Libre Franklin" pitchFamily="2" charset="0"/>
              </a:rPr>
              <a:t>Melsungen</a:t>
            </a:r>
            <a:r>
              <a:rPr lang="en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 AG</a:t>
            </a:r>
            <a:r>
              <a:rPr lang="ru-RU" sz="2000" b="0" i="0" u="none" strike="noStrike" dirty="0">
                <a:solidFill>
                  <a:srgbClr val="444444"/>
                </a:solidFill>
                <a:effectLst/>
                <a:latin typeface="Libre Franklin" pitchFamily="2" charset="0"/>
              </a:rPr>
              <a:t>. (Германия)</a:t>
            </a:r>
            <a:endParaRPr lang="en" sz="2000" b="0" i="0" u="none" strike="noStrike" dirty="0">
              <a:solidFill>
                <a:srgbClr val="444444"/>
              </a:solidFill>
              <a:effectLst/>
              <a:latin typeface="Libre Franklin" pitchFamily="2" charset="0"/>
            </a:endParaRPr>
          </a:p>
          <a:p>
            <a:endParaRPr lang="ru-RU" dirty="0"/>
          </a:p>
        </p:txBody>
      </p:sp>
      <p:pic>
        <p:nvPicPr>
          <p:cNvPr id="4" name="Google Shape;427;p29">
            <a:extLst>
              <a:ext uri="{FF2B5EF4-FFF2-40B4-BE49-F238E27FC236}">
                <a16:creationId xmlns:a16="http://schemas.microsoft.com/office/drawing/2014/main" id="{B008E4E0-46AA-C54F-9E01-CC7E18C8C8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43CC1C-4B0A-2341-A5BF-487A52943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482" y="3429000"/>
            <a:ext cx="3952876" cy="2205145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9CC99AD-B740-EA41-8E8B-FCCEC0F4E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727292"/>
              </p:ext>
            </p:extLst>
          </p:nvPr>
        </p:nvGraphicFramePr>
        <p:xfrm>
          <a:off x="2576846" y="5834350"/>
          <a:ext cx="8825024" cy="553590"/>
        </p:xfrm>
        <a:graphic>
          <a:graphicData uri="http://schemas.openxmlformats.org/drawingml/2006/table">
            <a:tbl>
              <a:tblPr/>
              <a:tblGrid>
                <a:gridCol w="3529888">
                  <a:extLst>
                    <a:ext uri="{9D8B030D-6E8A-4147-A177-3AD203B41FA5}">
                      <a16:colId xmlns:a16="http://schemas.microsoft.com/office/drawing/2014/main" val="405925648"/>
                    </a:ext>
                  </a:extLst>
                </a:gridCol>
                <a:gridCol w="5295136">
                  <a:extLst>
                    <a:ext uri="{9D8B030D-6E8A-4147-A177-3AD203B41FA5}">
                      <a16:colId xmlns:a16="http://schemas.microsoft.com/office/drawing/2014/main" val="2251431913"/>
                    </a:ext>
                  </a:extLst>
                </a:gridCol>
              </a:tblGrid>
              <a:tr h="553590">
                <a:tc>
                  <a:txBody>
                    <a:bodyPr/>
                    <a:lstStyle/>
                    <a:p>
                      <a:pPr algn="l"/>
                      <a:r>
                        <a:rPr lang="ru-RU" sz="2000" b="0">
                          <a:solidFill>
                            <a:srgbClr val="0E7DB3"/>
                          </a:solidFill>
                          <a:effectLst/>
                          <a:latin typeface="regular_semibold"/>
                        </a:rPr>
                        <a:t>Размер рынка (2023)</a:t>
                      </a:r>
                    </a:p>
                  </a:txBody>
                  <a:tcPr marL="95250"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dirty="0">
                          <a:effectLst/>
                          <a:latin typeface="regular_medium"/>
                        </a:rPr>
                        <a:t>USD 20,12 </a:t>
                      </a:r>
                      <a:r>
                        <a:rPr lang="ru-RU" sz="2000" b="0" dirty="0">
                          <a:effectLst/>
                          <a:latin typeface="regular_medium"/>
                        </a:rPr>
                        <a:t>млрд долларов США</a:t>
                      </a:r>
                    </a:p>
                  </a:txBody>
                  <a:tcPr marL="190500"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247967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CC701A-161F-E94F-BC30-5D2A296A8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697" y="1312493"/>
            <a:ext cx="3663587" cy="40402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453808" y="6324280"/>
            <a:ext cx="398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18747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/>
          <p:nvPr/>
        </p:nvSpPr>
        <p:spPr>
          <a:xfrm>
            <a:off x="4762189" y="3048860"/>
            <a:ext cx="1803432" cy="186439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09" name="Google Shape;109;p26"/>
          <p:cNvSpPr/>
          <p:nvPr/>
        </p:nvSpPr>
        <p:spPr>
          <a:xfrm>
            <a:off x="2966756" y="4913279"/>
            <a:ext cx="4573013" cy="13067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0" name="Google Shape;110;p26"/>
          <p:cNvSpPr/>
          <p:nvPr/>
        </p:nvSpPr>
        <p:spPr>
          <a:xfrm>
            <a:off x="7541430" y="4901658"/>
            <a:ext cx="4493680" cy="13067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1" name="Google Shape;111;p26"/>
          <p:cNvSpPr/>
          <p:nvPr/>
        </p:nvSpPr>
        <p:spPr>
          <a:xfrm>
            <a:off x="8423700" y="3031764"/>
            <a:ext cx="1803432" cy="186439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2" name="Google Shape;112;p26"/>
          <p:cNvSpPr/>
          <p:nvPr/>
        </p:nvSpPr>
        <p:spPr>
          <a:xfrm>
            <a:off x="10241088" y="1172690"/>
            <a:ext cx="1803432" cy="3728654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3" name="Google Shape;113;p26"/>
          <p:cNvSpPr/>
          <p:nvPr/>
        </p:nvSpPr>
        <p:spPr>
          <a:xfrm>
            <a:off x="8430678" y="1172622"/>
            <a:ext cx="1803432" cy="186439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4" name="Google Shape;114;p26"/>
          <p:cNvSpPr/>
          <p:nvPr/>
        </p:nvSpPr>
        <p:spPr>
          <a:xfrm>
            <a:off x="6565399" y="1175074"/>
            <a:ext cx="1850651" cy="3728654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5" name="Google Shape;115;p26"/>
          <p:cNvSpPr/>
          <p:nvPr/>
        </p:nvSpPr>
        <p:spPr>
          <a:xfrm>
            <a:off x="4764415" y="1174595"/>
            <a:ext cx="1803432" cy="186439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6" name="Google Shape;116;p26"/>
          <p:cNvSpPr/>
          <p:nvPr/>
        </p:nvSpPr>
        <p:spPr>
          <a:xfrm>
            <a:off x="2955068" y="1175817"/>
            <a:ext cx="1803432" cy="3728654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17" name="Google Shape;117;p26"/>
          <p:cNvSpPr/>
          <p:nvPr/>
        </p:nvSpPr>
        <p:spPr>
          <a:xfrm>
            <a:off x="2579362" y="203371"/>
            <a:ext cx="935667" cy="51845"/>
          </a:xfrm>
          <a:prstGeom prst="rect">
            <a:avLst/>
          </a:prstGeom>
          <a:solidFill>
            <a:srgbClr val="31A7DF"/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algn="ctr"/>
            <a:endParaRPr sz="108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p26"/>
          <p:cNvSpPr txBox="1"/>
          <p:nvPr/>
        </p:nvSpPr>
        <p:spPr>
          <a:xfrm>
            <a:off x="2668772" y="348606"/>
            <a:ext cx="9124798" cy="528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r>
              <a:rPr lang="ru-RU" sz="2000" dirty="0"/>
              <a:t>Бизнес модель </a:t>
            </a:r>
          </a:p>
        </p:txBody>
      </p:sp>
      <p:sp>
        <p:nvSpPr>
          <p:cNvPr id="124" name="Google Shape;124;p26"/>
          <p:cNvSpPr/>
          <p:nvPr/>
        </p:nvSpPr>
        <p:spPr>
          <a:xfrm>
            <a:off x="3233395" y="1750809"/>
            <a:ext cx="1268494" cy="17273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Медицинские учреждения (гос.  и частные)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Производители колонок для БЖХ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Поставщики оборудования</a:t>
            </a: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Н-И институты</a:t>
            </a:r>
          </a:p>
          <a:p>
            <a:pPr algn="ctr"/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 </a:t>
            </a:r>
            <a:endParaRPr sz="635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6692429" y="1578093"/>
            <a:ext cx="1600249" cy="21789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285750" lvl="0" indent="-285750">
              <a:lnSpc>
                <a:spcPct val="110000"/>
              </a:lnSpc>
              <a:spcBef>
                <a:spcPts val="1000"/>
              </a:spcBef>
              <a:buSzPct val="108108"/>
              <a:buFont typeface="Courier New" panose="02070309020205020404" pitchFamily="49" charset="0"/>
              <a:buChar char="o"/>
            </a:pPr>
            <a:r>
              <a:rPr lang="ru-RU" sz="700" dirty="0">
                <a:latin typeface="Raleway" panose="020B0604020202020204" charset="0"/>
                <a:cs typeface="Raleway" panose="020B0604020202020204" charset="0"/>
              </a:rPr>
              <a:t>Ускорение этапов мониторинга потерь белка в процессе диализной терапии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SzPct val="108108"/>
              <a:buFont typeface="Courier New" panose="02070309020205020404" pitchFamily="49" charset="0"/>
              <a:buChar char="o"/>
            </a:pPr>
            <a:r>
              <a:rPr lang="ru-RU" sz="700" dirty="0">
                <a:solidFill>
                  <a:schemeClr val="tx1"/>
                </a:solidFill>
                <a:latin typeface="Raleway" panose="020B0604020202020204" charset="0"/>
                <a:cs typeface="Raleway" panose="020B0604020202020204" charset="0"/>
              </a:rPr>
              <a:t>Упрощение процесса диагностики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SzPct val="108108"/>
              <a:buFont typeface="Courier New" panose="02070309020205020404" pitchFamily="49" charset="0"/>
              <a:buChar char="o"/>
            </a:pPr>
            <a:r>
              <a:rPr lang="ru-RU" sz="700" dirty="0">
                <a:solidFill>
                  <a:schemeClr val="tx1"/>
                </a:solidFill>
                <a:latin typeface="Raleway" panose="020B0604020202020204" charset="0"/>
                <a:cs typeface="Raleway" panose="020B0604020202020204" charset="0"/>
              </a:rPr>
              <a:t>Снижение стоимости медицинской процедуры</a:t>
            </a:r>
            <a:endParaRPr lang="ru-RU" sz="700" dirty="0">
              <a:latin typeface="Raleway" panose="020B0604020202020204" charset="0"/>
              <a:cs typeface="Raleway" panose="020B0604020202020204" charset="0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SzPct val="108108"/>
              <a:buFont typeface="Courier New" panose="02070309020205020404" pitchFamily="49" charset="0"/>
              <a:buChar char="o"/>
            </a:pPr>
            <a:r>
              <a:rPr lang="ru-RU" sz="700" dirty="0">
                <a:solidFill>
                  <a:schemeClr val="tx1"/>
                </a:solidFill>
                <a:latin typeface="Raleway" panose="020B0604020202020204" charset="0"/>
                <a:cs typeface="Raleway" panose="020B0604020202020204" charset="0"/>
              </a:rPr>
              <a:t>Автоматизация процесса биохимического анализа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SzPct val="108108"/>
              <a:buFont typeface="Courier New" panose="02070309020205020404" pitchFamily="49" charset="0"/>
              <a:buChar char="o"/>
            </a:pPr>
            <a:r>
              <a:rPr lang="ru-RU" sz="700" dirty="0">
                <a:latin typeface="Raleway" panose="020B0604020202020204" charset="0"/>
                <a:cs typeface="Raleway" panose="020B0604020202020204" charset="0"/>
              </a:rPr>
              <a:t>Быстрый контроль анализов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SzPct val="108108"/>
              <a:buFont typeface="Courier New" panose="02070309020205020404" pitchFamily="49" charset="0"/>
              <a:buChar char="o"/>
            </a:pPr>
            <a:endParaRPr lang="ru-RU" sz="500" dirty="0">
              <a:latin typeface="Raleway" panose="020B0604020202020204" charset="0"/>
              <a:cs typeface="Raleway" panose="020B0604020202020204" charset="0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5048724" y="1764556"/>
            <a:ext cx="1315996" cy="9865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Разработка дизайна устройства и организации производства продукта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В перспективе: обучение принципам работы для </a:t>
            </a:r>
            <a:r>
              <a:rPr lang="ru-RU" sz="635" dirty="0" err="1">
                <a:latin typeface="Raleway"/>
                <a:ea typeface="Raleway"/>
                <a:cs typeface="Raleway"/>
                <a:sym typeface="Raleway"/>
              </a:rPr>
              <a:t>мед.работников</a:t>
            </a: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 </a:t>
            </a:r>
            <a:endParaRPr sz="635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8696842" y="1650580"/>
            <a:ext cx="1309504" cy="844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Проведение сбора информации о конструктивности работы прибора и эффективности используемого метода</a:t>
            </a:r>
          </a:p>
        </p:txBody>
      </p:sp>
      <p:sp>
        <p:nvSpPr>
          <p:cNvPr id="129" name="Google Shape;129;p26"/>
          <p:cNvSpPr/>
          <p:nvPr/>
        </p:nvSpPr>
        <p:spPr>
          <a:xfrm>
            <a:off x="10455798" y="2002175"/>
            <a:ext cx="1405087" cy="1348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Клиенты – больные ХБП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Медицинские учреждения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Ценность продукта – для пациентов и мед. работников</a:t>
            </a:r>
            <a:endParaRPr sz="635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/>
          <p:nvPr/>
        </p:nvSpPr>
        <p:spPr>
          <a:xfrm>
            <a:off x="8742715" y="3435742"/>
            <a:ext cx="1118963" cy="7523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 err="1">
                <a:latin typeface="Raleway"/>
                <a:ea typeface="Raleway"/>
                <a:cs typeface="Raleway"/>
                <a:sym typeface="Raleway"/>
              </a:rPr>
              <a:t>Таргетированная</a:t>
            </a: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 реклама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Прямые продажи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Научные конференции</a:t>
            </a:r>
          </a:p>
        </p:txBody>
      </p:sp>
      <p:sp>
        <p:nvSpPr>
          <p:cNvPr id="133" name="Google Shape;133;p26"/>
          <p:cNvSpPr/>
          <p:nvPr/>
        </p:nvSpPr>
        <p:spPr>
          <a:xfrm>
            <a:off x="8867668" y="5245645"/>
            <a:ext cx="1118963" cy="7523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Выручка от продаж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Сервисное обслуживание</a:t>
            </a:r>
            <a:endParaRPr sz="635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26"/>
          <p:cNvSpPr/>
          <p:nvPr/>
        </p:nvSpPr>
        <p:spPr>
          <a:xfrm>
            <a:off x="4188542" y="5286441"/>
            <a:ext cx="1654734" cy="7523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Расчеты </a:t>
            </a:r>
            <a:r>
              <a:rPr lang="en-US" sz="635" dirty="0"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 поставщиками</a:t>
            </a:r>
          </a:p>
          <a:p>
            <a:pPr marL="171450" indent="-171450" algn="ctr">
              <a:buFont typeface="Courier New" panose="02070309020205020404" pitchFamily="49" charset="0"/>
              <a:buChar char="o"/>
            </a:pPr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Зарплаты работникам</a:t>
            </a: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Производственные затраты</a:t>
            </a:r>
          </a:p>
          <a:p>
            <a:pPr marL="171450" indent="-171450" algn="ctr">
              <a:buFont typeface="Courier New" panose="02070309020205020404" pitchFamily="49" charset="0"/>
              <a:buChar char="o"/>
            </a:pPr>
            <a:endParaRPr sz="635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26"/>
          <p:cNvSpPr/>
          <p:nvPr/>
        </p:nvSpPr>
        <p:spPr>
          <a:xfrm>
            <a:off x="4967384" y="3525438"/>
            <a:ext cx="1316378" cy="8313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Команда: разработчик</a:t>
            </a:r>
            <a:r>
              <a:rPr lang="en-US" sz="635" dirty="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программист</a:t>
            </a:r>
            <a:r>
              <a:rPr lang="en-US" sz="635" dirty="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635">
                <a:latin typeface="Raleway"/>
                <a:ea typeface="Raleway"/>
                <a:cs typeface="Raleway"/>
                <a:sym typeface="Raleway"/>
              </a:rPr>
              <a:t>научный сотрудник</a:t>
            </a:r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algn="ctr"/>
            <a:endParaRPr lang="ru-RU" sz="635" dirty="0"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Технологические ресурсы: компьютеры</a:t>
            </a:r>
            <a:r>
              <a:rPr lang="en-US" sz="635" dirty="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635" dirty="0">
                <a:latin typeface="Raleway"/>
                <a:ea typeface="Raleway"/>
                <a:cs typeface="Raleway"/>
                <a:sym typeface="Raleway"/>
              </a:rPr>
              <a:t>оборудование</a:t>
            </a:r>
          </a:p>
          <a:p>
            <a:pPr marL="171450" indent="-171450" algn="ctr">
              <a:buFont typeface="Courier New" panose="02070309020205020404" pitchFamily="49" charset="0"/>
              <a:buChar char="o"/>
            </a:pPr>
            <a:endParaRPr sz="635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3119246" y="1283718"/>
            <a:ext cx="1736346" cy="24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Ключевые партнеры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5035765" y="1281045"/>
            <a:ext cx="1044830" cy="26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Ключевые виды деятельности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6655180" y="1223982"/>
            <a:ext cx="1736346" cy="24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Ценностные</a:t>
            </a:r>
          </a:p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предложения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8409127" y="1240405"/>
            <a:ext cx="1736346" cy="24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Взаимоотношения </a:t>
            </a:r>
            <a:r>
              <a:rPr lang="en-US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клиентами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0205656" y="1174178"/>
            <a:ext cx="1736346" cy="357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Потребительские </a:t>
            </a:r>
          </a:p>
          <a:p>
            <a:pPr algn="ctr"/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  сегменты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4975103" y="3107305"/>
            <a:ext cx="1736346" cy="24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Ключевые ресурсы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8742715" y="3095748"/>
            <a:ext cx="1736346" cy="24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Каналы сбыта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4296110" y="4969745"/>
            <a:ext cx="1736346" cy="22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Структура издержек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8586326" y="4960796"/>
            <a:ext cx="1736346" cy="24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r>
              <a:rPr lang="ru-RU" sz="862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Потоки поступления доходов</a:t>
            </a:r>
            <a:endParaRPr sz="862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47" name="Google Shape;147;p26"/>
          <p:cNvGrpSpPr/>
          <p:nvPr/>
        </p:nvGrpSpPr>
        <p:grpSpPr>
          <a:xfrm>
            <a:off x="4418181" y="1289493"/>
            <a:ext cx="232277" cy="236742"/>
            <a:chOff x="1625325" y="239100"/>
            <a:chExt cx="4347075" cy="4423125"/>
          </a:xfrm>
        </p:grpSpPr>
        <p:sp>
          <p:nvSpPr>
            <p:cNvPr id="148" name="Google Shape;148;p26"/>
            <p:cNvSpPr/>
            <p:nvPr/>
          </p:nvSpPr>
          <p:spPr>
            <a:xfrm>
              <a:off x="1625325" y="2189700"/>
              <a:ext cx="2608250" cy="2472525"/>
            </a:xfrm>
            <a:custGeom>
              <a:avLst/>
              <a:gdLst/>
              <a:ahLst/>
              <a:cxnLst/>
              <a:rect l="l" t="t" r="r" b="b"/>
              <a:pathLst>
                <a:path w="104330" h="98901" extrusionOk="0">
                  <a:moveTo>
                    <a:pt x="55291" y="18440"/>
                  </a:moveTo>
                  <a:cubicBezTo>
                    <a:pt x="58719" y="18440"/>
                    <a:pt x="62195" y="19800"/>
                    <a:pt x="65094" y="22699"/>
                  </a:cubicBezTo>
                  <a:lnTo>
                    <a:pt x="78470" y="33400"/>
                  </a:lnTo>
                  <a:cubicBezTo>
                    <a:pt x="83820" y="38750"/>
                    <a:pt x="83820" y="46775"/>
                    <a:pt x="79362" y="53017"/>
                  </a:cubicBezTo>
                  <a:lnTo>
                    <a:pt x="60636" y="75310"/>
                  </a:lnTo>
                  <a:cubicBezTo>
                    <a:pt x="57395" y="78551"/>
                    <a:pt x="53432" y="80109"/>
                    <a:pt x="49498" y="80109"/>
                  </a:cubicBezTo>
                  <a:cubicBezTo>
                    <a:pt x="45855" y="80109"/>
                    <a:pt x="42236" y="78774"/>
                    <a:pt x="39235" y="76201"/>
                  </a:cubicBezTo>
                  <a:lnTo>
                    <a:pt x="26751" y="65501"/>
                  </a:lnTo>
                  <a:cubicBezTo>
                    <a:pt x="20509" y="60151"/>
                    <a:pt x="19618" y="50342"/>
                    <a:pt x="24968" y="44992"/>
                  </a:cubicBezTo>
                  <a:lnTo>
                    <a:pt x="44585" y="23591"/>
                  </a:lnTo>
                  <a:cubicBezTo>
                    <a:pt x="47451" y="20248"/>
                    <a:pt x="51339" y="18440"/>
                    <a:pt x="55291" y="18440"/>
                  </a:cubicBezTo>
                  <a:close/>
                  <a:moveTo>
                    <a:pt x="55549" y="1"/>
                  </a:moveTo>
                  <a:cubicBezTo>
                    <a:pt x="46425" y="1"/>
                    <a:pt x="37503" y="3845"/>
                    <a:pt x="31210" y="11107"/>
                  </a:cubicBezTo>
                  <a:lnTo>
                    <a:pt x="11592" y="33400"/>
                  </a:lnTo>
                  <a:cubicBezTo>
                    <a:pt x="0" y="46775"/>
                    <a:pt x="1784" y="67284"/>
                    <a:pt x="15159" y="78877"/>
                  </a:cubicBezTo>
                  <a:lnTo>
                    <a:pt x="27643" y="90469"/>
                  </a:lnTo>
                  <a:cubicBezTo>
                    <a:pt x="33757" y="96175"/>
                    <a:pt x="41361" y="98900"/>
                    <a:pt x="48923" y="98900"/>
                  </a:cubicBezTo>
                  <a:cubicBezTo>
                    <a:pt x="57904" y="98900"/>
                    <a:pt x="66826" y="95055"/>
                    <a:pt x="73120" y="87794"/>
                  </a:cubicBezTo>
                  <a:lnTo>
                    <a:pt x="92737" y="65501"/>
                  </a:lnTo>
                  <a:cubicBezTo>
                    <a:pt x="104329" y="52126"/>
                    <a:pt x="103438" y="31616"/>
                    <a:pt x="90062" y="19133"/>
                  </a:cubicBezTo>
                  <a:lnTo>
                    <a:pt x="77578" y="8432"/>
                  </a:lnTo>
                  <a:cubicBezTo>
                    <a:pt x="71057" y="2726"/>
                    <a:pt x="63231" y="1"/>
                    <a:pt x="55549" y="1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49" name="Google Shape;149;p26"/>
            <p:cNvSpPr/>
            <p:nvPr/>
          </p:nvSpPr>
          <p:spPr>
            <a:xfrm>
              <a:off x="3341850" y="239100"/>
              <a:ext cx="2630550" cy="2474700"/>
            </a:xfrm>
            <a:custGeom>
              <a:avLst/>
              <a:gdLst/>
              <a:ahLst/>
              <a:cxnLst/>
              <a:rect l="l" t="t" r="r" b="b"/>
              <a:pathLst>
                <a:path w="105222" h="98988" extrusionOk="0">
                  <a:moveTo>
                    <a:pt x="55776" y="18741"/>
                  </a:moveTo>
                  <a:cubicBezTo>
                    <a:pt x="59046" y="18741"/>
                    <a:pt x="62332" y="19886"/>
                    <a:pt x="65095" y="22254"/>
                  </a:cubicBezTo>
                  <a:lnTo>
                    <a:pt x="78470" y="33846"/>
                  </a:lnTo>
                  <a:cubicBezTo>
                    <a:pt x="83820" y="38304"/>
                    <a:pt x="83820" y="47221"/>
                    <a:pt x="79362" y="53463"/>
                  </a:cubicBezTo>
                  <a:lnTo>
                    <a:pt x="59744" y="75756"/>
                  </a:lnTo>
                  <a:cubicBezTo>
                    <a:pt x="56966" y="78997"/>
                    <a:pt x="53226" y="80555"/>
                    <a:pt x="49399" y="80555"/>
                  </a:cubicBezTo>
                  <a:cubicBezTo>
                    <a:pt x="45855" y="80555"/>
                    <a:pt x="42236" y="79219"/>
                    <a:pt x="39235" y="76647"/>
                  </a:cubicBezTo>
                  <a:lnTo>
                    <a:pt x="25860" y="65947"/>
                  </a:lnTo>
                  <a:cubicBezTo>
                    <a:pt x="19618" y="60597"/>
                    <a:pt x="19618" y="50788"/>
                    <a:pt x="24968" y="44546"/>
                  </a:cubicBezTo>
                  <a:lnTo>
                    <a:pt x="44585" y="24037"/>
                  </a:lnTo>
                  <a:cubicBezTo>
                    <a:pt x="47568" y="20557"/>
                    <a:pt x="51659" y="18741"/>
                    <a:pt x="55776" y="18741"/>
                  </a:cubicBezTo>
                  <a:close/>
                  <a:moveTo>
                    <a:pt x="55420" y="0"/>
                  </a:moveTo>
                  <a:cubicBezTo>
                    <a:pt x="46434" y="0"/>
                    <a:pt x="37506" y="3804"/>
                    <a:pt x="31210" y="11553"/>
                  </a:cubicBezTo>
                  <a:lnTo>
                    <a:pt x="11592" y="33846"/>
                  </a:lnTo>
                  <a:cubicBezTo>
                    <a:pt x="0" y="47221"/>
                    <a:pt x="892" y="67730"/>
                    <a:pt x="14267" y="79322"/>
                  </a:cubicBezTo>
                  <a:lnTo>
                    <a:pt x="27643" y="90915"/>
                  </a:lnTo>
                  <a:cubicBezTo>
                    <a:pt x="33853" y="96297"/>
                    <a:pt x="41601" y="98988"/>
                    <a:pt x="49280" y="98988"/>
                  </a:cubicBezTo>
                  <a:cubicBezTo>
                    <a:pt x="58141" y="98988"/>
                    <a:pt x="66910" y="95405"/>
                    <a:pt x="73120" y="88240"/>
                  </a:cubicBezTo>
                  <a:lnTo>
                    <a:pt x="92737" y="65947"/>
                  </a:lnTo>
                  <a:cubicBezTo>
                    <a:pt x="105221" y="51680"/>
                    <a:pt x="103438" y="31171"/>
                    <a:pt x="90062" y="19578"/>
                  </a:cubicBezTo>
                  <a:lnTo>
                    <a:pt x="76687" y="7986"/>
                  </a:lnTo>
                  <a:cubicBezTo>
                    <a:pt x="70576" y="2691"/>
                    <a:pt x="62977" y="0"/>
                    <a:pt x="55420" y="0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50" name="Google Shape;150;p26"/>
            <p:cNvSpPr/>
            <p:nvPr/>
          </p:nvSpPr>
          <p:spPr>
            <a:xfrm>
              <a:off x="3007450" y="1617175"/>
              <a:ext cx="1582800" cy="1678125"/>
            </a:xfrm>
            <a:custGeom>
              <a:avLst/>
              <a:gdLst/>
              <a:ahLst/>
              <a:cxnLst/>
              <a:rect l="l" t="t" r="r" b="b"/>
              <a:pathLst>
                <a:path w="63312" h="67125" extrusionOk="0">
                  <a:moveTo>
                    <a:pt x="52782" y="0"/>
                  </a:moveTo>
                  <a:cubicBezTo>
                    <a:pt x="50261" y="0"/>
                    <a:pt x="47803" y="887"/>
                    <a:pt x="46369" y="2799"/>
                  </a:cubicBezTo>
                  <a:lnTo>
                    <a:pt x="3568" y="52734"/>
                  </a:lnTo>
                  <a:cubicBezTo>
                    <a:pt x="1" y="56301"/>
                    <a:pt x="1" y="61651"/>
                    <a:pt x="4459" y="65218"/>
                  </a:cubicBezTo>
                  <a:cubicBezTo>
                    <a:pt x="6115" y="66459"/>
                    <a:pt x="7962" y="67125"/>
                    <a:pt x="9823" y="67125"/>
                  </a:cubicBezTo>
                  <a:cubicBezTo>
                    <a:pt x="11972" y="67125"/>
                    <a:pt x="14140" y="66238"/>
                    <a:pt x="16051" y="64326"/>
                  </a:cubicBezTo>
                  <a:lnTo>
                    <a:pt x="59745" y="14391"/>
                  </a:lnTo>
                  <a:cubicBezTo>
                    <a:pt x="63312" y="10824"/>
                    <a:pt x="62420" y="5474"/>
                    <a:pt x="58853" y="1907"/>
                  </a:cubicBezTo>
                  <a:cubicBezTo>
                    <a:pt x="57198" y="665"/>
                    <a:pt x="54966" y="0"/>
                    <a:pt x="52782" y="0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</p:grpSp>
      <p:grpSp>
        <p:nvGrpSpPr>
          <p:cNvPr id="151" name="Google Shape;151;p26"/>
          <p:cNvGrpSpPr/>
          <p:nvPr/>
        </p:nvGrpSpPr>
        <p:grpSpPr>
          <a:xfrm>
            <a:off x="6121147" y="1282060"/>
            <a:ext cx="247382" cy="244852"/>
            <a:chOff x="1123725" y="232550"/>
            <a:chExt cx="4726050" cy="4665575"/>
          </a:xfrm>
        </p:grpSpPr>
        <p:sp>
          <p:nvSpPr>
            <p:cNvPr id="152" name="Google Shape;152;p26"/>
            <p:cNvSpPr/>
            <p:nvPr/>
          </p:nvSpPr>
          <p:spPr>
            <a:xfrm>
              <a:off x="2372125" y="232550"/>
              <a:ext cx="3477650" cy="3483225"/>
            </a:xfrm>
            <a:custGeom>
              <a:avLst/>
              <a:gdLst/>
              <a:ahLst/>
              <a:cxnLst/>
              <a:rect l="l" t="t" r="r" b="b"/>
              <a:pathLst>
                <a:path w="139106" h="139329" extrusionOk="0">
                  <a:moveTo>
                    <a:pt x="103438" y="15382"/>
                  </a:moveTo>
                  <a:lnTo>
                    <a:pt x="123055" y="34108"/>
                  </a:lnTo>
                  <a:lnTo>
                    <a:pt x="116813" y="41241"/>
                  </a:lnTo>
                  <a:cubicBezTo>
                    <a:pt x="114138" y="43916"/>
                    <a:pt x="110571" y="45254"/>
                    <a:pt x="107116" y="45254"/>
                  </a:cubicBezTo>
                  <a:cubicBezTo>
                    <a:pt x="103661" y="45254"/>
                    <a:pt x="100317" y="43916"/>
                    <a:pt x="98087" y="41241"/>
                  </a:cubicBezTo>
                  <a:cubicBezTo>
                    <a:pt x="92737" y="35891"/>
                    <a:pt x="92737" y="26974"/>
                    <a:pt x="98087" y="21624"/>
                  </a:cubicBezTo>
                  <a:lnTo>
                    <a:pt x="103438" y="15382"/>
                  </a:lnTo>
                  <a:close/>
                  <a:moveTo>
                    <a:pt x="104329" y="0"/>
                  </a:moveTo>
                  <a:cubicBezTo>
                    <a:pt x="102769" y="0"/>
                    <a:pt x="101208" y="669"/>
                    <a:pt x="99871" y="2006"/>
                  </a:cubicBezTo>
                  <a:lnTo>
                    <a:pt x="88279" y="12707"/>
                  </a:lnTo>
                  <a:cubicBezTo>
                    <a:pt x="81145" y="20732"/>
                    <a:pt x="78470" y="33216"/>
                    <a:pt x="83820" y="43025"/>
                  </a:cubicBezTo>
                  <a:lnTo>
                    <a:pt x="0" y="127736"/>
                  </a:lnTo>
                  <a:lnTo>
                    <a:pt x="11592" y="139329"/>
                  </a:lnTo>
                  <a:lnTo>
                    <a:pt x="95412" y="54617"/>
                  </a:lnTo>
                  <a:cubicBezTo>
                    <a:pt x="99524" y="56673"/>
                    <a:pt x="103767" y="57675"/>
                    <a:pt x="107889" y="57675"/>
                  </a:cubicBezTo>
                  <a:cubicBezTo>
                    <a:pt x="114494" y="57675"/>
                    <a:pt x="120788" y="55100"/>
                    <a:pt x="125730" y="50158"/>
                  </a:cubicBezTo>
                  <a:lnTo>
                    <a:pt x="137322" y="38566"/>
                  </a:lnTo>
                  <a:cubicBezTo>
                    <a:pt x="139106" y="35891"/>
                    <a:pt x="139106" y="32324"/>
                    <a:pt x="137322" y="29649"/>
                  </a:cubicBezTo>
                  <a:lnTo>
                    <a:pt x="108788" y="2006"/>
                  </a:lnTo>
                  <a:cubicBezTo>
                    <a:pt x="107450" y="669"/>
                    <a:pt x="105890" y="0"/>
                    <a:pt x="104329" y="0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53" name="Google Shape;153;p26"/>
            <p:cNvSpPr/>
            <p:nvPr/>
          </p:nvSpPr>
          <p:spPr>
            <a:xfrm>
              <a:off x="1123725" y="2595550"/>
              <a:ext cx="2407625" cy="2302575"/>
            </a:xfrm>
            <a:custGeom>
              <a:avLst/>
              <a:gdLst/>
              <a:ahLst/>
              <a:cxnLst/>
              <a:rect l="l" t="t" r="r" b="b"/>
              <a:pathLst>
                <a:path w="96305" h="92103" extrusionOk="0">
                  <a:moveTo>
                    <a:pt x="37229" y="1"/>
                  </a:moveTo>
                  <a:cubicBezTo>
                    <a:pt x="35892" y="1"/>
                    <a:pt x="34777" y="223"/>
                    <a:pt x="34777" y="223"/>
                  </a:cubicBezTo>
                  <a:lnTo>
                    <a:pt x="12485" y="22516"/>
                  </a:lnTo>
                  <a:cubicBezTo>
                    <a:pt x="1784" y="34108"/>
                    <a:pt x="1" y="51050"/>
                    <a:pt x="6243" y="65318"/>
                  </a:cubicBezTo>
                  <a:lnTo>
                    <a:pt x="10701" y="78693"/>
                  </a:lnTo>
                  <a:cubicBezTo>
                    <a:pt x="11593" y="81368"/>
                    <a:pt x="13376" y="83152"/>
                    <a:pt x="16052" y="84043"/>
                  </a:cubicBezTo>
                  <a:lnTo>
                    <a:pt x="30319" y="89394"/>
                  </a:lnTo>
                  <a:cubicBezTo>
                    <a:pt x="35166" y="91211"/>
                    <a:pt x="40219" y="92103"/>
                    <a:pt x="45268" y="92103"/>
                  </a:cubicBezTo>
                  <a:cubicBezTo>
                    <a:pt x="55081" y="92103"/>
                    <a:pt x="64878" y="88736"/>
                    <a:pt x="73120" y="82260"/>
                  </a:cubicBezTo>
                  <a:lnTo>
                    <a:pt x="95413" y="59967"/>
                  </a:lnTo>
                  <a:cubicBezTo>
                    <a:pt x="96305" y="57292"/>
                    <a:pt x="96305" y="54617"/>
                    <a:pt x="93630" y="52834"/>
                  </a:cubicBezTo>
                  <a:lnTo>
                    <a:pt x="75796" y="35000"/>
                  </a:lnTo>
                  <a:lnTo>
                    <a:pt x="59745" y="18949"/>
                  </a:lnTo>
                  <a:lnTo>
                    <a:pt x="41019" y="1115"/>
                  </a:lnTo>
                  <a:cubicBezTo>
                    <a:pt x="40127" y="223"/>
                    <a:pt x="38567" y="1"/>
                    <a:pt x="37229" y="1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</p:grpSp>
      <p:grpSp>
        <p:nvGrpSpPr>
          <p:cNvPr id="154" name="Google Shape;154;p26"/>
          <p:cNvGrpSpPr/>
          <p:nvPr/>
        </p:nvGrpSpPr>
        <p:grpSpPr>
          <a:xfrm>
            <a:off x="5582043" y="4970770"/>
            <a:ext cx="261233" cy="218229"/>
            <a:chOff x="509200" y="236175"/>
            <a:chExt cx="6212750" cy="5195625"/>
          </a:xfrm>
        </p:grpSpPr>
        <p:sp>
          <p:nvSpPr>
            <p:cNvPr id="155" name="Google Shape;155;p26"/>
            <p:cNvSpPr/>
            <p:nvPr/>
          </p:nvSpPr>
          <p:spPr>
            <a:xfrm>
              <a:off x="509200" y="236175"/>
              <a:ext cx="5209600" cy="5116600"/>
            </a:xfrm>
            <a:custGeom>
              <a:avLst/>
              <a:gdLst/>
              <a:ahLst/>
              <a:cxnLst/>
              <a:rect l="l" t="t" r="r" b="b"/>
              <a:pathLst>
                <a:path w="208384" h="204664" extrusionOk="0">
                  <a:moveTo>
                    <a:pt x="35053" y="17046"/>
                  </a:moveTo>
                  <a:cubicBezTo>
                    <a:pt x="39990" y="17046"/>
                    <a:pt x="44893" y="19307"/>
                    <a:pt x="47877" y="23485"/>
                  </a:cubicBezTo>
                  <a:cubicBezTo>
                    <a:pt x="53450" y="30173"/>
                    <a:pt x="53450" y="39090"/>
                    <a:pt x="47877" y="45778"/>
                  </a:cubicBezTo>
                  <a:cubicBezTo>
                    <a:pt x="46763" y="45778"/>
                    <a:pt x="46763" y="46892"/>
                    <a:pt x="45648" y="46892"/>
                  </a:cubicBezTo>
                  <a:cubicBezTo>
                    <a:pt x="43015" y="49526"/>
                    <a:pt x="39635" y="50666"/>
                    <a:pt x="36215" y="50666"/>
                  </a:cubicBezTo>
                  <a:cubicBezTo>
                    <a:pt x="32395" y="50666"/>
                    <a:pt x="28525" y="49244"/>
                    <a:pt x="25585" y="46892"/>
                  </a:cubicBezTo>
                  <a:cubicBezTo>
                    <a:pt x="17782" y="40205"/>
                    <a:pt x="16668" y="29058"/>
                    <a:pt x="23356" y="22371"/>
                  </a:cubicBezTo>
                  <a:cubicBezTo>
                    <a:pt x="26462" y="18747"/>
                    <a:pt x="30770" y="17046"/>
                    <a:pt x="35053" y="17046"/>
                  </a:cubicBezTo>
                  <a:close/>
                  <a:moveTo>
                    <a:pt x="21656" y="1"/>
                  </a:moveTo>
                  <a:cubicBezTo>
                    <a:pt x="10086" y="1"/>
                    <a:pt x="0" y="10679"/>
                    <a:pt x="1063" y="22371"/>
                  </a:cubicBezTo>
                  <a:lnTo>
                    <a:pt x="6636" y="91477"/>
                  </a:lnTo>
                  <a:cubicBezTo>
                    <a:pt x="7751" y="97051"/>
                    <a:pt x="9980" y="102624"/>
                    <a:pt x="14439" y="107082"/>
                  </a:cubicBezTo>
                  <a:lnTo>
                    <a:pt x="106952" y="200711"/>
                  </a:lnTo>
                  <a:cubicBezTo>
                    <a:pt x="110082" y="203215"/>
                    <a:pt x="114266" y="204664"/>
                    <a:pt x="118518" y="204664"/>
                  </a:cubicBezTo>
                  <a:cubicBezTo>
                    <a:pt x="121837" y="204664"/>
                    <a:pt x="125198" y="203780"/>
                    <a:pt x="128130" y="201826"/>
                  </a:cubicBezTo>
                  <a:cubicBezTo>
                    <a:pt x="130360" y="200711"/>
                    <a:pt x="132589" y="199596"/>
                    <a:pt x="133703" y="198482"/>
                  </a:cubicBezTo>
                  <a:lnTo>
                    <a:pt x="199466" y="132719"/>
                  </a:lnTo>
                  <a:cubicBezTo>
                    <a:pt x="207269" y="126031"/>
                    <a:pt x="208383" y="113770"/>
                    <a:pt x="200581" y="105968"/>
                  </a:cubicBezTo>
                  <a:lnTo>
                    <a:pt x="108067" y="13454"/>
                  </a:lnTo>
                  <a:cubicBezTo>
                    <a:pt x="105838" y="10110"/>
                    <a:pt x="102494" y="8995"/>
                    <a:pt x="99150" y="7880"/>
                  </a:cubicBezTo>
                  <a:cubicBezTo>
                    <a:pt x="96921" y="6766"/>
                    <a:pt x="94692" y="6766"/>
                    <a:pt x="92462" y="5651"/>
                  </a:cubicBezTo>
                  <a:lnTo>
                    <a:pt x="23356" y="78"/>
                  </a:lnTo>
                  <a:cubicBezTo>
                    <a:pt x="22786" y="26"/>
                    <a:pt x="22219" y="1"/>
                    <a:pt x="21656" y="1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3433800" y="433175"/>
              <a:ext cx="3288150" cy="4998625"/>
            </a:xfrm>
            <a:custGeom>
              <a:avLst/>
              <a:gdLst/>
              <a:ahLst/>
              <a:cxnLst/>
              <a:rect l="l" t="t" r="r" b="b"/>
              <a:pathLst>
                <a:path w="131526" h="199945" extrusionOk="0">
                  <a:moveTo>
                    <a:pt x="0" y="0"/>
                  </a:moveTo>
                  <a:lnTo>
                    <a:pt x="0" y="0"/>
                  </a:lnTo>
                  <a:cubicBezTo>
                    <a:pt x="3344" y="1115"/>
                    <a:pt x="6688" y="2230"/>
                    <a:pt x="10032" y="5574"/>
                  </a:cubicBezTo>
                  <a:lnTo>
                    <a:pt x="102546" y="98088"/>
                  </a:lnTo>
                  <a:cubicBezTo>
                    <a:pt x="110348" y="105890"/>
                    <a:pt x="109233" y="118151"/>
                    <a:pt x="101431" y="124839"/>
                  </a:cubicBezTo>
                  <a:lnTo>
                    <a:pt x="35668" y="190602"/>
                  </a:lnTo>
                  <a:cubicBezTo>
                    <a:pt x="34553" y="191716"/>
                    <a:pt x="32324" y="192831"/>
                    <a:pt x="30095" y="193946"/>
                  </a:cubicBezTo>
                  <a:lnTo>
                    <a:pt x="30095" y="195060"/>
                  </a:lnTo>
                  <a:cubicBezTo>
                    <a:pt x="33846" y="198275"/>
                    <a:pt x="38627" y="199945"/>
                    <a:pt x="43324" y="199945"/>
                  </a:cubicBezTo>
                  <a:cubicBezTo>
                    <a:pt x="48398" y="199945"/>
                    <a:pt x="53373" y="197997"/>
                    <a:pt x="56846" y="193946"/>
                  </a:cubicBezTo>
                  <a:lnTo>
                    <a:pt x="122609" y="128183"/>
                  </a:lnTo>
                  <a:cubicBezTo>
                    <a:pt x="130411" y="121495"/>
                    <a:pt x="131526" y="109234"/>
                    <a:pt x="124838" y="101432"/>
                  </a:cubicBezTo>
                  <a:lnTo>
                    <a:pt x="32324" y="7803"/>
                  </a:lnTo>
                  <a:cubicBezTo>
                    <a:pt x="27866" y="4459"/>
                    <a:pt x="22293" y="1115"/>
                    <a:pt x="16719" y="11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</p:grpSp>
      <p:grpSp>
        <p:nvGrpSpPr>
          <p:cNvPr id="157" name="Google Shape;157;p26"/>
          <p:cNvGrpSpPr/>
          <p:nvPr/>
        </p:nvGrpSpPr>
        <p:grpSpPr>
          <a:xfrm>
            <a:off x="6145550" y="3135243"/>
            <a:ext cx="203246" cy="212346"/>
            <a:chOff x="1190625" y="238125"/>
            <a:chExt cx="4480825" cy="4681450"/>
          </a:xfrm>
        </p:grpSpPr>
        <p:sp>
          <p:nvSpPr>
            <p:cNvPr id="158" name="Google Shape;158;p26"/>
            <p:cNvSpPr/>
            <p:nvPr/>
          </p:nvSpPr>
          <p:spPr>
            <a:xfrm>
              <a:off x="1190625" y="1754000"/>
              <a:ext cx="4480825" cy="3165575"/>
            </a:xfrm>
            <a:custGeom>
              <a:avLst/>
              <a:gdLst/>
              <a:ahLst/>
              <a:cxnLst/>
              <a:rect l="l" t="t" r="r" b="b"/>
              <a:pathLst>
                <a:path w="179233" h="126623" extrusionOk="0">
                  <a:moveTo>
                    <a:pt x="0" y="1"/>
                  </a:moveTo>
                  <a:lnTo>
                    <a:pt x="0" y="126622"/>
                  </a:lnTo>
                  <a:lnTo>
                    <a:pt x="179232" y="126622"/>
                  </a:lnTo>
                  <a:lnTo>
                    <a:pt x="179232" y="23185"/>
                  </a:lnTo>
                  <a:lnTo>
                    <a:pt x="135539" y="49936"/>
                  </a:lnTo>
                  <a:lnTo>
                    <a:pt x="135539" y="23185"/>
                  </a:lnTo>
                  <a:lnTo>
                    <a:pt x="90954" y="49936"/>
                  </a:lnTo>
                  <a:lnTo>
                    <a:pt x="90954" y="23185"/>
                  </a:lnTo>
                  <a:lnTo>
                    <a:pt x="46369" y="49936"/>
                  </a:lnTo>
                  <a:lnTo>
                    <a:pt x="46369" y="1"/>
                  </a:ln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1190625" y="1062925"/>
              <a:ext cx="1159225" cy="445900"/>
            </a:xfrm>
            <a:custGeom>
              <a:avLst/>
              <a:gdLst/>
              <a:ahLst/>
              <a:cxnLst/>
              <a:rect l="l" t="t" r="r" b="b"/>
              <a:pathLst>
                <a:path w="46369" h="17836" extrusionOk="0">
                  <a:moveTo>
                    <a:pt x="0" y="1"/>
                  </a:moveTo>
                  <a:lnTo>
                    <a:pt x="0" y="17835"/>
                  </a:lnTo>
                  <a:lnTo>
                    <a:pt x="46369" y="17835"/>
                  </a:lnTo>
                  <a:lnTo>
                    <a:pt x="46369" y="1"/>
                  </a:ln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1190625" y="238125"/>
              <a:ext cx="1159225" cy="601900"/>
            </a:xfrm>
            <a:custGeom>
              <a:avLst/>
              <a:gdLst/>
              <a:ahLst/>
              <a:cxnLst/>
              <a:rect l="l" t="t" r="r" b="b"/>
              <a:pathLst>
                <a:path w="46369" h="24076" extrusionOk="0">
                  <a:moveTo>
                    <a:pt x="0" y="0"/>
                  </a:moveTo>
                  <a:lnTo>
                    <a:pt x="0" y="24076"/>
                  </a:lnTo>
                  <a:lnTo>
                    <a:pt x="46369" y="24076"/>
                  </a:lnTo>
                  <a:lnTo>
                    <a:pt x="46369" y="0"/>
                  </a:ln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</p:grpSp>
      <p:sp>
        <p:nvSpPr>
          <p:cNvPr id="161" name="Google Shape;161;p26"/>
          <p:cNvSpPr/>
          <p:nvPr/>
        </p:nvSpPr>
        <p:spPr>
          <a:xfrm>
            <a:off x="10290798" y="4976137"/>
            <a:ext cx="269468" cy="244887"/>
          </a:xfrm>
          <a:custGeom>
            <a:avLst/>
            <a:gdLst/>
            <a:ahLst/>
            <a:cxnLst/>
            <a:rect l="l" t="t" r="r" b="b"/>
            <a:pathLst>
              <a:path w="209551" h="189933" extrusionOk="0">
                <a:moveTo>
                  <a:pt x="109680" y="58852"/>
                </a:moveTo>
                <a:lnTo>
                  <a:pt x="109680" y="68661"/>
                </a:lnTo>
                <a:cubicBezTo>
                  <a:pt x="113247" y="69553"/>
                  <a:pt x="116814" y="70444"/>
                  <a:pt x="119489" y="73120"/>
                </a:cubicBezTo>
                <a:cubicBezTo>
                  <a:pt x="124839" y="75795"/>
                  <a:pt x="128406" y="80253"/>
                  <a:pt x="131081" y="85603"/>
                </a:cubicBezTo>
                <a:lnTo>
                  <a:pt x="118597" y="91845"/>
                </a:lnTo>
                <a:cubicBezTo>
                  <a:pt x="115922" y="86495"/>
                  <a:pt x="110572" y="82928"/>
                  <a:pt x="104330" y="82928"/>
                </a:cubicBezTo>
                <a:cubicBezTo>
                  <a:pt x="103613" y="82689"/>
                  <a:pt x="102896" y="82578"/>
                  <a:pt x="102180" y="82578"/>
                </a:cubicBezTo>
                <a:cubicBezTo>
                  <a:pt x="100221" y="82578"/>
                  <a:pt x="98263" y="83406"/>
                  <a:pt x="96305" y="84712"/>
                </a:cubicBezTo>
                <a:cubicBezTo>
                  <a:pt x="94521" y="85603"/>
                  <a:pt x="93630" y="88279"/>
                  <a:pt x="93630" y="90062"/>
                </a:cubicBezTo>
                <a:cubicBezTo>
                  <a:pt x="93630" y="92737"/>
                  <a:pt x="94521" y="94520"/>
                  <a:pt x="96305" y="96304"/>
                </a:cubicBezTo>
                <a:cubicBezTo>
                  <a:pt x="99871" y="98087"/>
                  <a:pt x="103438" y="99871"/>
                  <a:pt x="107897" y="100762"/>
                </a:cubicBezTo>
                <a:lnTo>
                  <a:pt x="113247" y="102546"/>
                </a:lnTo>
                <a:lnTo>
                  <a:pt x="118597" y="104329"/>
                </a:lnTo>
                <a:cubicBezTo>
                  <a:pt x="120381" y="104329"/>
                  <a:pt x="122164" y="105221"/>
                  <a:pt x="123056" y="106113"/>
                </a:cubicBezTo>
                <a:cubicBezTo>
                  <a:pt x="124839" y="107004"/>
                  <a:pt x="125731" y="107896"/>
                  <a:pt x="127514" y="109679"/>
                </a:cubicBezTo>
                <a:cubicBezTo>
                  <a:pt x="128406" y="110571"/>
                  <a:pt x="129298" y="111463"/>
                  <a:pt x="130189" y="113246"/>
                </a:cubicBezTo>
                <a:cubicBezTo>
                  <a:pt x="131081" y="115030"/>
                  <a:pt x="131973" y="115921"/>
                  <a:pt x="131973" y="117705"/>
                </a:cubicBezTo>
                <a:cubicBezTo>
                  <a:pt x="134648" y="125730"/>
                  <a:pt x="131973" y="134647"/>
                  <a:pt x="125731" y="139997"/>
                </a:cubicBezTo>
                <a:cubicBezTo>
                  <a:pt x="121272" y="143564"/>
                  <a:pt x="115030" y="145347"/>
                  <a:pt x="109680" y="146239"/>
                </a:cubicBezTo>
                <a:lnTo>
                  <a:pt x="109680" y="154264"/>
                </a:lnTo>
                <a:lnTo>
                  <a:pt x="97196" y="154264"/>
                </a:lnTo>
                <a:lnTo>
                  <a:pt x="97196" y="145347"/>
                </a:lnTo>
                <a:cubicBezTo>
                  <a:pt x="93630" y="144456"/>
                  <a:pt x="90063" y="142672"/>
                  <a:pt x="86496" y="140889"/>
                </a:cubicBezTo>
                <a:cubicBezTo>
                  <a:pt x="82037" y="137322"/>
                  <a:pt x="77579" y="132864"/>
                  <a:pt x="75796" y="127513"/>
                </a:cubicBezTo>
                <a:lnTo>
                  <a:pt x="88279" y="120380"/>
                </a:lnTo>
                <a:cubicBezTo>
                  <a:pt x="90727" y="126906"/>
                  <a:pt x="96906" y="131193"/>
                  <a:pt x="103402" y="131193"/>
                </a:cubicBezTo>
                <a:cubicBezTo>
                  <a:pt x="104007" y="131193"/>
                  <a:pt x="104614" y="131156"/>
                  <a:pt x="105222" y="131080"/>
                </a:cubicBezTo>
                <a:cubicBezTo>
                  <a:pt x="108788" y="131080"/>
                  <a:pt x="112355" y="130189"/>
                  <a:pt x="115030" y="129297"/>
                </a:cubicBezTo>
                <a:cubicBezTo>
                  <a:pt x="116814" y="128405"/>
                  <a:pt x="118597" y="125730"/>
                  <a:pt x="118597" y="123947"/>
                </a:cubicBezTo>
                <a:cubicBezTo>
                  <a:pt x="118597" y="121271"/>
                  <a:pt x="117706" y="119488"/>
                  <a:pt x="115030" y="117705"/>
                </a:cubicBezTo>
                <a:cubicBezTo>
                  <a:pt x="111464" y="115921"/>
                  <a:pt x="107005" y="114138"/>
                  <a:pt x="102547" y="113246"/>
                </a:cubicBezTo>
                <a:cubicBezTo>
                  <a:pt x="99871" y="112354"/>
                  <a:pt x="96305" y="111463"/>
                  <a:pt x="93630" y="109679"/>
                </a:cubicBezTo>
                <a:cubicBezTo>
                  <a:pt x="91846" y="108788"/>
                  <a:pt x="89171" y="107896"/>
                  <a:pt x="87388" y="106113"/>
                </a:cubicBezTo>
                <a:cubicBezTo>
                  <a:pt x="84713" y="104329"/>
                  <a:pt x="82929" y="102546"/>
                  <a:pt x="82037" y="99871"/>
                </a:cubicBezTo>
                <a:cubicBezTo>
                  <a:pt x="80254" y="97196"/>
                  <a:pt x="79362" y="93629"/>
                  <a:pt x="80254" y="90954"/>
                </a:cubicBezTo>
                <a:cubicBezTo>
                  <a:pt x="79362" y="84712"/>
                  <a:pt x="82037" y="78470"/>
                  <a:pt x="87388" y="74011"/>
                </a:cubicBezTo>
                <a:cubicBezTo>
                  <a:pt x="90063" y="72228"/>
                  <a:pt x="93630" y="70444"/>
                  <a:pt x="97196" y="69553"/>
                </a:cubicBezTo>
                <a:lnTo>
                  <a:pt x="97196" y="58852"/>
                </a:lnTo>
                <a:close/>
                <a:moveTo>
                  <a:pt x="66878" y="0"/>
                </a:moveTo>
                <a:cubicBezTo>
                  <a:pt x="59745" y="0"/>
                  <a:pt x="55286" y="8025"/>
                  <a:pt x="57961" y="14267"/>
                </a:cubicBezTo>
                <a:lnTo>
                  <a:pt x="74904" y="46369"/>
                </a:lnTo>
                <a:cubicBezTo>
                  <a:pt x="1" y="78470"/>
                  <a:pt x="23185" y="189933"/>
                  <a:pt x="104330" y="189933"/>
                </a:cubicBezTo>
                <a:cubicBezTo>
                  <a:pt x="186367" y="189933"/>
                  <a:pt x="209551" y="78470"/>
                  <a:pt x="133756" y="46369"/>
                </a:cubicBezTo>
                <a:lnTo>
                  <a:pt x="150698" y="14267"/>
                </a:lnTo>
                <a:cubicBezTo>
                  <a:pt x="154265" y="8025"/>
                  <a:pt x="149807" y="0"/>
                  <a:pt x="142673" y="0"/>
                </a:cubicBezTo>
                <a:close/>
              </a:path>
            </a:pathLst>
          </a:custGeom>
          <a:solidFill>
            <a:srgbClr val="31A7DF"/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62" name="Google Shape;162;p26"/>
          <p:cNvSpPr/>
          <p:nvPr/>
        </p:nvSpPr>
        <p:spPr>
          <a:xfrm>
            <a:off x="9835271" y="3127970"/>
            <a:ext cx="247261" cy="212329"/>
          </a:xfrm>
          <a:custGeom>
            <a:avLst/>
            <a:gdLst/>
            <a:ahLst/>
            <a:cxnLst/>
            <a:rect l="l" t="t" r="r" b="b"/>
            <a:pathLst>
              <a:path w="220696" h="188373" extrusionOk="0">
                <a:moveTo>
                  <a:pt x="63698" y="48994"/>
                </a:moveTo>
                <a:cubicBezTo>
                  <a:pt x="64378" y="48994"/>
                  <a:pt x="65067" y="49010"/>
                  <a:pt x="65763" y="49044"/>
                </a:cubicBezTo>
                <a:lnTo>
                  <a:pt x="65763" y="88056"/>
                </a:lnTo>
                <a:lnTo>
                  <a:pt x="23407" y="88056"/>
                </a:lnTo>
                <a:cubicBezTo>
                  <a:pt x="27733" y="66426"/>
                  <a:pt x="41502" y="48994"/>
                  <a:pt x="63698" y="48994"/>
                </a:cubicBezTo>
                <a:close/>
                <a:moveTo>
                  <a:pt x="72451" y="151589"/>
                </a:moveTo>
                <a:cubicBezTo>
                  <a:pt x="71336" y="159392"/>
                  <a:pt x="64648" y="166080"/>
                  <a:pt x="55731" y="166080"/>
                </a:cubicBezTo>
                <a:cubicBezTo>
                  <a:pt x="51273" y="166080"/>
                  <a:pt x="47929" y="163850"/>
                  <a:pt x="44585" y="160506"/>
                </a:cubicBezTo>
                <a:cubicBezTo>
                  <a:pt x="42356" y="158277"/>
                  <a:pt x="41241" y="154933"/>
                  <a:pt x="41241" y="151589"/>
                </a:cubicBezTo>
                <a:close/>
                <a:moveTo>
                  <a:pt x="188372" y="151589"/>
                </a:moveTo>
                <a:cubicBezTo>
                  <a:pt x="188372" y="154933"/>
                  <a:pt x="186142" y="159392"/>
                  <a:pt x="182799" y="161621"/>
                </a:cubicBezTo>
                <a:cubicBezTo>
                  <a:pt x="179455" y="164965"/>
                  <a:pt x="176111" y="166080"/>
                  <a:pt x="171652" y="166080"/>
                </a:cubicBezTo>
                <a:cubicBezTo>
                  <a:pt x="167194" y="166080"/>
                  <a:pt x="163850" y="163850"/>
                  <a:pt x="160506" y="160506"/>
                </a:cubicBezTo>
                <a:cubicBezTo>
                  <a:pt x="158277" y="158277"/>
                  <a:pt x="157162" y="154933"/>
                  <a:pt x="157162" y="151589"/>
                </a:cubicBezTo>
                <a:close/>
                <a:moveTo>
                  <a:pt x="80253" y="0"/>
                </a:moveTo>
                <a:cubicBezTo>
                  <a:pt x="74680" y="0"/>
                  <a:pt x="69107" y="4459"/>
                  <a:pt x="70221" y="10032"/>
                </a:cubicBezTo>
                <a:lnTo>
                  <a:pt x="70221" y="27866"/>
                </a:lnTo>
                <a:cubicBezTo>
                  <a:pt x="39012" y="32324"/>
                  <a:pt x="14490" y="54617"/>
                  <a:pt x="5573" y="83597"/>
                </a:cubicBezTo>
                <a:cubicBezTo>
                  <a:pt x="2229" y="85826"/>
                  <a:pt x="0" y="90285"/>
                  <a:pt x="0" y="94743"/>
                </a:cubicBezTo>
                <a:lnTo>
                  <a:pt x="0" y="137099"/>
                </a:lnTo>
                <a:cubicBezTo>
                  <a:pt x="0" y="144902"/>
                  <a:pt x="6688" y="150475"/>
                  <a:pt x="14490" y="150475"/>
                </a:cubicBezTo>
                <a:lnTo>
                  <a:pt x="17834" y="150475"/>
                </a:lnTo>
                <a:cubicBezTo>
                  <a:pt x="18949" y="170538"/>
                  <a:pt x="34553" y="186143"/>
                  <a:pt x="53502" y="188372"/>
                </a:cubicBezTo>
                <a:lnTo>
                  <a:pt x="55731" y="188372"/>
                </a:lnTo>
                <a:cubicBezTo>
                  <a:pt x="75795" y="188372"/>
                  <a:pt x="92514" y="171653"/>
                  <a:pt x="93629" y="151589"/>
                </a:cubicBezTo>
                <a:lnTo>
                  <a:pt x="93629" y="150475"/>
                </a:lnTo>
                <a:lnTo>
                  <a:pt x="133755" y="150475"/>
                </a:lnTo>
                <a:cubicBezTo>
                  <a:pt x="134870" y="170538"/>
                  <a:pt x="150474" y="187257"/>
                  <a:pt x="170538" y="188372"/>
                </a:cubicBezTo>
                <a:lnTo>
                  <a:pt x="172767" y="188372"/>
                </a:lnTo>
                <a:cubicBezTo>
                  <a:pt x="192830" y="188372"/>
                  <a:pt x="209550" y="171653"/>
                  <a:pt x="210664" y="151589"/>
                </a:cubicBezTo>
                <a:cubicBezTo>
                  <a:pt x="210664" y="151589"/>
                  <a:pt x="210664" y="151589"/>
                  <a:pt x="210664" y="150475"/>
                </a:cubicBezTo>
                <a:cubicBezTo>
                  <a:pt x="216237" y="150475"/>
                  <a:pt x="220696" y="146016"/>
                  <a:pt x="220696" y="140443"/>
                </a:cubicBezTo>
                <a:lnTo>
                  <a:pt x="220696" y="10032"/>
                </a:lnTo>
                <a:cubicBezTo>
                  <a:pt x="220696" y="4459"/>
                  <a:pt x="216237" y="0"/>
                  <a:pt x="210664" y="0"/>
                </a:cubicBezTo>
                <a:close/>
              </a:path>
            </a:pathLst>
          </a:custGeom>
          <a:solidFill>
            <a:srgbClr val="31A7DF"/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grpSp>
        <p:nvGrpSpPr>
          <p:cNvPr id="163" name="Google Shape;163;p26"/>
          <p:cNvGrpSpPr/>
          <p:nvPr/>
        </p:nvGrpSpPr>
        <p:grpSpPr>
          <a:xfrm>
            <a:off x="11614671" y="1217636"/>
            <a:ext cx="281221" cy="228611"/>
            <a:chOff x="666750" y="238125"/>
            <a:chExt cx="5372525" cy="4375025"/>
          </a:xfrm>
        </p:grpSpPr>
        <p:sp>
          <p:nvSpPr>
            <p:cNvPr id="164" name="Google Shape;164;p26"/>
            <p:cNvSpPr/>
            <p:nvPr/>
          </p:nvSpPr>
          <p:spPr>
            <a:xfrm>
              <a:off x="1446975" y="238125"/>
              <a:ext cx="1761150" cy="2140100"/>
            </a:xfrm>
            <a:custGeom>
              <a:avLst/>
              <a:gdLst/>
              <a:ahLst/>
              <a:cxnLst/>
              <a:rect l="l" t="t" r="r" b="b"/>
              <a:pathLst>
                <a:path w="70446" h="85604" extrusionOk="0">
                  <a:moveTo>
                    <a:pt x="35669" y="0"/>
                  </a:moveTo>
                  <a:cubicBezTo>
                    <a:pt x="6242" y="0"/>
                    <a:pt x="1" y="19617"/>
                    <a:pt x="1" y="42802"/>
                  </a:cubicBezTo>
                  <a:cubicBezTo>
                    <a:pt x="1" y="66878"/>
                    <a:pt x="16051" y="85603"/>
                    <a:pt x="35669" y="85603"/>
                  </a:cubicBezTo>
                  <a:cubicBezTo>
                    <a:pt x="55286" y="85603"/>
                    <a:pt x="70445" y="66878"/>
                    <a:pt x="70445" y="42802"/>
                  </a:cubicBezTo>
                  <a:cubicBezTo>
                    <a:pt x="70445" y="18726"/>
                    <a:pt x="65095" y="0"/>
                    <a:pt x="35669" y="0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666750" y="400555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666750" y="2467375"/>
              <a:ext cx="3343900" cy="2145775"/>
            </a:xfrm>
            <a:custGeom>
              <a:avLst/>
              <a:gdLst/>
              <a:ahLst/>
              <a:cxnLst/>
              <a:rect l="l" t="t" r="r" b="b"/>
              <a:pathLst>
                <a:path w="133756" h="85831" extrusionOk="0">
                  <a:moveTo>
                    <a:pt x="47260" y="0"/>
                  </a:moveTo>
                  <a:cubicBezTo>
                    <a:pt x="6242" y="7134"/>
                    <a:pt x="892" y="18726"/>
                    <a:pt x="0" y="58853"/>
                  </a:cubicBezTo>
                  <a:cubicBezTo>
                    <a:pt x="0" y="59744"/>
                    <a:pt x="0" y="60636"/>
                    <a:pt x="0" y="61528"/>
                  </a:cubicBezTo>
                  <a:lnTo>
                    <a:pt x="0" y="65986"/>
                  </a:lnTo>
                  <a:cubicBezTo>
                    <a:pt x="0" y="65986"/>
                    <a:pt x="10700" y="85604"/>
                    <a:pt x="66878" y="85604"/>
                  </a:cubicBezTo>
                  <a:cubicBezTo>
                    <a:pt x="69326" y="85757"/>
                    <a:pt x="71747" y="85831"/>
                    <a:pt x="74147" y="85831"/>
                  </a:cubicBezTo>
                  <a:cubicBezTo>
                    <a:pt x="85735" y="85831"/>
                    <a:pt x="96815" y="84100"/>
                    <a:pt x="107896" y="81145"/>
                  </a:cubicBezTo>
                  <a:cubicBezTo>
                    <a:pt x="129297" y="75795"/>
                    <a:pt x="133755" y="65986"/>
                    <a:pt x="133755" y="65986"/>
                  </a:cubicBezTo>
                  <a:lnTo>
                    <a:pt x="133755" y="63311"/>
                  </a:lnTo>
                  <a:cubicBezTo>
                    <a:pt x="133755" y="62419"/>
                    <a:pt x="133755" y="61528"/>
                    <a:pt x="132864" y="60636"/>
                  </a:cubicBezTo>
                  <a:cubicBezTo>
                    <a:pt x="132864" y="34777"/>
                    <a:pt x="130189" y="19618"/>
                    <a:pt x="118596" y="11592"/>
                  </a:cubicBezTo>
                  <a:cubicBezTo>
                    <a:pt x="108788" y="5350"/>
                    <a:pt x="97196" y="892"/>
                    <a:pt x="85603" y="0"/>
                  </a:cubicBezTo>
                  <a:cubicBezTo>
                    <a:pt x="81711" y="4671"/>
                    <a:pt x="75780" y="7303"/>
                    <a:pt x="69590" y="7303"/>
                  </a:cubicBezTo>
                  <a:cubicBezTo>
                    <a:pt x="68690" y="7303"/>
                    <a:pt x="67784" y="7247"/>
                    <a:pt x="66878" y="7134"/>
                  </a:cubicBezTo>
                  <a:cubicBezTo>
                    <a:pt x="65972" y="7247"/>
                    <a:pt x="65065" y="7303"/>
                    <a:pt x="64163" y="7303"/>
                  </a:cubicBezTo>
                  <a:cubicBezTo>
                    <a:pt x="57961" y="7303"/>
                    <a:pt x="51931" y="4671"/>
                    <a:pt x="47260" y="0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3720825" y="550200"/>
              <a:ext cx="1649675" cy="1894900"/>
            </a:xfrm>
            <a:custGeom>
              <a:avLst/>
              <a:gdLst/>
              <a:ahLst/>
              <a:cxnLst/>
              <a:rect l="l" t="t" r="r" b="b"/>
              <a:pathLst>
                <a:path w="65987" h="75796" extrusionOk="0">
                  <a:moveTo>
                    <a:pt x="32993" y="1"/>
                  </a:moveTo>
                  <a:cubicBezTo>
                    <a:pt x="6242" y="1"/>
                    <a:pt x="1784" y="16943"/>
                    <a:pt x="1784" y="38344"/>
                  </a:cubicBezTo>
                  <a:cubicBezTo>
                    <a:pt x="0" y="57070"/>
                    <a:pt x="14267" y="74012"/>
                    <a:pt x="32993" y="75796"/>
                  </a:cubicBezTo>
                  <a:cubicBezTo>
                    <a:pt x="52611" y="74012"/>
                    <a:pt x="65986" y="57070"/>
                    <a:pt x="64203" y="38344"/>
                  </a:cubicBezTo>
                  <a:cubicBezTo>
                    <a:pt x="64203" y="16943"/>
                    <a:pt x="59744" y="1"/>
                    <a:pt x="32993" y="1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2650775" y="4072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3943750" y="2511950"/>
              <a:ext cx="2095525" cy="1917175"/>
            </a:xfrm>
            <a:custGeom>
              <a:avLst/>
              <a:gdLst/>
              <a:ahLst/>
              <a:cxnLst/>
              <a:rect l="l" t="t" r="r" b="b"/>
              <a:pathLst>
                <a:path w="83821" h="76687" extrusionOk="0">
                  <a:moveTo>
                    <a:pt x="7134" y="1"/>
                  </a:moveTo>
                  <a:cubicBezTo>
                    <a:pt x="4459" y="1"/>
                    <a:pt x="1784" y="1784"/>
                    <a:pt x="0" y="1784"/>
                  </a:cubicBezTo>
                  <a:cubicBezTo>
                    <a:pt x="19618" y="24077"/>
                    <a:pt x="11592" y="70445"/>
                    <a:pt x="9809" y="75795"/>
                  </a:cubicBezTo>
                  <a:cubicBezTo>
                    <a:pt x="9809" y="75795"/>
                    <a:pt x="17834" y="76687"/>
                    <a:pt x="24076" y="76687"/>
                  </a:cubicBezTo>
                  <a:cubicBezTo>
                    <a:pt x="74903" y="76687"/>
                    <a:pt x="83820" y="59745"/>
                    <a:pt x="83820" y="59745"/>
                  </a:cubicBezTo>
                  <a:lnTo>
                    <a:pt x="83820" y="56178"/>
                  </a:lnTo>
                  <a:cubicBezTo>
                    <a:pt x="83820" y="56178"/>
                    <a:pt x="82929" y="56178"/>
                    <a:pt x="82929" y="54394"/>
                  </a:cubicBezTo>
                  <a:cubicBezTo>
                    <a:pt x="82929" y="17835"/>
                    <a:pt x="77578" y="7134"/>
                    <a:pt x="41019" y="1"/>
                  </a:cubicBezTo>
                  <a:cubicBezTo>
                    <a:pt x="36560" y="4459"/>
                    <a:pt x="30318" y="7134"/>
                    <a:pt x="24076" y="7134"/>
                  </a:cubicBezTo>
                  <a:cubicBezTo>
                    <a:pt x="17834" y="7134"/>
                    <a:pt x="11592" y="4459"/>
                    <a:pt x="7134" y="1"/>
                  </a:cubicBezTo>
                  <a:close/>
                </a:path>
              </a:pathLst>
            </a:custGeom>
            <a:solidFill>
              <a:srgbClr val="31A7DF"/>
            </a:solidFill>
            <a:ln>
              <a:noFill/>
            </a:ln>
          </p:spPr>
          <p:txBody>
            <a:bodyPr spcFirstLastPara="1" wrap="square" lIns="41470" tIns="41470" rIns="41470" bIns="41470" anchor="ctr" anchorCtr="0">
              <a:noAutofit/>
            </a:bodyPr>
            <a:lstStyle/>
            <a:p>
              <a:endParaRPr sz="635"/>
            </a:p>
          </p:txBody>
        </p:sp>
      </p:grpSp>
      <p:sp>
        <p:nvSpPr>
          <p:cNvPr id="170" name="Google Shape;170;p26"/>
          <p:cNvSpPr/>
          <p:nvPr/>
        </p:nvSpPr>
        <p:spPr>
          <a:xfrm>
            <a:off x="9924006" y="1254394"/>
            <a:ext cx="228570" cy="228626"/>
          </a:xfrm>
          <a:custGeom>
            <a:avLst/>
            <a:gdLst/>
            <a:ahLst/>
            <a:cxnLst/>
            <a:rect l="l" t="t" r="r" b="b"/>
            <a:pathLst>
              <a:path w="184583" h="169424" extrusionOk="0">
                <a:moveTo>
                  <a:pt x="50827" y="0"/>
                </a:moveTo>
                <a:cubicBezTo>
                  <a:pt x="22293" y="0"/>
                  <a:pt x="0" y="22293"/>
                  <a:pt x="0" y="50827"/>
                </a:cubicBezTo>
                <a:cubicBezTo>
                  <a:pt x="0" y="85603"/>
                  <a:pt x="31210" y="114138"/>
                  <a:pt x="79361" y="156940"/>
                </a:cubicBezTo>
                <a:lnTo>
                  <a:pt x="91845" y="169423"/>
                </a:lnTo>
                <a:lnTo>
                  <a:pt x="105221" y="156940"/>
                </a:lnTo>
                <a:cubicBezTo>
                  <a:pt x="153373" y="114138"/>
                  <a:pt x="184582" y="85603"/>
                  <a:pt x="184582" y="50827"/>
                </a:cubicBezTo>
                <a:cubicBezTo>
                  <a:pt x="184582" y="22293"/>
                  <a:pt x="162290" y="0"/>
                  <a:pt x="133755" y="0"/>
                </a:cubicBezTo>
                <a:cubicBezTo>
                  <a:pt x="117705" y="0"/>
                  <a:pt x="102546" y="7134"/>
                  <a:pt x="91845" y="19617"/>
                </a:cubicBezTo>
                <a:cubicBezTo>
                  <a:pt x="82037" y="7134"/>
                  <a:pt x="66878" y="0"/>
                  <a:pt x="50827" y="0"/>
                </a:cubicBezTo>
                <a:close/>
              </a:path>
            </a:pathLst>
          </a:custGeom>
          <a:solidFill>
            <a:srgbClr val="31A7DF"/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sp>
        <p:nvSpPr>
          <p:cNvPr id="171" name="Google Shape;171;p26"/>
          <p:cNvSpPr/>
          <p:nvPr/>
        </p:nvSpPr>
        <p:spPr>
          <a:xfrm>
            <a:off x="8067609" y="1240405"/>
            <a:ext cx="279205" cy="244969"/>
          </a:xfrm>
          <a:custGeom>
            <a:avLst/>
            <a:gdLst/>
            <a:ahLst/>
            <a:cxnLst/>
            <a:rect l="l" t="t" r="r" b="b"/>
            <a:pathLst>
              <a:path w="231843" h="203032" extrusionOk="0">
                <a:moveTo>
                  <a:pt x="161621" y="19118"/>
                </a:moveTo>
                <a:cubicBezTo>
                  <a:pt x="168308" y="19118"/>
                  <a:pt x="174996" y="25805"/>
                  <a:pt x="174996" y="33608"/>
                </a:cubicBezTo>
                <a:cubicBezTo>
                  <a:pt x="174996" y="36952"/>
                  <a:pt x="173882" y="41410"/>
                  <a:pt x="170538" y="43639"/>
                </a:cubicBezTo>
                <a:cubicBezTo>
                  <a:pt x="168308" y="46983"/>
                  <a:pt x="163850" y="48098"/>
                  <a:pt x="160506" y="48098"/>
                </a:cubicBezTo>
                <a:lnTo>
                  <a:pt x="131526" y="48098"/>
                </a:lnTo>
                <a:lnTo>
                  <a:pt x="150474" y="24691"/>
                </a:lnTo>
                <a:cubicBezTo>
                  <a:pt x="152704" y="21347"/>
                  <a:pt x="157162" y="19118"/>
                  <a:pt x="161621" y="19118"/>
                </a:cubicBezTo>
                <a:close/>
                <a:moveTo>
                  <a:pt x="72451" y="20232"/>
                </a:moveTo>
                <a:cubicBezTo>
                  <a:pt x="75795" y="20232"/>
                  <a:pt x="80253" y="21347"/>
                  <a:pt x="82482" y="24691"/>
                </a:cubicBezTo>
                <a:lnTo>
                  <a:pt x="101431" y="49213"/>
                </a:lnTo>
                <a:lnTo>
                  <a:pt x="71336" y="49213"/>
                </a:lnTo>
                <a:cubicBezTo>
                  <a:pt x="63534" y="48098"/>
                  <a:pt x="57961" y="42525"/>
                  <a:pt x="57961" y="34722"/>
                </a:cubicBezTo>
                <a:cubicBezTo>
                  <a:pt x="57961" y="31379"/>
                  <a:pt x="59075" y="26920"/>
                  <a:pt x="61304" y="24691"/>
                </a:cubicBezTo>
                <a:cubicBezTo>
                  <a:pt x="64648" y="21347"/>
                  <a:pt x="67992" y="20232"/>
                  <a:pt x="72451" y="20232"/>
                </a:cubicBezTo>
                <a:close/>
                <a:moveTo>
                  <a:pt x="140443" y="68161"/>
                </a:moveTo>
                <a:lnTo>
                  <a:pt x="141557" y="97142"/>
                </a:lnTo>
                <a:lnTo>
                  <a:pt x="141557" y="176280"/>
                </a:lnTo>
                <a:cubicBezTo>
                  <a:pt x="141557" y="178509"/>
                  <a:pt x="140443" y="180739"/>
                  <a:pt x="138214" y="181853"/>
                </a:cubicBezTo>
                <a:cubicBezTo>
                  <a:pt x="135984" y="184083"/>
                  <a:pt x="133755" y="184083"/>
                  <a:pt x="131526" y="184083"/>
                </a:cubicBezTo>
                <a:lnTo>
                  <a:pt x="101431" y="184083"/>
                </a:lnTo>
                <a:cubicBezTo>
                  <a:pt x="99202" y="184083"/>
                  <a:pt x="96972" y="184083"/>
                  <a:pt x="94743" y="181853"/>
                </a:cubicBezTo>
                <a:cubicBezTo>
                  <a:pt x="92514" y="180739"/>
                  <a:pt x="91399" y="178509"/>
                  <a:pt x="92514" y="176280"/>
                </a:cubicBezTo>
                <a:lnTo>
                  <a:pt x="92514" y="68161"/>
                </a:lnTo>
                <a:close/>
                <a:moveTo>
                  <a:pt x="74373" y="1"/>
                </a:moveTo>
                <a:cubicBezTo>
                  <a:pt x="73363" y="1"/>
                  <a:pt x="72349" y="56"/>
                  <a:pt x="71336" y="169"/>
                </a:cubicBezTo>
                <a:cubicBezTo>
                  <a:pt x="62419" y="169"/>
                  <a:pt x="53502" y="3513"/>
                  <a:pt x="47929" y="10201"/>
                </a:cubicBezTo>
                <a:cubicBezTo>
                  <a:pt x="41241" y="15774"/>
                  <a:pt x="37897" y="24691"/>
                  <a:pt x="37897" y="33608"/>
                </a:cubicBezTo>
                <a:cubicBezTo>
                  <a:pt x="36783" y="43639"/>
                  <a:pt x="41241" y="51442"/>
                  <a:pt x="47929" y="58130"/>
                </a:cubicBezTo>
                <a:cubicBezTo>
                  <a:pt x="53502" y="64817"/>
                  <a:pt x="62419" y="68161"/>
                  <a:pt x="71336" y="68161"/>
                </a:cubicBezTo>
                <a:lnTo>
                  <a:pt x="4459" y="68161"/>
                </a:lnTo>
                <a:cubicBezTo>
                  <a:pt x="3344" y="68161"/>
                  <a:pt x="2229" y="69276"/>
                  <a:pt x="1115" y="70391"/>
                </a:cubicBezTo>
                <a:cubicBezTo>
                  <a:pt x="0" y="70391"/>
                  <a:pt x="0" y="71505"/>
                  <a:pt x="0" y="73734"/>
                </a:cubicBezTo>
                <a:lnTo>
                  <a:pt x="0" y="121663"/>
                </a:lnTo>
                <a:cubicBezTo>
                  <a:pt x="0" y="122778"/>
                  <a:pt x="0" y="123893"/>
                  <a:pt x="1115" y="125007"/>
                </a:cubicBezTo>
                <a:cubicBezTo>
                  <a:pt x="2229" y="125007"/>
                  <a:pt x="3344" y="126122"/>
                  <a:pt x="4459" y="126122"/>
                </a:cubicBezTo>
                <a:lnTo>
                  <a:pt x="18949" y="126122"/>
                </a:lnTo>
                <a:lnTo>
                  <a:pt x="18949" y="188541"/>
                </a:lnTo>
                <a:cubicBezTo>
                  <a:pt x="18949" y="196343"/>
                  <a:pt x="24522" y="203031"/>
                  <a:pt x="32324" y="203031"/>
                </a:cubicBezTo>
                <a:lnTo>
                  <a:pt x="198403" y="203031"/>
                </a:lnTo>
                <a:cubicBezTo>
                  <a:pt x="202862" y="203031"/>
                  <a:pt x="206206" y="200802"/>
                  <a:pt x="208435" y="198573"/>
                </a:cubicBezTo>
                <a:cubicBezTo>
                  <a:pt x="211779" y="195229"/>
                  <a:pt x="212893" y="191885"/>
                  <a:pt x="212893" y="187426"/>
                </a:cubicBezTo>
                <a:lnTo>
                  <a:pt x="212893" y="126122"/>
                </a:lnTo>
                <a:lnTo>
                  <a:pt x="227384" y="126122"/>
                </a:lnTo>
                <a:cubicBezTo>
                  <a:pt x="228498" y="126122"/>
                  <a:pt x="229613" y="125007"/>
                  <a:pt x="230727" y="123893"/>
                </a:cubicBezTo>
                <a:cubicBezTo>
                  <a:pt x="231842" y="122778"/>
                  <a:pt x="231842" y="121663"/>
                  <a:pt x="231842" y="120549"/>
                </a:cubicBezTo>
                <a:lnTo>
                  <a:pt x="231842" y="72620"/>
                </a:lnTo>
                <a:cubicBezTo>
                  <a:pt x="231842" y="71505"/>
                  <a:pt x="231842" y="70391"/>
                  <a:pt x="230727" y="70391"/>
                </a:cubicBezTo>
                <a:cubicBezTo>
                  <a:pt x="230727" y="69276"/>
                  <a:pt x="228498" y="68161"/>
                  <a:pt x="227384" y="68161"/>
                </a:cubicBezTo>
                <a:lnTo>
                  <a:pt x="161621" y="68161"/>
                </a:lnTo>
                <a:cubicBezTo>
                  <a:pt x="170538" y="68161"/>
                  <a:pt x="178340" y="64817"/>
                  <a:pt x="185028" y="59244"/>
                </a:cubicBezTo>
                <a:cubicBezTo>
                  <a:pt x="191716" y="52557"/>
                  <a:pt x="195059" y="43639"/>
                  <a:pt x="195059" y="33608"/>
                </a:cubicBezTo>
                <a:cubicBezTo>
                  <a:pt x="195059" y="24691"/>
                  <a:pt x="191716" y="16888"/>
                  <a:pt x="185028" y="10201"/>
                </a:cubicBezTo>
                <a:cubicBezTo>
                  <a:pt x="178340" y="3513"/>
                  <a:pt x="170538" y="169"/>
                  <a:pt x="161621" y="169"/>
                </a:cubicBezTo>
                <a:cubicBezTo>
                  <a:pt x="151589" y="169"/>
                  <a:pt x="141557" y="4628"/>
                  <a:pt x="135984" y="12430"/>
                </a:cubicBezTo>
                <a:lnTo>
                  <a:pt x="115921" y="36952"/>
                </a:lnTo>
                <a:lnTo>
                  <a:pt x="98087" y="12430"/>
                </a:lnTo>
                <a:cubicBezTo>
                  <a:pt x="92075" y="4414"/>
                  <a:pt x="83360" y="1"/>
                  <a:pt x="74373" y="1"/>
                </a:cubicBezTo>
                <a:close/>
              </a:path>
            </a:pathLst>
          </a:custGeom>
          <a:solidFill>
            <a:srgbClr val="31A7DF"/>
          </a:solidFill>
          <a:ln>
            <a:noFill/>
          </a:ln>
        </p:spPr>
        <p:txBody>
          <a:bodyPr spcFirstLastPara="1" wrap="square" lIns="41470" tIns="41470" rIns="41470" bIns="41470" anchor="ctr" anchorCtr="0">
            <a:noAutofit/>
          </a:bodyPr>
          <a:lstStyle/>
          <a:p>
            <a:endParaRPr sz="635"/>
          </a:p>
        </p:txBody>
      </p:sp>
      <p:pic>
        <p:nvPicPr>
          <p:cNvPr id="72" name="Google Shape;44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48" y="1917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Нижний колонтитул 7"/>
          <p:cNvSpPr txBox="1">
            <a:spLocks/>
          </p:cNvSpPr>
          <p:nvPr/>
        </p:nvSpPr>
        <p:spPr>
          <a:xfrm>
            <a:off x="11383243" y="6329680"/>
            <a:ext cx="670560" cy="39166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/>
              <a:t>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04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Libre Franklin"/>
        <a:ea typeface=""/>
        <a:cs typeface=""/>
      </a:majorFont>
      <a:minorFont>
        <a:latin typeface="Libre Frankl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1906</Words>
  <Application>Microsoft Office PowerPoint</Application>
  <PresentationFormat>Широкоэкранный</PresentationFormat>
  <Paragraphs>347</Paragraphs>
  <Slides>27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49" baseType="lpstr">
      <vt:lpstr>SimSun</vt:lpstr>
      <vt:lpstr>Arial</vt:lpstr>
      <vt:lpstr>Lora</vt:lpstr>
      <vt:lpstr>Gurmukhi MN</vt:lpstr>
      <vt:lpstr>Fira Sans Extra Condensed</vt:lpstr>
      <vt:lpstr>Noto Sans Symbols</vt:lpstr>
      <vt:lpstr>Raleway</vt:lpstr>
      <vt:lpstr>regular_medium</vt:lpstr>
      <vt:lpstr>Wingdings</vt:lpstr>
      <vt:lpstr>regular_semibold</vt:lpstr>
      <vt:lpstr>Calibri</vt:lpstr>
      <vt:lpstr>Roboto</vt:lpstr>
      <vt:lpstr>Open Sans</vt:lpstr>
      <vt:lpstr>Fira Sans Extra Condensed Medium</vt:lpstr>
      <vt:lpstr>Microsoft YaHei</vt:lpstr>
      <vt:lpstr>Libre Franklin</vt:lpstr>
      <vt:lpstr>Roboto condensed</vt:lpstr>
      <vt:lpstr>Times New Roman</vt:lpstr>
      <vt:lpstr>Arial</vt:lpstr>
      <vt:lpstr>Cambria</vt:lpstr>
      <vt:lpstr>Courier New</vt:lpstr>
      <vt:lpstr>Тема Office</vt:lpstr>
      <vt:lpstr>Презентация PowerPoint</vt:lpstr>
      <vt:lpstr>Описание проекта  </vt:lpstr>
      <vt:lpstr>Актуальность   </vt:lpstr>
      <vt:lpstr>Актуальность</vt:lpstr>
      <vt:lpstr>Презентация PowerPoint</vt:lpstr>
      <vt:lpstr>Актуальность</vt:lpstr>
      <vt:lpstr>  </vt:lpstr>
      <vt:lpstr>Ценностное предложение и продукт</vt:lpstr>
      <vt:lpstr>ЦА, стейкхолдеры, потенциальные заказчики</vt:lpstr>
      <vt:lpstr>Презентация PowerPoint</vt:lpstr>
      <vt:lpstr>Презентация PowerPoint</vt:lpstr>
      <vt:lpstr>Рынок и Анализ конкурентов</vt:lpstr>
      <vt:lpstr>Рынок и Анализ конкурентов </vt:lpstr>
      <vt:lpstr>Ценностное предложение и продукт</vt:lpstr>
      <vt:lpstr>Материально-технические ресурсы для выполнения проекта. </vt:lpstr>
      <vt:lpstr>Презентация PowerPoint</vt:lpstr>
      <vt:lpstr>Финансовые показатели</vt:lpstr>
      <vt:lpstr>Стратегия продвижения</vt:lpstr>
      <vt:lpstr>Дорожная карта проекта</vt:lpstr>
      <vt:lpstr>Команда проекта</vt:lpstr>
      <vt:lpstr>Контакты</vt:lpstr>
      <vt:lpstr>Стейкхолдеры</vt:lpstr>
      <vt:lpstr>Решение, которое предлагает команда </vt:lpstr>
      <vt:lpstr>Ценностное предложение и продукт</vt:lpstr>
      <vt:lpstr>Пример экспериментальной аппроксимации хроматограмм перитонеального диализата</vt:lpstr>
      <vt:lpstr>Рынок и Анализ конкурентов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Милана Михайлис</cp:lastModifiedBy>
  <cp:revision>109</cp:revision>
  <dcterms:created xsi:type="dcterms:W3CDTF">2022-10-23T14:21:41Z</dcterms:created>
  <dcterms:modified xsi:type="dcterms:W3CDTF">2023-12-08T08:12:30Z</dcterms:modified>
</cp:coreProperties>
</file>