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</p:sldMasterIdLst>
  <p:notesMasterIdLst>
    <p:notesMasterId r:id="rId16"/>
  </p:notesMasterIdLst>
  <p:handoutMasterIdLst>
    <p:handoutMasterId r:id="rId17"/>
  </p:handoutMasterIdLst>
  <p:sldIdLst>
    <p:sldId id="306" r:id="rId5"/>
    <p:sldId id="308" r:id="rId6"/>
    <p:sldId id="314" r:id="rId7"/>
    <p:sldId id="324" r:id="rId8"/>
    <p:sldId id="323" r:id="rId9"/>
    <p:sldId id="320" r:id="rId10"/>
    <p:sldId id="318" r:id="rId11"/>
    <p:sldId id="316" r:id="rId12"/>
    <p:sldId id="321" r:id="rId13"/>
    <p:sldId id="322" r:id="rId14"/>
    <p:sldId id="312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Титульный слайд" id="{D463BBFD-2A73-4EE1-B264-1E9F725181DD}">
          <p14:sldIdLst>
            <p14:sldId id="306"/>
          </p14:sldIdLst>
        </p14:section>
        <p14:section name="Основная часть" id="{AC73CA87-3CC0-4953-B25F-E6DED305504D}">
          <p14:sldIdLst>
            <p14:sldId id="308"/>
            <p14:sldId id="314"/>
            <p14:sldId id="324"/>
            <p14:sldId id="323"/>
            <p14:sldId id="320"/>
            <p14:sldId id="318"/>
            <p14:sldId id="316"/>
            <p14:sldId id="321"/>
            <p14:sldId id="322"/>
          </p14:sldIdLst>
        </p14:section>
        <p14:section name="Спасибо за внимание" id="{D6E22F38-F1FF-464F-BBC5-B8479F1CC4C8}">
          <p14:sldIdLst>
            <p14:sldId id="3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0" autoAdjust="0"/>
    <p:restoredTop sz="84967" autoAdjust="0"/>
  </p:normalViewPr>
  <p:slideViewPr>
    <p:cSldViewPr snapToGrid="0">
      <p:cViewPr varScale="1">
        <p:scale>
          <a:sx n="112" d="100"/>
          <a:sy n="112" d="100"/>
        </p:scale>
        <p:origin x="492" y="114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399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3B1B801B-F4B8-459C-A0DB-42C00BB61E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0B2DC45-33C8-4ACD-A8B4-824FC0BA71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54181-0B45-450D-B35E-7AF7AACE2E53}" type="datetime1">
              <a:rPr lang="ru-RU" smtClean="0"/>
              <a:t>06.08.2023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9B46A40-0BDE-4957-9061-2503F40313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038A883-27AD-4BB1-B0C8-1BEB96FD4C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135BD9-EE19-4F70-92E5-2D59E67BD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4861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435D3A4-2A58-4C50-BCBA-FDFC20DE69E5}" type="datetime1">
              <a:rPr lang="ru-RU" noProof="0" smtClean="0"/>
              <a:t>06.08.2023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5939589-3E79-4C82-AA4A-FE78234FAA5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305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325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704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l">
              <a:defRPr sz="6000" b="1" i="0" cap="all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=""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8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Слайд с заголовком 2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8" y="594360"/>
            <a:ext cx="6272784" cy="2843784"/>
          </a:xfrm>
        </p:spPr>
        <p:txBody>
          <a:bodyPr rtlCol="0" anchor="b"/>
          <a:lstStyle>
            <a:lvl1pPr algn="l">
              <a:defRPr sz="5400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1848" y="4700016"/>
            <a:ext cx="5093208" cy="1197864"/>
          </a:xfrm>
        </p:spPr>
        <p:txBody>
          <a:bodyPr rtlCol="0"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8E825845-66DD-4B77-A729-CD97D156FE6C}"/>
              </a:ext>
            </a:extLst>
          </p:cNvPr>
          <p:cNvCxnSpPr>
            <a:cxnSpLocks/>
          </p:cNvCxnSpPr>
          <p:nvPr userDrawn="1"/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Графический объект 12">
            <a:extLst>
              <a:ext uri="{FF2B5EF4-FFF2-40B4-BE49-F238E27FC236}">
                <a16:creationId xmlns="" xmlns:a16="http://schemas.microsoft.com/office/drawing/2014/main" id="{818B4386-1FCF-4ACE-BE25-AF9CC5E2256F}"/>
              </a:ext>
            </a:extLst>
          </p:cNvPr>
          <p:cNvSpPr/>
          <p:nvPr userDrawn="1"/>
        </p:nvSpPr>
        <p:spPr>
          <a:xfrm>
            <a:off x="82177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1" name="Графический объект 13">
            <a:extLst>
              <a:ext uri="{FF2B5EF4-FFF2-40B4-BE49-F238E27FC236}">
                <a16:creationId xmlns="" xmlns:a16="http://schemas.microsoft.com/office/drawing/2014/main" id="{19319560-50ED-4963-A2CF-74663239D426}"/>
              </a:ext>
            </a:extLst>
          </p:cNvPr>
          <p:cNvSpPr/>
          <p:nvPr userDrawn="1"/>
        </p:nvSpPr>
        <p:spPr>
          <a:xfrm>
            <a:off x="78590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3" name="Графический объект 15">
            <a:extLst>
              <a:ext uri="{FF2B5EF4-FFF2-40B4-BE49-F238E27FC236}">
                <a16:creationId xmlns="" xmlns:a16="http://schemas.microsoft.com/office/drawing/2014/main" id="{E5ABBDAD-943D-48F3-9C80-B29C48966C79}"/>
              </a:ext>
            </a:extLst>
          </p:cNvPr>
          <p:cNvSpPr/>
          <p:nvPr userDrawn="1"/>
        </p:nvSpPr>
        <p:spPr>
          <a:xfrm>
            <a:off x="78434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=""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6432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2936" y="585216"/>
            <a:ext cx="5833872" cy="2276856"/>
          </a:xfrm>
        </p:spPr>
        <p:txBody>
          <a:bodyPr rtlCol="0" anchor="b"/>
          <a:lstStyle>
            <a:lvl1pPr algn="r">
              <a:defRPr sz="6000" b="1" cap="all" spc="4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2936" y="3127248"/>
            <a:ext cx="5833872" cy="3118104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1" name="Графический объект 12">
            <a:extLst>
              <a:ext uri="{FF2B5EF4-FFF2-40B4-BE49-F238E27FC236}">
                <a16:creationId xmlns="" xmlns:a16="http://schemas.microsoft.com/office/drawing/2014/main" id="{EA1B6985-3E5A-40F4-9268-D4AB3BBF8C91}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3" name="Графический объект 13">
            <a:extLst>
              <a:ext uri="{FF2B5EF4-FFF2-40B4-BE49-F238E27FC236}">
                <a16:creationId xmlns="" xmlns:a16="http://schemas.microsoft.com/office/drawing/2014/main" id="{338BC906-9D03-4280-85E8-21A81BC21D73}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7" name="Графический объект 15">
            <a:extLst>
              <a:ext uri="{FF2B5EF4-FFF2-40B4-BE49-F238E27FC236}">
                <a16:creationId xmlns="" xmlns:a16="http://schemas.microsoft.com/office/drawing/2014/main" id="{C5C06D53-C9F6-47E8-BFE1-B8193A1AED8B}"/>
              </a:ext>
            </a:extLst>
          </p:cNvPr>
          <p:cNvSpPr/>
          <p:nvPr userDrawn="1"/>
        </p:nvSpPr>
        <p:spPr>
          <a:xfrm>
            <a:off x="1669987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=""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965" y="1665520"/>
            <a:ext cx="4266960" cy="426696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lIns="91440" tIns="45720" rIns="91440" bIns="45720" rtlCol="0" anchor="b"/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50392" y="2825496"/>
            <a:ext cx="6190488" cy="3346704"/>
          </a:xfrm>
        </p:spPr>
        <p:txBody>
          <a:bodyPr rtlCol="0"/>
          <a:lstStyle>
            <a:lvl1pPr marL="0" indent="0">
              <a:lnSpc>
                <a:spcPct val="110000"/>
              </a:lnSpc>
              <a:buNone/>
              <a:defRPr sz="2000"/>
            </a:lvl1pPr>
            <a:lvl2pPr marL="228600">
              <a:defRPr sz="1800"/>
            </a:lvl2pPr>
            <a:lvl3pPr marL="457200">
              <a:defRPr sz="1600"/>
            </a:lvl3pPr>
            <a:lvl4pPr marL="685800"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 rtlCol="0"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FA8B3D0E-ED3F-46FA-AE79-5FEFDE9168E3}"/>
              </a:ext>
            </a:extLst>
          </p:cNvPr>
          <p:cNvCxnSpPr>
            <a:cxnSpLocks/>
          </p:cNvCxnSpPr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Графический объект 10">
            <a:extLst>
              <a:ext uri="{FF2B5EF4-FFF2-40B4-BE49-F238E27FC236}">
                <a16:creationId xmlns="" xmlns:a16="http://schemas.microsoft.com/office/drawing/2014/main" id="{AAD06B87-D9B2-4F94-B734-A8F039A2033F}"/>
              </a:ext>
            </a:extLst>
          </p:cNvPr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9" name="Графический объект 11">
            <a:extLst>
              <a:ext uri="{FF2B5EF4-FFF2-40B4-BE49-F238E27FC236}">
                <a16:creationId xmlns="" xmlns:a16="http://schemas.microsoft.com/office/drawing/2014/main" id="{BB13A13C-36EA-4B13-9175-C5FE95B34D33}"/>
              </a:ext>
            </a:extLst>
          </p:cNvPr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оловок раздела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040"/>
            <a:ext cx="9144000" cy="2340864"/>
          </a:xfrm>
        </p:spPr>
        <p:txBody>
          <a:bodyPr rtlCol="0" anchor="b">
            <a:normAutofit/>
          </a:bodyPr>
          <a:lstStyle>
            <a:lvl1pPr algn="ctr">
              <a:defRPr sz="6000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132588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4" name="Графический объект 12">
            <a:extLst>
              <a:ext uri="{FF2B5EF4-FFF2-40B4-BE49-F238E27FC236}">
                <a16:creationId xmlns="" xmlns:a16="http://schemas.microsoft.com/office/drawing/2014/main" id="{8A41917E-4B97-447C-98AB-970D625F1DE6}"/>
              </a:ext>
            </a:extLst>
          </p:cNvPr>
          <p:cNvSpPr/>
          <p:nvPr userDrawn="1"/>
        </p:nvSpPr>
        <p:spPr>
          <a:xfrm>
            <a:off x="10772266" y="305435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5" name="Графический объект 13">
            <a:extLst>
              <a:ext uri="{FF2B5EF4-FFF2-40B4-BE49-F238E27FC236}">
                <a16:creationId xmlns="" xmlns:a16="http://schemas.microsoft.com/office/drawing/2014/main" id="{3B3FD238-4561-4AF8-A1F1-185B0CAFE2AC}"/>
              </a:ext>
            </a:extLst>
          </p:cNvPr>
          <p:cNvSpPr/>
          <p:nvPr userDrawn="1"/>
        </p:nvSpPr>
        <p:spPr>
          <a:xfrm>
            <a:off x="10724364" y="2515838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6" name="Графический объект 15">
            <a:extLst>
              <a:ext uri="{FF2B5EF4-FFF2-40B4-BE49-F238E27FC236}">
                <a16:creationId xmlns="" xmlns:a16="http://schemas.microsoft.com/office/drawing/2014/main" id="{BAB9414C-AE69-4648-873E-9CE6B2DF8A71}"/>
              </a:ext>
            </a:extLst>
          </p:cNvPr>
          <p:cNvSpPr/>
          <p:nvPr userDrawn="1"/>
        </p:nvSpPr>
        <p:spPr>
          <a:xfrm>
            <a:off x="11024834" y="2787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7" name="Графический объект 22">
            <a:extLst>
              <a:ext uri="{FF2B5EF4-FFF2-40B4-BE49-F238E27FC236}">
                <a16:creationId xmlns="" xmlns:a16="http://schemas.microsoft.com/office/drawing/2014/main" id="{3BF75235-4E6E-4184-82A5-EE6FE7993BBC}"/>
              </a:ext>
            </a:extLst>
          </p:cNvPr>
          <p:cNvSpPr/>
          <p:nvPr userDrawn="1"/>
        </p:nvSpPr>
        <p:spPr>
          <a:xfrm>
            <a:off x="1261869" y="263344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Графический объект 21">
            <a:extLst>
              <a:ext uri="{FF2B5EF4-FFF2-40B4-BE49-F238E27FC236}">
                <a16:creationId xmlns="" xmlns:a16="http://schemas.microsoft.com/office/drawing/2014/main" id="{E66FE37C-2F4B-42DA-BFF6-92DD00BDC49B}"/>
              </a:ext>
            </a:extLst>
          </p:cNvPr>
          <p:cNvSpPr/>
          <p:nvPr userDrawn="1"/>
        </p:nvSpPr>
        <p:spPr>
          <a:xfrm>
            <a:off x="1064053" y="3083338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3" name="Графический объект 23">
            <a:extLst>
              <a:ext uri="{FF2B5EF4-FFF2-40B4-BE49-F238E27FC236}">
                <a16:creationId xmlns="" xmlns:a16="http://schemas.microsoft.com/office/drawing/2014/main" id="{DDD38822-731A-48DA-A8A0-FBBAF7A6D65D}"/>
              </a:ext>
            </a:extLst>
          </p:cNvPr>
          <p:cNvSpPr/>
          <p:nvPr userDrawn="1"/>
        </p:nvSpPr>
        <p:spPr>
          <a:xfrm>
            <a:off x="1413405" y="349287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4248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 5">
            <a:extLst>
              <a:ext uri="{FF2B5EF4-FFF2-40B4-BE49-F238E27FC236}">
                <a16:creationId xmlns=""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841248"/>
            <a:ext cx="4434840" cy="3236976"/>
          </a:xfrm>
        </p:spPr>
        <p:txBody>
          <a:bodyPr rtlCol="0" anchor="b"/>
          <a:lstStyle>
            <a:lvl1pPr algn="l">
              <a:lnSpc>
                <a:spcPct val="110000"/>
              </a:lnSpc>
              <a:spcBef>
                <a:spcPts val="1000"/>
              </a:spcBef>
              <a:defRPr sz="3600" b="0" i="0" cap="none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8"/>
            <a:ext cx="4434835" cy="510474"/>
          </a:xfrm>
        </p:spPr>
        <p:txBody>
          <a:bodyPr rtlCol="0"/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Рисунок 12">
            <a:extLst>
              <a:ext uri="{FF2B5EF4-FFF2-40B4-BE49-F238E27FC236}">
                <a16:creationId xmlns=""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01752"/>
            <a:ext cx="5221224" cy="6263640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129904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Заголовок и объект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365125"/>
            <a:ext cx="10771632" cy="1325563"/>
          </a:xfrm>
        </p:spPr>
        <p:txBody>
          <a:bodyPr rtlCol="0"/>
          <a:lstStyle>
            <a:lvl1pPr>
              <a:defRPr sz="54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6072" y="1825625"/>
            <a:ext cx="10771632" cy="435133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Графический объект 22">
            <a:extLst>
              <a:ext uri="{FF2B5EF4-FFF2-40B4-BE49-F238E27FC236}">
                <a16:creationId xmlns="" xmlns:a16="http://schemas.microsoft.com/office/drawing/2014/main" id="{4EADA2ED-8A8C-4D17-8798-F26BF3B4CE25}"/>
              </a:ext>
            </a:extLst>
          </p:cNvPr>
          <p:cNvSpPr/>
          <p:nvPr userDrawn="1"/>
        </p:nvSpPr>
        <p:spPr>
          <a:xfrm>
            <a:off x="11202264" y="344083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Графический объект 23">
            <a:extLst>
              <a:ext uri="{FF2B5EF4-FFF2-40B4-BE49-F238E27FC236}">
                <a16:creationId xmlns="" xmlns:a16="http://schemas.microsoft.com/office/drawing/2014/main" id="{54AB3A25-6605-4446-9E53-ACEECD25E27B}"/>
              </a:ext>
            </a:extLst>
          </p:cNvPr>
          <p:cNvSpPr/>
          <p:nvPr userDrawn="1"/>
        </p:nvSpPr>
        <p:spPr>
          <a:xfrm>
            <a:off x="11563141" y="59091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226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44752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84848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Графический объект 15">
            <a:extLst>
              <a:ext uri="{FF2B5EF4-FFF2-40B4-BE49-F238E27FC236}">
                <a16:creationId xmlns="" xmlns:a16="http://schemas.microsoft.com/office/drawing/2014/main" id="{D8685329-C6A1-4CB4-8AAE-150D0341F6A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2" name="Графический объект 16">
            <a:extLst>
              <a:ext uri="{FF2B5EF4-FFF2-40B4-BE49-F238E27FC236}">
                <a16:creationId xmlns="" xmlns:a16="http://schemas.microsoft.com/office/drawing/2014/main" id="{83CE1DAA-30A3-41AE-8AE1-A7EE5C48A6F3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4" name="Графический объект 14">
            <a:extLst>
              <a:ext uri="{FF2B5EF4-FFF2-40B4-BE49-F238E27FC236}">
                <a16:creationId xmlns="" xmlns:a16="http://schemas.microsoft.com/office/drawing/2014/main" id="{065162DD-7ACB-4F9C-90DD-24C743035892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0528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44752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444752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784848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84848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Графический объект 15">
            <a:extLst>
              <a:ext uri="{FF2B5EF4-FFF2-40B4-BE49-F238E27FC236}">
                <a16:creationId xmlns=""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4" name="Графический объект 16">
            <a:extLst>
              <a:ext uri="{FF2B5EF4-FFF2-40B4-BE49-F238E27FC236}">
                <a16:creationId xmlns=""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6" name="Графический объект 14">
            <a:extLst>
              <a:ext uri="{FF2B5EF4-FFF2-40B4-BE49-F238E27FC236}">
                <a16:creationId xmlns=""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44752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444752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983480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983480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Графический объект 15">
            <a:extLst>
              <a:ext uri="{FF2B5EF4-FFF2-40B4-BE49-F238E27FC236}">
                <a16:creationId xmlns=""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4" name="Графический объект 16">
            <a:extLst>
              <a:ext uri="{FF2B5EF4-FFF2-40B4-BE49-F238E27FC236}">
                <a16:creationId xmlns=""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6" name="Графический объект 14">
            <a:extLst>
              <a:ext uri="{FF2B5EF4-FFF2-40B4-BE49-F238E27FC236}">
                <a16:creationId xmlns=""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5" name="Текст 4">
            <a:extLst>
              <a:ext uri="{FF2B5EF4-FFF2-40B4-BE49-F238E27FC236}">
                <a16:creationId xmlns="" xmlns:a16="http://schemas.microsoft.com/office/drawing/2014/main" id="{2D693B15-7265-4478-9579-62FCD5222D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31352" y="1769269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7" name="Объект 5">
            <a:extLst>
              <a:ext uri="{FF2B5EF4-FFF2-40B4-BE49-F238E27FC236}">
                <a16:creationId xmlns="" xmlns:a16="http://schemas.microsoft.com/office/drawing/2014/main" id="{48F9E92F-BB16-4896-A47F-6497C3D705B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531352" y="2593181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7307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04672"/>
            <a:ext cx="4434840" cy="886968"/>
          </a:xfrm>
        </p:spPr>
        <p:txBody>
          <a:bodyPr rtlCol="0" anchor="b"/>
          <a:lstStyle>
            <a:lvl1pPr algn="l">
              <a:defRPr sz="5400" b="0" i="0" cap="none" baseline="0"/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4" y="1801368"/>
            <a:ext cx="4434840" cy="4754880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Рисунок 12">
            <a:extLst>
              <a:ext uri="{FF2B5EF4-FFF2-40B4-BE49-F238E27FC236}">
                <a16:creationId xmlns=""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108960"/>
            <a:ext cx="5221224" cy="3447288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0" name="Рисунок 12">
            <a:extLst>
              <a:ext uri="{FF2B5EF4-FFF2-40B4-BE49-F238E27FC236}">
                <a16:creationId xmlns=""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464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1" name="Рисунок 12">
            <a:extLst>
              <a:ext uri="{FF2B5EF4-FFF2-40B4-BE49-F238E27FC236}">
                <a16:creationId xmlns=""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4952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125789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Рисунок 32">
            <a:extLst>
              <a:ext uri="{FF2B5EF4-FFF2-40B4-BE49-F238E27FC236}">
                <a16:creationId xmlns="" xmlns:a16="http://schemas.microsoft.com/office/drawing/2014/main" id="{3186EA6A-5CD5-4DF7-9C8A-EDFAF28A80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111" y="407499"/>
            <a:ext cx="1952279" cy="1952279"/>
          </a:xfrm>
          <a:custGeom>
            <a:avLst/>
            <a:gdLst>
              <a:gd name="connsiteX0" fmla="*/ 976140 w 1952279"/>
              <a:gd name="connsiteY0" fmla="*/ 0 h 1952279"/>
              <a:gd name="connsiteX1" fmla="*/ 1952279 w 1952279"/>
              <a:gd name="connsiteY1" fmla="*/ 976140 h 1952279"/>
              <a:gd name="connsiteX2" fmla="*/ 976140 w 1952279"/>
              <a:gd name="connsiteY2" fmla="*/ 1952279 h 1952279"/>
              <a:gd name="connsiteX3" fmla="*/ 0 w 1952279"/>
              <a:gd name="connsiteY3" fmla="*/ 976140 h 1952279"/>
              <a:gd name="connsiteX4" fmla="*/ 976140 w 1952279"/>
              <a:gd name="connsiteY4" fmla="*/ 0 h 195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2279" h="1952279">
                <a:moveTo>
                  <a:pt x="976140" y="0"/>
                </a:moveTo>
                <a:cubicBezTo>
                  <a:pt x="1515247" y="0"/>
                  <a:pt x="1952279" y="437033"/>
                  <a:pt x="1952279" y="976140"/>
                </a:cubicBezTo>
                <a:cubicBezTo>
                  <a:pt x="1952279" y="1515246"/>
                  <a:pt x="1515247" y="1952279"/>
                  <a:pt x="976140" y="1952279"/>
                </a:cubicBezTo>
                <a:cubicBezTo>
                  <a:pt x="437033" y="1952279"/>
                  <a:pt x="0" y="1515246"/>
                  <a:pt x="0" y="976140"/>
                </a:cubicBezTo>
                <a:cubicBezTo>
                  <a:pt x="0" y="437033"/>
                  <a:pt x="437033" y="0"/>
                  <a:pt x="976140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2" name="Рисунок 31">
            <a:extLst>
              <a:ext uri="{FF2B5EF4-FFF2-40B4-BE49-F238E27FC236}">
                <a16:creationId xmlns="" xmlns:a16="http://schemas.microsoft.com/office/drawing/2014/main" id="{83D5117F-F235-498D-99A5-9DE2D66557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28345" y="1972581"/>
            <a:ext cx="2290065" cy="2273502"/>
          </a:xfrm>
          <a:custGeom>
            <a:avLst/>
            <a:gdLst>
              <a:gd name="connsiteX0" fmla="*/ 1145032 w 2290065"/>
              <a:gd name="connsiteY0" fmla="*/ 0 h 2273502"/>
              <a:gd name="connsiteX1" fmla="*/ 2290065 w 2290065"/>
              <a:gd name="connsiteY1" fmla="*/ 1145033 h 2273502"/>
              <a:gd name="connsiteX2" fmla="*/ 1375797 w 2290065"/>
              <a:gd name="connsiteY2" fmla="*/ 2266803 h 2273502"/>
              <a:gd name="connsiteX3" fmla="*/ 1331903 w 2290065"/>
              <a:gd name="connsiteY3" fmla="*/ 2273502 h 2273502"/>
              <a:gd name="connsiteX4" fmla="*/ 958162 w 2290065"/>
              <a:gd name="connsiteY4" fmla="*/ 2273502 h 2273502"/>
              <a:gd name="connsiteX5" fmla="*/ 914268 w 2290065"/>
              <a:gd name="connsiteY5" fmla="*/ 2266803 h 2273502"/>
              <a:gd name="connsiteX6" fmla="*/ 5911 w 2290065"/>
              <a:gd name="connsiteY6" fmla="*/ 1262106 h 2273502"/>
              <a:gd name="connsiteX7" fmla="*/ 0 w 2290065"/>
              <a:gd name="connsiteY7" fmla="*/ 1145053 h 2273502"/>
              <a:gd name="connsiteX8" fmla="*/ 0 w 2290065"/>
              <a:gd name="connsiteY8" fmla="*/ 1145014 h 2273502"/>
              <a:gd name="connsiteX9" fmla="*/ 5911 w 2290065"/>
              <a:gd name="connsiteY9" fmla="*/ 1027960 h 2273502"/>
              <a:gd name="connsiteX10" fmla="*/ 1145032 w 2290065"/>
              <a:gd name="connsiteY10" fmla="*/ 0 h 227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0065" h="2273502">
                <a:moveTo>
                  <a:pt x="1145032" y="0"/>
                </a:moveTo>
                <a:cubicBezTo>
                  <a:pt x="1777417" y="0"/>
                  <a:pt x="2290065" y="512649"/>
                  <a:pt x="2290065" y="1145033"/>
                </a:cubicBezTo>
                <a:cubicBezTo>
                  <a:pt x="2290065" y="1698370"/>
                  <a:pt x="1897569" y="2160033"/>
                  <a:pt x="1375797" y="2266803"/>
                </a:cubicBezTo>
                <a:lnTo>
                  <a:pt x="1331903" y="2273502"/>
                </a:lnTo>
                <a:lnTo>
                  <a:pt x="958162" y="2273502"/>
                </a:lnTo>
                <a:lnTo>
                  <a:pt x="914268" y="2266803"/>
                </a:lnTo>
                <a:cubicBezTo>
                  <a:pt x="429765" y="2167660"/>
                  <a:pt x="56730" y="1762511"/>
                  <a:pt x="5911" y="1262106"/>
                </a:cubicBezTo>
                <a:lnTo>
                  <a:pt x="0" y="1145053"/>
                </a:lnTo>
                <a:lnTo>
                  <a:pt x="0" y="1145014"/>
                </a:lnTo>
                <a:lnTo>
                  <a:pt x="5911" y="1027960"/>
                </a:lnTo>
                <a:cubicBezTo>
                  <a:pt x="64548" y="450571"/>
                  <a:pt x="552172" y="0"/>
                  <a:pt x="1145032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1" name="Рисунок 30">
            <a:extLst>
              <a:ext uri="{FF2B5EF4-FFF2-40B4-BE49-F238E27FC236}">
                <a16:creationId xmlns="" xmlns:a16="http://schemas.microsoft.com/office/drawing/2014/main" id="{E1E0A794-F1D3-4628-B5B1-9D48AB34C3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79539" y="4386312"/>
            <a:ext cx="3119293" cy="2462810"/>
          </a:xfrm>
          <a:custGeom>
            <a:avLst/>
            <a:gdLst>
              <a:gd name="connsiteX0" fmla="*/ 1559647 w 3119293"/>
              <a:gd name="connsiteY0" fmla="*/ 0 h 2462810"/>
              <a:gd name="connsiteX1" fmla="*/ 3119293 w 3119293"/>
              <a:gd name="connsiteY1" fmla="*/ 1559647 h 2462810"/>
              <a:gd name="connsiteX2" fmla="*/ 2852930 w 3119293"/>
              <a:gd name="connsiteY2" fmla="*/ 2431660 h 2462810"/>
              <a:gd name="connsiteX3" fmla="*/ 2829636 w 3119293"/>
              <a:gd name="connsiteY3" fmla="*/ 2462810 h 2462810"/>
              <a:gd name="connsiteX4" fmla="*/ 289658 w 3119293"/>
              <a:gd name="connsiteY4" fmla="*/ 2462810 h 2462810"/>
              <a:gd name="connsiteX5" fmla="*/ 266363 w 3119293"/>
              <a:gd name="connsiteY5" fmla="*/ 2431660 h 2462810"/>
              <a:gd name="connsiteX6" fmla="*/ 0 w 3119293"/>
              <a:gd name="connsiteY6" fmla="*/ 1559647 h 2462810"/>
              <a:gd name="connsiteX7" fmla="*/ 1559647 w 3119293"/>
              <a:gd name="connsiteY7" fmla="*/ 0 h 246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293" h="2462810">
                <a:moveTo>
                  <a:pt x="1559647" y="0"/>
                </a:moveTo>
                <a:cubicBezTo>
                  <a:pt x="2421016" y="0"/>
                  <a:pt x="3119293" y="698278"/>
                  <a:pt x="3119293" y="1559647"/>
                </a:cubicBezTo>
                <a:cubicBezTo>
                  <a:pt x="3119293" y="1882660"/>
                  <a:pt x="3021098" y="2182739"/>
                  <a:pt x="2852930" y="2431660"/>
                </a:cubicBezTo>
                <a:lnTo>
                  <a:pt x="2829636" y="2462810"/>
                </a:lnTo>
                <a:lnTo>
                  <a:pt x="289658" y="2462810"/>
                </a:lnTo>
                <a:lnTo>
                  <a:pt x="266363" y="2431660"/>
                </a:lnTo>
                <a:cubicBezTo>
                  <a:pt x="98195" y="2182739"/>
                  <a:pt x="0" y="1882660"/>
                  <a:pt x="0" y="1559647"/>
                </a:cubicBezTo>
                <a:cubicBezTo>
                  <a:pt x="0" y="698278"/>
                  <a:pt x="698278" y="0"/>
                  <a:pt x="1559647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0" name="Рисунок 29">
            <a:extLst>
              <a:ext uri="{FF2B5EF4-FFF2-40B4-BE49-F238E27FC236}">
                <a16:creationId xmlns="" xmlns:a16="http://schemas.microsoft.com/office/drawing/2014/main" id="{B8D3F45B-B631-47D3-A33C-71CEC2B36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2905" y="4018982"/>
            <a:ext cx="3854161" cy="2839018"/>
          </a:xfrm>
          <a:custGeom>
            <a:avLst/>
            <a:gdLst>
              <a:gd name="connsiteX0" fmla="*/ 1927061 w 3854161"/>
              <a:gd name="connsiteY0" fmla="*/ 0 h 2839018"/>
              <a:gd name="connsiteX1" fmla="*/ 1927101 w 3854161"/>
              <a:gd name="connsiteY1" fmla="*/ 0 h 2839018"/>
              <a:gd name="connsiteX2" fmla="*/ 2124114 w 3854161"/>
              <a:gd name="connsiteY2" fmla="*/ 9948 h 2839018"/>
              <a:gd name="connsiteX3" fmla="*/ 3854161 w 3854161"/>
              <a:gd name="connsiteY3" fmla="*/ 1927080 h 2839018"/>
              <a:gd name="connsiteX4" fmla="*/ 3702722 w 3854161"/>
              <a:gd name="connsiteY4" fmla="*/ 2677187 h 2839018"/>
              <a:gd name="connsiteX5" fmla="*/ 3624763 w 3854161"/>
              <a:gd name="connsiteY5" fmla="*/ 2839018 h 2839018"/>
              <a:gd name="connsiteX6" fmla="*/ 229398 w 3854161"/>
              <a:gd name="connsiteY6" fmla="*/ 2839018 h 2839018"/>
              <a:gd name="connsiteX7" fmla="*/ 151440 w 3854161"/>
              <a:gd name="connsiteY7" fmla="*/ 2677187 h 2839018"/>
              <a:gd name="connsiteX8" fmla="*/ 0 w 3854161"/>
              <a:gd name="connsiteY8" fmla="*/ 1927080 h 2839018"/>
              <a:gd name="connsiteX9" fmla="*/ 1730048 w 3854161"/>
              <a:gd name="connsiteY9" fmla="*/ 9948 h 28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61" h="2839018">
                <a:moveTo>
                  <a:pt x="1927061" y="0"/>
                </a:moveTo>
                <a:lnTo>
                  <a:pt x="1927101" y="0"/>
                </a:lnTo>
                <a:lnTo>
                  <a:pt x="2124114" y="9948"/>
                </a:lnTo>
                <a:cubicBezTo>
                  <a:pt x="3095856" y="108634"/>
                  <a:pt x="3854161" y="929301"/>
                  <a:pt x="3854161" y="1927080"/>
                </a:cubicBezTo>
                <a:cubicBezTo>
                  <a:pt x="3854161" y="2193154"/>
                  <a:pt x="3800237" y="2446634"/>
                  <a:pt x="3702722" y="2677187"/>
                </a:cubicBezTo>
                <a:lnTo>
                  <a:pt x="3624763" y="2839018"/>
                </a:lnTo>
                <a:lnTo>
                  <a:pt x="229398" y="2839018"/>
                </a:lnTo>
                <a:lnTo>
                  <a:pt x="151440" y="2677187"/>
                </a:lnTo>
                <a:cubicBezTo>
                  <a:pt x="53924" y="2446634"/>
                  <a:pt x="0" y="2193154"/>
                  <a:pt x="0" y="1927080"/>
                </a:cubicBezTo>
                <a:cubicBezTo>
                  <a:pt x="0" y="929301"/>
                  <a:pt x="758305" y="108634"/>
                  <a:pt x="1730048" y="9948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0" y="585216"/>
            <a:ext cx="5276088" cy="2276856"/>
          </a:xfrm>
        </p:spPr>
        <p:txBody>
          <a:bodyPr rtlCol="0" anchor="b"/>
          <a:lstStyle>
            <a:lvl1pPr algn="r">
              <a:defRPr sz="4800" b="1" cap="all" spc="4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Графический объект 32">
            <a:extLst>
              <a:ext uri="{FF2B5EF4-FFF2-40B4-BE49-F238E27FC236}">
                <a16:creationId xmlns="" xmlns:a16="http://schemas.microsoft.com/office/drawing/2014/main" id="{846CD0EA-B0AA-4845-81A5-4ADD7C58B12F}"/>
              </a:ext>
            </a:extLst>
          </p:cNvPr>
          <p:cNvSpPr/>
          <p:nvPr userDrawn="1"/>
        </p:nvSpPr>
        <p:spPr>
          <a:xfrm>
            <a:off x="1472366" y="185953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0" name="Графический объект 33">
            <a:extLst>
              <a:ext uri="{FF2B5EF4-FFF2-40B4-BE49-F238E27FC236}">
                <a16:creationId xmlns="" xmlns:a16="http://schemas.microsoft.com/office/drawing/2014/main" id="{0E97A0CB-7CB1-47F0-BD48-EEECBAC39CD2}"/>
              </a:ext>
            </a:extLst>
          </p:cNvPr>
          <p:cNvSpPr/>
          <p:nvPr userDrawn="1"/>
        </p:nvSpPr>
        <p:spPr>
          <a:xfrm>
            <a:off x="2014523" y="3146867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2" name="Графический объект 31">
            <a:extLst>
              <a:ext uri="{FF2B5EF4-FFF2-40B4-BE49-F238E27FC236}">
                <a16:creationId xmlns="" xmlns:a16="http://schemas.microsoft.com/office/drawing/2014/main" id="{477816C9-06CB-4BC5-B26B-6A2877BD941A}"/>
              </a:ext>
            </a:extLst>
          </p:cNvPr>
          <p:cNvSpPr/>
          <p:nvPr userDrawn="1"/>
        </p:nvSpPr>
        <p:spPr>
          <a:xfrm>
            <a:off x="5404920" y="450829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0720" y="3127248"/>
            <a:ext cx="5276088" cy="1124712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301045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05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 2">
            <a:extLst>
              <a:ext uri="{FF2B5EF4-FFF2-40B4-BE49-F238E27FC236}">
                <a16:creationId xmlns=""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77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8" r:id="rId2"/>
    <p:sldLayoutId id="2147483717" r:id="rId3"/>
    <p:sldLayoutId id="2147483710" r:id="rId4"/>
    <p:sldLayoutId id="2147483709" r:id="rId5"/>
    <p:sldLayoutId id="2147483698" r:id="rId6"/>
    <p:sldLayoutId id="2147483713" r:id="rId7"/>
    <p:sldLayoutId id="2147483712" r:id="rId8"/>
    <p:sldLayoutId id="2147483700" r:id="rId9"/>
    <p:sldLayoutId id="2147483701" r:id="rId10"/>
    <p:sldLayoutId id="2147483716" r:id="rId11"/>
    <p:sldLayoutId id="2147483714" r:id="rId12"/>
    <p:sldLayoutId id="2147483715" r:id="rId13"/>
    <p:sldLayoutId id="2147483702" r:id="rId14"/>
    <p:sldLayoutId id="2147483703" r:id="rId15"/>
    <p:sldLayoutId id="2147483704" r:id="rId16"/>
    <p:sldLayoutId id="2147483705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hyperlink" Target="mailto:saveliy.rudakov@internet.ru" TargetMode="External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8" y="594360"/>
            <a:ext cx="10246920" cy="2843784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ПРОИЗВОДСТВО Сладких газированных напитков ИЗ МОЛОЧНОЙ СЫВОРОТКИ </a:t>
            </a:r>
            <a:r>
              <a:rPr lang="en-US" dirty="0" smtClean="0"/>
              <a:t>MILKY BUBBLE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5F14073-9F68-4B7E-A576-26899D58C7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Докладчик</a:t>
            </a:r>
            <a:r>
              <a:rPr lang="en-US" dirty="0" smtClean="0"/>
              <a:t>:</a:t>
            </a:r>
            <a:r>
              <a:rPr lang="ru-RU" dirty="0" smtClean="0"/>
              <a:t> Рудаков С</a:t>
            </a:r>
            <a:r>
              <a:rPr lang="en-US" dirty="0" smtClean="0"/>
              <a:t>.</a:t>
            </a:r>
            <a:r>
              <a:rPr lang="ru-RU" dirty="0" smtClean="0"/>
              <a:t>А</a:t>
            </a:r>
            <a:r>
              <a:rPr lang="en-US" dirty="0" smtClean="0"/>
              <a:t>.</a:t>
            </a:r>
            <a:endParaRPr lang="ru-RU" sz="2000" dirty="0">
              <a:solidFill>
                <a:schemeClr val="bg1"/>
              </a:solidFill>
            </a:endParaRPr>
          </a:p>
          <a:p>
            <a:pPr rtl="0"/>
            <a:endParaRPr lang="ru-RU" dirty="0"/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683" y="5897880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69" y="5570462"/>
            <a:ext cx="1633955" cy="128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6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sz="4000" dirty="0" smtClean="0"/>
              <a:t>Что такое молочная сыворотка и в чем её польза ?</a:t>
            </a:r>
            <a:endParaRPr lang="ru-RU" sz="4000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r>
              <a:rPr lang="ru-RU" dirty="0"/>
              <a:t>Жидкость, которая формируется после сворачивания и процеживания молока. Молочная сыворотка является побочным продуктом при производстве сыра, творога или казеина и имеет некоторые коммерческие применения. Сладкая сыворотка получается при производстве твердых сыров, например, чеддера или швейцарского сыра. Кислая сыворотка получается при производстве кислых сыров, например, прессованного творога.</a:t>
            </a:r>
          </a:p>
        </p:txBody>
      </p:sp>
      <p:sp>
        <p:nvSpPr>
          <p:cNvPr id="9" name="Дата 8">
            <a:extLst>
              <a:ext uri="{FF2B5EF4-FFF2-40B4-BE49-F238E27FC236}">
                <a16:creationId xmlns="" xmlns:a16="http://schemas.microsoft.com/office/drawing/2014/main" id="{D45C472E-4078-40A0-83A2-652E8356E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dirty="0" smtClean="0"/>
              <a:t>07.08.2023</a:t>
            </a:r>
            <a:endParaRPr lang="ru-RU" dirty="0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=""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Производство сладких газированных напитков из молочной сыворотки </a:t>
            </a:r>
            <a:r>
              <a:rPr lang="en-US" dirty="0" smtClean="0"/>
              <a:t>milky bubble</a:t>
            </a:r>
            <a:endParaRPr lang="ru-RU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=""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smtClean="0"/>
              <a:pPr rtl="0"/>
              <a:t>2</a:t>
            </a:fld>
            <a:endParaRPr lang="ru-RU"/>
          </a:p>
        </p:txBody>
      </p:sp>
      <p:pic>
        <p:nvPicPr>
          <p:cNvPr id="12" name="Picture 2" descr="https://sun9-57.userapi.com/impg/xwlL3iWPDwJKtH-eUrXHXzopNJF9NMijxR8oRw/YFqEkUo63xg.jpg?size=2560x1920&amp;quality=95&amp;sign=5cb859c8c637ed35847e9508c77b02cc&amp;type=album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8" r="12488"/>
          <a:stretch>
            <a:fillRect/>
          </a:stretch>
        </p:blipFill>
        <p:spPr bwMode="auto"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TextBox 4"/>
          <p:cNvSpPr txBox="1"/>
          <p:nvPr/>
        </p:nvSpPr>
        <p:spPr>
          <a:xfrm>
            <a:off x="7676589" y="6014792"/>
            <a:ext cx="3817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Лабораторные работы в ПГНИУ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6533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Суть идеи и её достоинства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Польза для здоровья человека и в целом для общества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Низкая стоимость молочной сыворотки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Переработка отходов и повышение эффективности производства (концепции </a:t>
            </a:r>
            <a:r>
              <a:rPr lang="en-US" dirty="0" smtClean="0"/>
              <a:t>“</a:t>
            </a:r>
            <a:r>
              <a:rPr lang="ru-RU" dirty="0" smtClean="0"/>
              <a:t>безотходного производства</a:t>
            </a:r>
            <a:r>
              <a:rPr lang="en-US" dirty="0" smtClean="0"/>
              <a:t>”</a:t>
            </a:r>
            <a:r>
              <a:rPr lang="ru-RU" dirty="0" smtClean="0"/>
              <a:t> и </a:t>
            </a:r>
            <a:r>
              <a:rPr lang="en-US" dirty="0" smtClean="0"/>
              <a:t>“</a:t>
            </a:r>
            <a:r>
              <a:rPr lang="ru-RU" dirty="0" smtClean="0"/>
              <a:t>бережливого производства</a:t>
            </a:r>
            <a:r>
              <a:rPr lang="en-US" dirty="0" smtClean="0"/>
              <a:t>”)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Широкий потребительский рынок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 dirty="0" smtClean="0"/>
              <a:t>07.08.2023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Производство сладких газированных напитков из молочной сыворотки </a:t>
            </a:r>
            <a:r>
              <a:rPr lang="ru-RU" dirty="0" err="1"/>
              <a:t>milky</a:t>
            </a:r>
            <a:r>
              <a:rPr lang="ru-RU" dirty="0"/>
              <a:t> </a:t>
            </a:r>
            <a:r>
              <a:rPr lang="ru-RU" dirty="0" err="1"/>
              <a:t>bubble</a:t>
            </a:r>
            <a:endParaRPr lang="ru-RU" dirty="0"/>
          </a:p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ru-RU" noProof="0" smtClean="0"/>
              <a:pPr rtl="0"/>
              <a:t>3</a:t>
            </a:fld>
            <a:endParaRPr lang="ru-RU" noProof="0"/>
          </a:p>
        </p:txBody>
      </p:sp>
      <p:pic>
        <p:nvPicPr>
          <p:cNvPr id="1026" name="Picture 2" descr="https://sun9-77.userapi.com/impg/FqwqH7fPuHLoFexkajRU99MuLcpAoe0DybScEw/F6z5kWDGVgg.jpg?size=2560x1707&amp;quality=96&amp;sign=21ae8a952286f9dc382491b3dbe13ba8&amp;type=album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0" r="16660"/>
          <a:stretch>
            <a:fillRect/>
          </a:stretch>
        </p:blipFill>
        <p:spPr bwMode="auto"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1" name="TextBox 10"/>
          <p:cNvSpPr txBox="1"/>
          <p:nvPr/>
        </p:nvSpPr>
        <p:spPr>
          <a:xfrm>
            <a:off x="7195688" y="6002389"/>
            <a:ext cx="5031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Пример банки с  логотипом</a:t>
            </a:r>
            <a:r>
              <a:rPr lang="en-US" i="1" dirty="0" smtClean="0"/>
              <a:t> “Milky Bubble”</a:t>
            </a:r>
            <a:r>
              <a:rPr lang="ru-RU" i="1" dirty="0" smtClean="0"/>
              <a:t> 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2120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0489" y="512491"/>
            <a:ext cx="6190488" cy="1179576"/>
          </a:xfrm>
        </p:spPr>
        <p:txBody>
          <a:bodyPr>
            <a:normAutofit/>
          </a:bodyPr>
          <a:lstStyle/>
          <a:p>
            <a:r>
              <a:rPr lang="ru-RU" dirty="0" smtClean="0"/>
              <a:t>Проблемы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1692067"/>
            <a:ext cx="7040880" cy="4896740"/>
          </a:xfrm>
        </p:spPr>
        <p:txBody>
          <a:bodyPr>
            <a:noAutofit/>
          </a:bodyPr>
          <a:lstStyle/>
          <a:p>
            <a:r>
              <a:rPr lang="ru-RU" dirty="0"/>
              <a:t>1. На рынке мало сладких, газированных и полезных напитков. Наш продукт будет отличаться уникальным составом, так как в нем будет содержаться настоящая молочная сыворотка, а не восстановленная.</a:t>
            </a:r>
          </a:p>
          <a:p>
            <a:r>
              <a:rPr lang="ru-RU" dirty="0"/>
              <a:t>2. Частным молочным производителям некуда сбывать молочную сыворотку и они ее утилизируют.</a:t>
            </a:r>
          </a:p>
          <a:p>
            <a:r>
              <a:rPr lang="ru-RU" dirty="0"/>
              <a:t>3. У многих людей есть непереносимость лактозы, что не позволяет им употреблять молочные продукты и насыщаться витаминами, минералами и полезными веществами.</a:t>
            </a:r>
          </a:p>
          <a:p>
            <a:r>
              <a:rPr lang="ru-RU" dirty="0"/>
              <a:t>4. Люди, болеющие сахарным диабетом не могут употреблять продукты, содержащие повышенное количество глюкозы.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 dirty="0" smtClean="0"/>
              <a:t>07.08.2023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Производство сладких газированных напитков из молочной сыворотки </a:t>
            </a:r>
            <a:r>
              <a:rPr lang="ru-RU" dirty="0" err="1"/>
              <a:t>milky</a:t>
            </a:r>
            <a:r>
              <a:rPr lang="ru-RU" dirty="0"/>
              <a:t> </a:t>
            </a:r>
            <a:r>
              <a:rPr lang="ru-RU" dirty="0" err="1"/>
              <a:t>bubble</a:t>
            </a:r>
            <a:endParaRPr lang="ru-RU" dirty="0"/>
          </a:p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ru-RU" noProof="0" smtClean="0"/>
              <a:pPr rtl="0"/>
              <a:t>4</a:t>
            </a:fld>
            <a:endParaRPr lang="ru-RU" noProof="0"/>
          </a:p>
        </p:txBody>
      </p:sp>
      <p:pic>
        <p:nvPicPr>
          <p:cNvPr id="10242" name="Picture 2" descr="https://phonoteka.org/uploads/posts/2021-05/1620071479_33-phonoteka_org-p-znaki-voprosa-fon-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097" y="1847599"/>
            <a:ext cx="4875120" cy="3250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34808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Решения проблем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Производство сладких</a:t>
            </a:r>
            <a:r>
              <a:rPr lang="en-US" dirty="0" smtClean="0"/>
              <a:t>,</a:t>
            </a:r>
            <a:r>
              <a:rPr lang="ru-RU" dirty="0" smtClean="0"/>
              <a:t> газированных напитков из молочной сыворотки позволит частным молочным продуктовым товаропроизводителям получать дополнительный доход с отходов производства</a:t>
            </a:r>
          </a:p>
          <a:p>
            <a:r>
              <a:rPr lang="ru-RU" dirty="0" smtClean="0"/>
              <a:t>Молочная сыворотка имеет большое количество важных компонентов для организма человека</a:t>
            </a:r>
          </a:p>
          <a:p>
            <a:r>
              <a:rPr lang="ru-RU" dirty="0" smtClean="0"/>
              <a:t>Напитки могут </a:t>
            </a:r>
            <a:r>
              <a:rPr lang="ru-RU" dirty="0" smtClean="0"/>
              <a:t>пить люди с непереносимостью глюкозы и лактозы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 dirty="0" smtClean="0"/>
              <a:t>07.08.2023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Производство сладких газированных напитков из молочной сыворотки </a:t>
            </a:r>
            <a:r>
              <a:rPr lang="ru-RU" dirty="0" err="1"/>
              <a:t>milky</a:t>
            </a:r>
            <a:r>
              <a:rPr lang="ru-RU" dirty="0"/>
              <a:t> </a:t>
            </a:r>
            <a:r>
              <a:rPr lang="ru-RU" dirty="0" err="1"/>
              <a:t>bubble</a:t>
            </a:r>
            <a:endParaRPr lang="ru-RU" dirty="0"/>
          </a:p>
          <a:p>
            <a:pPr rtl="0"/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ru-RU" noProof="0" smtClean="0"/>
              <a:pPr rtl="0"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6562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Текущие результаты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 отличием защищена групповая проектная работа в рамках факультета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Проведены лабораторные работы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Разработана финансовая модель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Рассмотрены технологические процессы в рамках лаборатории и составлен перечень необходимого оборудования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 dirty="0" smtClean="0"/>
              <a:t>07.08.2023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Производство сладких газированных напитков из молочной сыворотки </a:t>
            </a:r>
            <a:r>
              <a:rPr lang="ru-RU" dirty="0" err="1"/>
              <a:t>milky</a:t>
            </a:r>
            <a:r>
              <a:rPr lang="ru-RU" dirty="0"/>
              <a:t> </a:t>
            </a:r>
            <a:r>
              <a:rPr lang="ru-RU" dirty="0" err="1"/>
              <a:t>bubble</a:t>
            </a:r>
            <a:endParaRPr lang="ru-RU" dirty="0"/>
          </a:p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ru-RU" noProof="0" smtClean="0"/>
              <a:pPr rtl="0"/>
              <a:t>6</a:t>
            </a:fld>
            <a:endParaRPr lang="ru-RU" noProof="0"/>
          </a:p>
        </p:txBody>
      </p:sp>
      <p:pic>
        <p:nvPicPr>
          <p:cNvPr id="7170" name="Picture 2" descr="https://sun9-30.userapi.com/impg/b9hWfk3-sy_MRV-aP2uH__kDPl2zmxr16Z55Jg/y5saoAfSS0g.jpg?size=1620x2160&amp;quality=95&amp;sign=db58a15a36eb19760db626200b81b789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527" y="1095231"/>
            <a:ext cx="3716394" cy="4955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" name="TextBox 9"/>
          <p:cNvSpPr txBox="1"/>
          <p:nvPr/>
        </p:nvSpPr>
        <p:spPr>
          <a:xfrm>
            <a:off x="7852868" y="6050423"/>
            <a:ext cx="3817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Лабораторные работы в ПГНИУ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8073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Будущие аналоги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Arla</a:t>
            </a:r>
            <a:r>
              <a:rPr lang="en-US" dirty="0" smtClean="0"/>
              <a:t> Foods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Danone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err="1" smtClean="0"/>
              <a:t>Мажитэль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Милком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Прочие продуктовые товаропроизводители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 dirty="0" smtClean="0"/>
              <a:t>07.08.2023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Производство сладких газированных напитков из молочной сыворотки </a:t>
            </a:r>
            <a:r>
              <a:rPr lang="ru-RU" dirty="0" err="1"/>
              <a:t>milky</a:t>
            </a:r>
            <a:r>
              <a:rPr lang="ru-RU" dirty="0"/>
              <a:t> </a:t>
            </a:r>
            <a:r>
              <a:rPr lang="ru-RU" dirty="0" err="1"/>
              <a:t>bubble</a:t>
            </a:r>
            <a:endParaRPr lang="ru-RU" dirty="0"/>
          </a:p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ru-RU" noProof="0" smtClean="0"/>
              <a:pPr rtl="0"/>
              <a:t>7</a:t>
            </a:fld>
            <a:endParaRPr lang="ru-RU" noProof="0"/>
          </a:p>
        </p:txBody>
      </p:sp>
      <p:pic>
        <p:nvPicPr>
          <p:cNvPr id="5124" name="Picture 4" descr="https://logos-download.com/wp-content/uploads/2020/07/Arla_Foods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946" y="1689950"/>
            <a:ext cx="4814145" cy="3591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3867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Партнёры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Федеральное государственное автономное образовательное учреждение </a:t>
            </a:r>
            <a:r>
              <a:rPr lang="ru-RU" dirty="0"/>
              <a:t>высшего образования «Пермский государственный национальный исследовательский университет» 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ИП </a:t>
            </a:r>
            <a:r>
              <a:rPr lang="ru-RU" dirty="0" err="1" smtClean="0"/>
              <a:t>Зинков</a:t>
            </a:r>
            <a:r>
              <a:rPr lang="ru-RU" dirty="0" smtClean="0"/>
              <a:t> Дмитрий Викторович </a:t>
            </a:r>
            <a:r>
              <a:rPr lang="ru-RU" dirty="0"/>
              <a:t>(Сыроварня “Сырный </a:t>
            </a:r>
            <a:r>
              <a:rPr lang="ru-RU" dirty="0" err="1"/>
              <a:t>кот”,г</a:t>
            </a:r>
            <a:r>
              <a:rPr lang="ru-RU" dirty="0"/>
              <a:t>. Пермь)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 dirty="0" smtClean="0"/>
              <a:t>07.08.2023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Производство сладких газированных напитков из молочной сыворотки </a:t>
            </a:r>
            <a:r>
              <a:rPr lang="ru-RU" dirty="0" err="1"/>
              <a:t>milky</a:t>
            </a:r>
            <a:r>
              <a:rPr lang="ru-RU" dirty="0"/>
              <a:t> </a:t>
            </a:r>
            <a:r>
              <a:rPr lang="ru-RU" dirty="0" err="1"/>
              <a:t>bubble</a:t>
            </a:r>
            <a:endParaRPr lang="ru-RU" dirty="0"/>
          </a:p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ru-RU" noProof="0" smtClean="0"/>
              <a:pPr rtl="0"/>
              <a:t>8</a:t>
            </a:fld>
            <a:endParaRPr lang="ru-RU" noProof="0"/>
          </a:p>
        </p:txBody>
      </p:sp>
      <p:pic>
        <p:nvPicPr>
          <p:cNvPr id="3076" name="Picture 4" descr="https://img.hhcdn.ru/zp-image/aHR0cHM6Ly9jZG41LnpwLnJ1L2pvYi9hdHRhY2hlcy8yMDIxLzA0L2FlL2NmL2FlY2Y0YjVmZjRmZjcwNzhkMzFjMzUzN2MyZDQ4ODV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3" t="13084" r="11641" b="27455"/>
          <a:stretch/>
        </p:blipFill>
        <p:spPr bwMode="auto">
          <a:xfrm>
            <a:off x="7785218" y="1335024"/>
            <a:ext cx="3315768" cy="2315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061" y="3832667"/>
            <a:ext cx="2794081" cy="279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0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Рудаков С.А. </a:t>
            </a:r>
            <a:r>
              <a:rPr lang="ru-RU" dirty="0" smtClean="0"/>
              <a:t>– руководитель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Кокорина </a:t>
            </a:r>
            <a:r>
              <a:rPr lang="ru-RU" dirty="0"/>
              <a:t>В.В. – главный маркетолог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Русаков В.В. – </a:t>
            </a:r>
            <a:r>
              <a:rPr lang="ru-RU" dirty="0" err="1"/>
              <a:t>web</a:t>
            </a:r>
            <a:r>
              <a:rPr lang="ru-RU" dirty="0"/>
              <a:t> - разработчик (создание и поддержка сайта и внедрение цифровых </a:t>
            </a:r>
            <a:r>
              <a:rPr lang="ru-RU" dirty="0" smtClean="0"/>
              <a:t>инструментов автоматизации и управления бизнес-процессов)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Попов М.Р. </a:t>
            </a:r>
            <a:r>
              <a:rPr lang="ru-RU" dirty="0" smtClean="0"/>
              <a:t>– главный </a:t>
            </a:r>
            <a:r>
              <a:rPr lang="ru-RU" dirty="0"/>
              <a:t>химик - технолог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Кольцова Е.Р. – финансист, </a:t>
            </a:r>
            <a:r>
              <a:rPr lang="en-US" dirty="0" smtClean="0"/>
              <a:t>HR</a:t>
            </a:r>
            <a:r>
              <a:rPr lang="ru-RU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Климов К</a:t>
            </a:r>
            <a:r>
              <a:rPr lang="en-US" dirty="0" smtClean="0"/>
              <a:t>.</a:t>
            </a:r>
            <a:r>
              <a:rPr lang="ru-RU" dirty="0" smtClean="0"/>
              <a:t>С</a:t>
            </a:r>
            <a:r>
              <a:rPr lang="en-US" dirty="0" smtClean="0"/>
              <a:t>.</a:t>
            </a:r>
            <a:r>
              <a:rPr lang="ru-RU" dirty="0" smtClean="0"/>
              <a:t> – коммерческий директор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 dirty="0" smtClean="0"/>
              <a:t>07.08.2023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Производство сладких газированных напитков из молочной сыворотки </a:t>
            </a:r>
            <a:r>
              <a:rPr lang="ru-RU" dirty="0" err="1"/>
              <a:t>milky</a:t>
            </a:r>
            <a:r>
              <a:rPr lang="ru-RU" dirty="0"/>
              <a:t> </a:t>
            </a:r>
            <a:r>
              <a:rPr lang="ru-RU" dirty="0" err="1"/>
              <a:t>bubble</a:t>
            </a:r>
            <a:endParaRPr lang="ru-RU" dirty="0"/>
          </a:p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ru-RU" noProof="0" smtClean="0"/>
              <a:pPr rtl="0"/>
              <a:t>9</a:t>
            </a:fld>
            <a:endParaRPr lang="ru-RU" noProof="0"/>
          </a:p>
        </p:txBody>
      </p:sp>
      <p:pic>
        <p:nvPicPr>
          <p:cNvPr id="8194" name="Picture 2" descr="https://sun9-33.userapi.com/impg/rrboytnZehaH32LL3FTulXuEGXi39GRjp2e8Zw/sl3kW7vxI1s.jpg?size=1620x2160&amp;quality=95&amp;sign=52dae1711483cee58f88734d054896a6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460" y="1410608"/>
            <a:ext cx="3493479" cy="46579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" name="TextBox 9"/>
          <p:cNvSpPr txBox="1"/>
          <p:nvPr/>
        </p:nvSpPr>
        <p:spPr>
          <a:xfrm>
            <a:off x="8819188" y="6068580"/>
            <a:ext cx="2326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i="1" dirty="0" smtClean="0"/>
              <a:t>Матвей Романович</a:t>
            </a:r>
          </a:p>
          <a:p>
            <a:pPr algn="ctr"/>
            <a:r>
              <a:rPr lang="ru-RU" i="1" dirty="0" smtClean="0"/>
              <a:t>Химик - технолог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23909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306322"/>
          </a:xfrm>
        </p:spPr>
        <p:txBody>
          <a:bodyPr>
            <a:noAutofit/>
          </a:bodyPr>
          <a:lstStyle/>
          <a:p>
            <a:r>
              <a:rPr lang="ru-RU" dirty="0" smtClean="0"/>
              <a:t>Квалификация заявителя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17847" y="2825496"/>
            <a:ext cx="6323033" cy="3346704"/>
          </a:xfrm>
        </p:spPr>
        <p:txBody>
          <a:bodyPr>
            <a:normAutofit lnSpcReduction="10000"/>
          </a:bodyPr>
          <a:lstStyle/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prstClr val="black"/>
                </a:solidFill>
              </a:rPr>
              <a:t>студент 4 курса кафедры менеджмента, маркетинга и коммерции, направления “Менеджмент” Пермского государственного национального исследовательского университета 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prstClr val="black"/>
                </a:solidFill>
              </a:rPr>
              <a:t>автор и соавтор научных работ в области менеджмента</a:t>
            </a:r>
            <a:r>
              <a:rPr lang="en-US" sz="1800" dirty="0">
                <a:solidFill>
                  <a:prstClr val="black"/>
                </a:solidFill>
              </a:rPr>
              <a:t>,</a:t>
            </a:r>
            <a:r>
              <a:rPr lang="ru-RU" sz="1800" dirty="0">
                <a:solidFill>
                  <a:prstClr val="black"/>
                </a:solidFill>
              </a:rPr>
              <a:t> маркетинга и управления персоналом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prstClr val="black"/>
                </a:solidFill>
              </a:rPr>
              <a:t>обладатель диплома 2 степени за победу в международной студенческой олимпиаде «Экономика и менеджмент» в секции "Инновации в международной предпринимательской </a:t>
            </a:r>
            <a:r>
              <a:rPr lang="ru-RU" sz="1800" dirty="0">
                <a:solidFill>
                  <a:prstClr val="black"/>
                </a:solidFill>
              </a:rPr>
              <a:t>деятельности »</a:t>
            </a:r>
            <a:endParaRPr lang="ru-RU" sz="1800" dirty="0">
              <a:solidFill>
                <a:prstClr val="black"/>
              </a:solidFill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prstClr val="black"/>
                </a:solidFill>
              </a:rPr>
              <a:t>Подробную информацию можно посмотреть в портфолио</a:t>
            </a:r>
            <a:r>
              <a:rPr lang="en-US" sz="1800" dirty="0">
                <a:solidFill>
                  <a:prstClr val="black"/>
                </a:solidFill>
              </a:rPr>
              <a:t>,</a:t>
            </a:r>
            <a:r>
              <a:rPr lang="ru-RU" sz="1800" dirty="0">
                <a:solidFill>
                  <a:prstClr val="black"/>
                </a:solidFill>
              </a:rPr>
              <a:t> которое прикреплено к заявке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 dirty="0" smtClean="0"/>
              <a:t>07.08.2023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Производство сладких газированных напитков из молочной сыворотки </a:t>
            </a:r>
            <a:r>
              <a:rPr lang="ru-RU" dirty="0" err="1"/>
              <a:t>milky</a:t>
            </a:r>
            <a:r>
              <a:rPr lang="ru-RU" dirty="0"/>
              <a:t> </a:t>
            </a:r>
            <a:r>
              <a:rPr lang="ru-RU" dirty="0" err="1"/>
              <a:t>bubble</a:t>
            </a:r>
            <a:endParaRPr lang="ru-RU" dirty="0"/>
          </a:p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ru-RU" noProof="0" smtClean="0"/>
              <a:pPr rtl="0"/>
              <a:t>10</a:t>
            </a:fld>
            <a:endParaRPr lang="ru-RU" noProof="0"/>
          </a:p>
        </p:txBody>
      </p:sp>
      <p:pic>
        <p:nvPicPr>
          <p:cNvPr id="9218" name="Picture 2" descr="https://sun9-29.userapi.com/impg/ukofAMavki7YsrkkBMRc7Gl7-6saiu6PQi6hig/CkLUTQFGO-Q.jpg?size=889x943&amp;quality=95&amp;sign=e5613023ffe8e48f6da7560062909321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880" y="1077689"/>
            <a:ext cx="4758258" cy="50472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1" name="TextBox 10"/>
          <p:cNvSpPr txBox="1"/>
          <p:nvPr/>
        </p:nvSpPr>
        <p:spPr>
          <a:xfrm>
            <a:off x="8014784" y="6160407"/>
            <a:ext cx="2810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i="1" dirty="0" smtClean="0"/>
              <a:t>Савелий Александрович</a:t>
            </a:r>
          </a:p>
          <a:p>
            <a:pPr algn="ctr"/>
            <a:r>
              <a:rPr lang="ru-RU" i="1" dirty="0" smtClean="0"/>
              <a:t>Руководитель</a:t>
            </a:r>
          </a:p>
        </p:txBody>
      </p:sp>
    </p:spTree>
    <p:extLst>
      <p:ext uri="{BB962C8B-B14F-4D97-AF65-F5344CB8AC3E}">
        <p14:creationId xmlns:p14="http://schemas.microsoft.com/office/powerpoint/2010/main" val="83676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Дата 21">
            <a:extLst>
              <a:ext uri="{FF2B5EF4-FFF2-40B4-BE49-F238E27FC236}">
                <a16:creationId xmlns="" xmlns:a16="http://schemas.microsoft.com/office/drawing/2014/main" id="{692474E6-3035-46B8-9C05-9B4204E8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dirty="0" smtClean="0"/>
              <a:t>07.08.2023</a:t>
            </a:r>
            <a:endParaRPr lang="ru-RU" dirty="0"/>
          </a:p>
        </p:txBody>
      </p:sp>
      <p:sp>
        <p:nvSpPr>
          <p:cNvPr id="23" name="Нижний колонтитул 22">
            <a:extLst>
              <a:ext uri="{FF2B5EF4-FFF2-40B4-BE49-F238E27FC236}">
                <a16:creationId xmlns="" xmlns:a16="http://schemas.microsoft.com/office/drawing/2014/main" id="{DE8D546E-0F46-4CC0-B2B1-8B2430D00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ru-RU" dirty="0"/>
              <a:t>Производство сладких газированных напитков из молочной сыворотки </a:t>
            </a:r>
            <a:r>
              <a:rPr lang="ru-RU" dirty="0" err="1"/>
              <a:t>milky</a:t>
            </a:r>
            <a:r>
              <a:rPr lang="ru-RU" dirty="0"/>
              <a:t> </a:t>
            </a:r>
            <a:r>
              <a:rPr lang="ru-RU" dirty="0" err="1"/>
              <a:t>bubble</a:t>
            </a:r>
            <a:endParaRPr lang="ru-RU" dirty="0"/>
          </a:p>
          <a:p>
            <a:pPr rtl="0"/>
            <a:endParaRPr lang="ru-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FF777B66-94CB-491C-AC6B-BDAC98E21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Спасибо ЗА ВНИМАНИЕ !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42AF1107-8D35-4E35-93C7-D3640946F7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05428" y="3127248"/>
            <a:ext cx="7131380" cy="1124712"/>
          </a:xfrm>
        </p:spPr>
        <p:txBody>
          <a:bodyPr rtlCol="0">
            <a:normAutofit fontScale="85000" lnSpcReduction="20000"/>
          </a:bodyPr>
          <a:lstStyle/>
          <a:p>
            <a:pPr rtl="0"/>
            <a:r>
              <a:rPr lang="ru-RU" dirty="0" smtClean="0"/>
              <a:t>Номер заявки № СТС - 316079 </a:t>
            </a:r>
          </a:p>
          <a:p>
            <a:pPr rtl="0"/>
            <a:r>
              <a:rPr lang="ru-RU" dirty="0" smtClean="0"/>
              <a:t>ФИО докладчика – Рудаков Савелий Александрович</a:t>
            </a:r>
          </a:p>
          <a:p>
            <a:pPr rtl="0"/>
            <a:r>
              <a:rPr lang="ru-RU" dirty="0" smtClean="0"/>
              <a:t>Электронный адрес –</a:t>
            </a: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saveliy.rudakov@internet.ru</a:t>
            </a:r>
            <a:endParaRPr lang="en-US" dirty="0" smtClean="0"/>
          </a:p>
          <a:p>
            <a:pPr rtl="0"/>
            <a:r>
              <a:rPr lang="ru-RU" dirty="0" smtClean="0"/>
              <a:t>Телефон - + 7 (950) 447 – 56 – 55 </a:t>
            </a:r>
            <a:endParaRPr lang="ru-RU" dirty="0"/>
          </a:p>
          <a:p>
            <a:pPr rtl="0"/>
            <a:endParaRPr lang="ru-RU" dirty="0"/>
          </a:p>
          <a:p>
            <a:pPr rtl="0"/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01A1AAD-4BB9-406C-8F0D-30F3B303881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83" r="12483"/>
          <a:stretch/>
        </p:blipFill>
        <p:spPr>
          <a:xfrm>
            <a:off x="919502" y="-607817"/>
            <a:ext cx="4049466" cy="4049466"/>
          </a:xfrm>
          <a:prstGeom prst="rect">
            <a:avLst/>
          </a:prstGeom>
        </p:spPr>
      </p:pic>
      <p:pic>
        <p:nvPicPr>
          <p:cNvPr id="5" name="Рисунок 4"/>
          <p:cNvPicPr>
            <a:picLocks noGrp="1" noChangeAspect="1"/>
          </p:cNvPicPr>
          <p:nvPr>
            <p:ph type="pic" sz="quarter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8" r="12238"/>
          <a:stretch>
            <a:fillRect/>
          </a:stretch>
        </p:blipFill>
        <p:spPr/>
      </p:pic>
      <p:pic>
        <p:nvPicPr>
          <p:cNvPr id="14" name="Рисунок 13"/>
          <p:cNvPicPr>
            <a:picLocks noGrp="1" noChangeAspect="1"/>
          </p:cNvPicPr>
          <p:nvPr>
            <p:ph type="pic" sz="quarter" idx="17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" b="906"/>
          <a:stretch>
            <a:fillRect/>
          </a:stretch>
        </p:blipFill>
        <p:spPr/>
      </p:pic>
      <p:pic>
        <p:nvPicPr>
          <p:cNvPr id="17" name="Рисунок 16"/>
          <p:cNvPicPr>
            <a:picLocks noGrp="1" noChangeAspect="1"/>
          </p:cNvPicPr>
          <p:nvPr>
            <p:ph type="pic" sz="quarter" idx="16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01" b="204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731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adientUnivers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167182_TF89338750_Win32.potx" id="{1C3AEEAC-0F27-4CFA-8ACD-9680D3AD60AA}" vid="{6E63C9F9-8FC9-48F9-9811-2BE3375EB0FD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BC329F5-30EE-4BF7-AA2A-B837B51416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8E00D1-8EA3-4E42-801D-0253E1EAFC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919F73-B6C2-4A43-95E2-833EC48925FE}">
  <ds:schemaRefs>
    <ds:schemaRef ds:uri="http://schemas.microsoft.com/office/2006/metadata/properties"/>
    <ds:schemaRef ds:uri="http://purl.org/dc/dcmitype/"/>
    <ds:schemaRef ds:uri="16c05727-aa75-4e4a-9b5f-8a80a1165891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71af3243-3dd4-4a8d-8c0d-dd76da1f02a5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Галактика</Template>
  <TotalTime>158</TotalTime>
  <Words>610</Words>
  <Application>Microsoft Office PowerPoint</Application>
  <PresentationFormat>Широкоэкранный</PresentationFormat>
  <Paragraphs>88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Univers</vt:lpstr>
      <vt:lpstr>GradientUnivers</vt:lpstr>
      <vt:lpstr>ПРОИЗВОДСТВО Сладких газированных напитков ИЗ МОЛОЧНОЙ СЫВОРОТКИ MILKY BUBBLE</vt:lpstr>
      <vt:lpstr>Что такое молочная сыворотка и в чем её польза ?</vt:lpstr>
      <vt:lpstr>Суть идеи и её достоинства</vt:lpstr>
      <vt:lpstr>Проблемы</vt:lpstr>
      <vt:lpstr>Решения проблем</vt:lpstr>
      <vt:lpstr>Текущие результаты</vt:lpstr>
      <vt:lpstr>Будущие аналоги</vt:lpstr>
      <vt:lpstr>Партнёры</vt:lpstr>
      <vt:lpstr>Команда</vt:lpstr>
      <vt:lpstr>Квалификация заявителя</vt:lpstr>
      <vt:lpstr>Спасибо ЗА ВНИМАНИЕ 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Галактика</dc:title>
  <dc:creator>Савелий Рудаков</dc:creator>
  <cp:lastModifiedBy>Семья</cp:lastModifiedBy>
  <cp:revision>8</cp:revision>
  <dcterms:created xsi:type="dcterms:W3CDTF">2022-11-17T10:09:39Z</dcterms:created>
  <dcterms:modified xsi:type="dcterms:W3CDTF">2023-08-06T14:43:41Z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