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365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Магазины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600" dirty="0"/>
            <a:t>Проблема магазинов розничной торговли заключается в большой загруженности работников, а также высоких финансовых затратах на рутинных задачах. Создание «умных» полок позволит оптимизировать продажи и снять нагрузку с персонала магазина.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959" y="-2254255"/>
          <a:ext cx="1331850" cy="6174950"/>
        </a:xfrm>
        <a:prstGeom prst="round2SameRect">
          <a:avLst/>
        </a:prstGeom>
        <a:solidFill>
          <a:srgbClr val="A4D4E2"/>
        </a:solidFill>
        <a:ln w="127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Проблема магазинов розничной торговли заключается в большой загруженности работников, а также высоких финансовых затратах на рутинных задачах. Создание «умных» полок позволит оптимизировать продажи и снять нагрузку с персонала магазина.</a:t>
          </a:r>
        </a:p>
      </dsp:txBody>
      <dsp:txXfrm rot="-5400000">
        <a:off x="3473409" y="232311"/>
        <a:ext cx="6109934" cy="1201818"/>
      </dsp:txXfrm>
    </dsp:sp>
    <dsp:sp modelId="{25CE82D9-9946-4501-ADAF-4D9AD60E2680}">
      <dsp:nvSpPr>
        <dsp:cNvPr id="0" name=""/>
        <dsp:cNvSpPr/>
      </dsp:nvSpPr>
      <dsp:spPr>
        <a:xfrm>
          <a:off x="0" y="813"/>
          <a:ext cx="3473409" cy="1664812"/>
        </a:xfrm>
        <a:prstGeom prst="roundRect">
          <a:avLst/>
        </a:prstGeom>
        <a:solidFill>
          <a:srgbClr val="008C9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Магазины</a:t>
          </a:r>
        </a:p>
      </dsp:txBody>
      <dsp:txXfrm>
        <a:off x="81269" y="82082"/>
        <a:ext cx="3310871" cy="1502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0560" cy="5793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0560" cy="5793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0560" cy="5793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216000" indent="-162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432000" lvl="1" indent="-162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648000" lvl="2" indent="-144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864000" lvl="3" indent="-108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1080000" lvl="4" indent="-108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1296000" lvl="5" indent="-108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1512000" lvl="6" indent="-108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216000" indent="-162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432000" lvl="1" indent="-162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648000" lvl="2" indent="-144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864000" lvl="3" indent="-108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1080000" lvl="4" indent="-108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1296000" lvl="5" indent="-108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1512000" lvl="6" indent="-108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1000"/>
          </a:bodyPr>
          <a:lstStyle/>
          <a:p>
            <a:pPr marL="220320" indent="-16524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440640" lvl="1" indent="-16524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660960" lvl="2" indent="-14688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881280" lvl="3" indent="-11016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1101600" lvl="4" indent="-11016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1321920" lvl="5" indent="-11016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1542240" lvl="6" indent="-11016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Прямоугольник 231"/>
          <p:cNvSpPr/>
          <p:nvPr/>
        </p:nvSpPr>
        <p:spPr>
          <a:xfrm>
            <a:off x="1152000" y="1686600"/>
            <a:ext cx="6730560" cy="13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Проект «Изготовление умных полок»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Прямоугольник 232"/>
          <p:cNvSpPr/>
          <p:nvPr/>
        </p:nvSpPr>
        <p:spPr>
          <a:xfrm>
            <a:off x="504000" y="3780000"/>
            <a:ext cx="5434920" cy="88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8" name="Подзаголовок 6"/>
          <p:cNvSpPr/>
          <p:nvPr/>
        </p:nvSpPr>
        <p:spPr>
          <a:xfrm>
            <a:off x="2808360" y="3330360"/>
            <a:ext cx="7055640" cy="14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4800" b="1" strike="noStrike" spc="-1">
              <a:solidFill>
                <a:srgbClr val="000000"/>
              </a:solidFill>
              <a:latin typeface="Sitka Text"/>
              <a:ea typeface="MS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 248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0" name="Содержимое 2"/>
          <p:cNvSpPr/>
          <p:nvPr/>
        </p:nvSpPr>
        <p:spPr>
          <a:xfrm>
            <a:off x="1360440" y="3279960"/>
            <a:ext cx="2882520" cy="168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indent="-216000">
              <a:lnSpc>
                <a:spcPct val="80000"/>
              </a:lnSpc>
              <a:buClr>
                <a:srgbClr val="808080"/>
              </a:buClr>
              <a:buFont typeface="Arial"/>
              <a:buChar char="•"/>
            </a:pPr>
            <a:r>
              <a:rPr lang="ru-RU" sz="1200" b="0" i="1" strike="noStrike" spc="-1">
                <a:solidFill>
                  <a:srgbClr val="808080"/>
                </a:solidFill>
                <a:latin typeface="Arial"/>
                <a:ea typeface="DejaVu Sans"/>
              </a:rPr>
              <a:t>Хисамутдинов Ислам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  <a:p>
            <a:pPr indent="-216000">
              <a:lnSpc>
                <a:spcPct val="80000"/>
              </a:lnSpc>
              <a:buClr>
                <a:srgbClr val="808080"/>
              </a:buClr>
              <a:buFont typeface="Arial"/>
              <a:buChar char="•"/>
            </a:pPr>
            <a:r>
              <a:rPr lang="ru-RU" sz="1200" b="0" i="1" strike="noStrike" spc="-1">
                <a:solidFill>
                  <a:srgbClr val="808080"/>
                </a:solidFill>
                <a:latin typeface="Arial"/>
                <a:ea typeface="DejaVu Sans"/>
              </a:rPr>
              <a:t>Коммуникабельность, исполнительность, лидерские навыки, стратегическое мышление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  <a:p>
            <a:pPr indent="-216000">
              <a:lnSpc>
                <a:spcPct val="80000"/>
              </a:lnSpc>
              <a:buClr>
                <a:srgbClr val="808080"/>
              </a:buClr>
              <a:buFont typeface="Arial"/>
              <a:buChar char="•"/>
            </a:pPr>
            <a:r>
              <a:rPr lang="ru-RU" sz="1200" b="0" i="1" strike="noStrike" spc="-1">
                <a:solidFill>
                  <a:srgbClr val="808080"/>
                </a:solidFill>
                <a:latin typeface="Arial"/>
                <a:ea typeface="DejaVu Sans"/>
              </a:rPr>
              <a:t>Идейный вдохновитель и руководитель проекта 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8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Содержимое 2"/>
          <p:cNvSpPr/>
          <p:nvPr/>
        </p:nvSpPr>
        <p:spPr>
          <a:xfrm>
            <a:off x="4104360" y="3279960"/>
            <a:ext cx="2882520" cy="67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>
              <a:lnSpc>
                <a:spcPct val="80000"/>
              </a:lnSpc>
            </a:pPr>
            <a:endParaRPr lang="ru-RU" sz="1400" b="0" i="1" strike="noStrike" spc="-1">
              <a:solidFill>
                <a:srgbClr val="808080"/>
              </a:solidFill>
              <a:latin typeface="Arial"/>
              <a:ea typeface="DejaVu Sans"/>
            </a:endParaRPr>
          </a:p>
        </p:txBody>
      </p:sp>
      <p:sp>
        <p:nvSpPr>
          <p:cNvPr id="122" name="Содержимое 2"/>
          <p:cNvSpPr/>
          <p:nvPr/>
        </p:nvSpPr>
        <p:spPr>
          <a:xfrm>
            <a:off x="4524120" y="3279960"/>
            <a:ext cx="2882520" cy="67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41000"/>
          </a:bodyPr>
          <a:lstStyle/>
          <a:p>
            <a:pPr indent="-88560">
              <a:lnSpc>
                <a:spcPct val="80000"/>
              </a:lnSpc>
              <a:buClr>
                <a:srgbClr val="808080"/>
              </a:buClr>
              <a:buFont typeface="Arial"/>
              <a:buChar char="•"/>
            </a:pPr>
            <a:r>
              <a:rPr lang="ru-RU" sz="2900" b="0" i="1" strike="noStrike" spc="-1">
                <a:solidFill>
                  <a:srgbClr val="808080"/>
                </a:solidFill>
                <a:latin typeface="Arial"/>
                <a:ea typeface="DejaVu Sans"/>
              </a:rPr>
              <a:t>Сорокин Дмитрий</a:t>
            </a:r>
            <a:endParaRPr lang="ru-RU" sz="2900" b="0" strike="noStrike" spc="-1">
              <a:solidFill>
                <a:srgbClr val="000000"/>
              </a:solidFill>
              <a:latin typeface="Arial"/>
            </a:endParaRPr>
          </a:p>
          <a:p>
            <a:pPr indent="-88560">
              <a:lnSpc>
                <a:spcPct val="80000"/>
              </a:lnSpc>
              <a:buClr>
                <a:srgbClr val="808080"/>
              </a:buClr>
              <a:buFont typeface="Arial"/>
              <a:buChar char="•"/>
            </a:pPr>
            <a:r>
              <a:rPr lang="ru-RU" sz="2900" b="0" i="1" strike="noStrike" spc="-1">
                <a:solidFill>
                  <a:srgbClr val="808080"/>
                </a:solidFill>
                <a:latin typeface="Arial"/>
                <a:ea typeface="DejaVu Sans"/>
              </a:rPr>
              <a:t>Креативность, гибкость, терпение</a:t>
            </a:r>
            <a:endParaRPr lang="ru-RU" sz="2900" b="0" strike="noStrike" spc="-1">
              <a:solidFill>
                <a:srgbClr val="000000"/>
              </a:solidFill>
              <a:latin typeface="Arial"/>
            </a:endParaRPr>
          </a:p>
          <a:p>
            <a:pPr indent="-88560">
              <a:lnSpc>
                <a:spcPct val="80000"/>
              </a:lnSpc>
              <a:buClr>
                <a:srgbClr val="808080"/>
              </a:buClr>
              <a:buFont typeface="Arial"/>
              <a:buChar char="•"/>
            </a:pPr>
            <a:r>
              <a:rPr lang="ru-RU" sz="2900" b="0" i="1" strike="noStrike" spc="-1">
                <a:solidFill>
                  <a:srgbClr val="808080"/>
                </a:solidFill>
                <a:latin typeface="Arial"/>
                <a:ea typeface="DejaVu Sans"/>
              </a:rPr>
              <a:t>Разработка рекламной стратегии, оформление дизайн проекта</a:t>
            </a:r>
            <a:endParaRPr lang="ru-RU" sz="29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8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Рисунок 122"/>
          <p:cNvPicPr/>
          <p:nvPr/>
        </p:nvPicPr>
        <p:blipFill>
          <a:blip r:embed="rId3"/>
          <a:stretch/>
        </p:blipFill>
        <p:spPr>
          <a:xfrm>
            <a:off x="1440000" y="720000"/>
            <a:ext cx="1800000" cy="2400120"/>
          </a:xfrm>
          <a:prstGeom prst="rect">
            <a:avLst/>
          </a:prstGeom>
          <a:ln w="0">
            <a:noFill/>
          </a:ln>
        </p:spPr>
      </p:pic>
      <p:pic>
        <p:nvPicPr>
          <p:cNvPr id="124" name="Рисунок 123"/>
          <p:cNvPicPr/>
          <p:nvPr/>
        </p:nvPicPr>
        <p:blipFill>
          <a:blip r:embed="rId4"/>
          <a:stretch/>
        </p:blipFill>
        <p:spPr>
          <a:xfrm>
            <a:off x="4680000" y="746280"/>
            <a:ext cx="1440000" cy="2533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55520" y="816120"/>
            <a:ext cx="9730080" cy="51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Заголовок 1"/>
          <p:cNvSpPr/>
          <p:nvPr/>
        </p:nvSpPr>
        <p:spPr>
          <a:xfrm>
            <a:off x="14400" y="3220560"/>
            <a:ext cx="10065600" cy="98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4000" b="0" strike="noStrike" spc="-1">
              <a:solidFill>
                <a:srgbClr val="000000"/>
              </a:solidFill>
              <a:latin typeface="Arial"/>
              <a:ea typeface="MS Gothic"/>
            </a:endParaRPr>
          </a:p>
        </p:txBody>
      </p:sp>
      <p:sp>
        <p:nvSpPr>
          <p:cNvPr id="127" name="Заголовок 1"/>
          <p:cNvSpPr/>
          <p:nvPr/>
        </p:nvSpPr>
        <p:spPr>
          <a:xfrm>
            <a:off x="0" y="-12600"/>
            <a:ext cx="10080000" cy="98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MS Gothic"/>
              </a:rPr>
              <a:t>Проблема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1565827834"/>
              </p:ext>
            </p:extLst>
          </p:nvPr>
        </p:nvGraphicFramePr>
        <p:xfrm>
          <a:off x="71640" y="1366200"/>
          <a:ext cx="9648360" cy="1666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рямоугольник 248"/>
          <p:cNvSpPr/>
          <p:nvPr/>
        </p:nvSpPr>
        <p:spPr>
          <a:xfrm>
            <a:off x="1008000" y="80316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48000" y="387000"/>
            <a:ext cx="10068840" cy="98208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Суть проекта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Google Shape;79;p17"/>
          <p:cNvSpPr/>
          <p:nvPr/>
        </p:nvSpPr>
        <p:spPr>
          <a:xfrm>
            <a:off x="215640" y="1539000"/>
            <a:ext cx="9392760" cy="322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100800" rIns="100800" bIns="100800" anchor="t">
            <a:noAutofit/>
          </a:bodyPr>
          <a:lstStyle/>
          <a:p>
            <a:pPr>
              <a:lnSpc>
                <a:spcPct val="100000"/>
              </a:lnSpc>
              <a:spcBef>
                <a:spcPts val="1763"/>
              </a:spcBef>
            </a:pPr>
            <a:r>
              <a:rPr lang="ru-RU" sz="1400" b="0" strike="noStrike" spc="-1">
                <a:solidFill>
                  <a:srgbClr val="666666"/>
                </a:solidFill>
                <a:latin typeface="Arial"/>
                <a:ea typeface="DejaVu Sans"/>
              </a:rPr>
              <a:t>Наш проект помогает компаниям, магазинам розничной торговли различных сфер решить проблему с учётом товара на полках магазина, тем самым снизив расходы на обслуживание помещений, а также снизить нагрузку с персонала магазина, сняв с них обязанность учёта товаров на полках, что в свою очередь повысит продуктивность работников, а значит прибыль магазина увеличится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763"/>
              </a:spcBef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763"/>
              </a:spcBef>
              <a:spcAft>
                <a:spcPts val="1763"/>
              </a:spcAf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0" y="243000"/>
            <a:ext cx="9720360" cy="98208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MS Gothic"/>
              </a:rPr>
              <a:t>Роль проекта в обеспечении </a:t>
            </a:r>
            <a:br>
              <a:rPr sz="2800"/>
            </a:b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MS Gothic"/>
              </a:rPr>
              <a:t>технологического суверенитета страны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2" name="Таблица 4"/>
          <p:cNvGraphicFramePr/>
          <p:nvPr>
            <p:extLst>
              <p:ext uri="{D42A27DB-BD31-4B8C-83A1-F6EECF244321}">
                <p14:modId xmlns:p14="http://schemas.microsoft.com/office/powerpoint/2010/main" val="1648455152"/>
              </p:ext>
            </p:extLst>
          </p:nvPr>
        </p:nvGraphicFramePr>
        <p:xfrm>
          <a:off x="503640" y="1251000"/>
          <a:ext cx="9216720" cy="3000600"/>
        </p:xfrm>
        <a:graphic>
          <a:graphicData uri="http://schemas.openxmlformats.org/drawingml/2006/table">
            <a:tbl>
              <a:tblPr/>
              <a:tblGrid>
                <a:gridCol w="273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Роль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Оценка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Инновационность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(отметьте нужное)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Импортозамещение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Рынок НТИ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(отметьте нужное)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en-US" sz="18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SafeNet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en-US" sz="18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TechNet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en-US" sz="1800" b="0" strike="noStrike" spc="-1" dirty="0" err="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NeuroNet</a:t>
                      </a:r>
                      <a:r>
                        <a:rPr lang="en-US" sz="18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en-US" sz="1800" b="0" strike="noStrike" spc="-1" dirty="0" err="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HomeNet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HealthNet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SportNet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en-US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WearNet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840" indent="-28584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 charset="2"/>
                        <a:buChar char=""/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EduNet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Сквозные технологии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 Беспроводная связь            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4" name="Picture 4"/>
          <p:cNvPicPr/>
          <p:nvPr/>
        </p:nvPicPr>
        <p:blipFill>
          <a:blip r:embed="rId3"/>
          <a:stretch/>
        </p:blipFill>
        <p:spPr>
          <a:xfrm>
            <a:off x="3312000" y="2331360"/>
            <a:ext cx="287280" cy="257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Прямоугольник 248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6" name="Содержимое 2"/>
          <p:cNvSpPr/>
          <p:nvPr/>
        </p:nvSpPr>
        <p:spPr>
          <a:xfrm>
            <a:off x="789120" y="3309840"/>
            <a:ext cx="2522160" cy="22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>
              <a:lnSpc>
                <a:spcPct val="80000"/>
              </a:lnSpc>
            </a:pPr>
            <a:endParaRPr lang="ru-RU" sz="2400" b="1" strike="noStrike" spc="-1">
              <a:solidFill>
                <a:srgbClr val="1B1464"/>
              </a:solidFill>
              <a:latin typeface="Futura PT"/>
              <a:ea typeface="DejaVu Sans"/>
            </a:endParaRPr>
          </a:p>
        </p:txBody>
      </p:sp>
      <p:sp>
        <p:nvSpPr>
          <p:cNvPr id="137" name="Содержимое 2"/>
          <p:cNvSpPr/>
          <p:nvPr/>
        </p:nvSpPr>
        <p:spPr>
          <a:xfrm>
            <a:off x="7200720" y="3249720"/>
            <a:ext cx="2215080" cy="226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519"/>
              </a:spcBef>
            </a:pPr>
            <a:endParaRPr lang="ru-RU" sz="26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8" name="Содержимое 2"/>
          <p:cNvSpPr/>
          <p:nvPr/>
        </p:nvSpPr>
        <p:spPr>
          <a:xfrm>
            <a:off x="4032360" y="3249720"/>
            <a:ext cx="2215080" cy="226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519"/>
              </a:spcBef>
            </a:pPr>
            <a:r>
              <a:rPr lang="ru-RU" sz="26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070560" cy="98208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chemeClr val="dk1"/>
                </a:solidFill>
                <a:latin typeface="Arial"/>
                <a:ea typeface="DejaVu Sans"/>
              </a:rPr>
              <a:t>Целевая аудитория проекта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TextBox 9"/>
          <p:cNvSpPr/>
          <p:nvPr/>
        </p:nvSpPr>
        <p:spPr>
          <a:xfrm>
            <a:off x="-5040" y="2421000"/>
            <a:ext cx="10080000" cy="94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808080"/>
                </a:solidFill>
                <a:latin typeface="Arial"/>
                <a:ea typeface="DejaVu Sans"/>
              </a:rPr>
              <a:t>Портрет потребителя: женщина/мужчина 30+, владелец одного или нескольких магазинов, занимающихся продажей товаров в розницу, например, продуктовый, строительный магазин. Благодаря разрастающейся площади магазина или увеличению количества самих магазинов возникает потребность в оптимизации продаж и рабочего процесса для сохранения высокой прибыльности бизнеса.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1" name="Рисунок 141"/>
          <p:cNvPicPr/>
          <p:nvPr/>
        </p:nvPicPr>
        <p:blipFill>
          <a:blip r:embed="rId3"/>
          <a:stretch/>
        </p:blipFill>
        <p:spPr>
          <a:xfrm>
            <a:off x="3420000" y="3363120"/>
            <a:ext cx="4206600" cy="2103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Прямоугольник 1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864000" y="666000"/>
            <a:ext cx="7704000" cy="94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  <a:ea typeface="MS Gothic"/>
              </a:rPr>
              <a:t>Процесс производства товара (оказания услуги)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Содержимое 3"/>
          <p:cNvSpPr/>
          <p:nvPr/>
        </p:nvSpPr>
        <p:spPr>
          <a:xfrm>
            <a:off x="792000" y="2121120"/>
            <a:ext cx="8889480" cy="249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0000"/>
              </a:lnSpc>
            </a:pPr>
            <a:endParaRPr lang="ru-RU" sz="3200" b="0" strike="noStrike" spc="-1">
              <a:solidFill>
                <a:srgbClr val="000000"/>
              </a:solidFill>
              <a:latin typeface="Arial"/>
              <a:ea typeface="MS Gothic"/>
            </a:endParaRPr>
          </a:p>
        </p:txBody>
      </p:sp>
      <p:grpSp>
        <p:nvGrpSpPr>
          <p:cNvPr id="145" name="Содержимое 6"/>
          <p:cNvGrpSpPr/>
          <p:nvPr/>
        </p:nvGrpSpPr>
        <p:grpSpPr>
          <a:xfrm>
            <a:off x="431640" y="1901160"/>
            <a:ext cx="9072000" cy="3741480"/>
            <a:chOff x="431640" y="1901160"/>
            <a:chExt cx="9072000" cy="3741480"/>
          </a:xfrm>
        </p:grpSpPr>
        <p:sp>
          <p:nvSpPr>
            <p:cNvPr id="146" name="Прямоугольник 146"/>
            <p:cNvSpPr/>
            <p:nvPr/>
          </p:nvSpPr>
          <p:spPr>
            <a:xfrm>
              <a:off x="431640" y="1901160"/>
              <a:ext cx="9072000" cy="374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47" name="Скругленный прямоугольник 147"/>
            <p:cNvSpPr/>
            <p:nvPr/>
          </p:nvSpPr>
          <p:spPr>
            <a:xfrm>
              <a:off x="4353480" y="1903680"/>
              <a:ext cx="1228680" cy="7984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numCol="1" spcCol="144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600" b="0" strike="noStrike" spc="-1">
                  <a:solidFill>
                    <a:schemeClr val="lt1"/>
                  </a:solidFill>
                  <a:latin typeface="Arial"/>
                  <a:ea typeface="DejaVu Sans"/>
                </a:rPr>
                <a:t>Изучение теории</a:t>
              </a:r>
              <a:endParaRPr lang="ru-RU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Полилиния 148"/>
            <p:cNvSpPr/>
            <p:nvPr/>
          </p:nvSpPr>
          <p:spPr>
            <a:xfrm>
              <a:off x="3372840" y="2303280"/>
              <a:ext cx="3189600" cy="3189600"/>
            </a:xfrm>
            <a:custGeom>
              <a:avLst/>
              <a:gdLst>
                <a:gd name="textAreaLeft" fmla="*/ 0 w 3189600"/>
                <a:gd name="textAreaRight" fmla="*/ 3189960 w 3189600"/>
                <a:gd name="textAreaTop" fmla="*/ 0 h 3189600"/>
                <a:gd name="textAreaBottom" fmla="*/ 3189960 h 3189600"/>
              </a:gdLst>
              <a:ahLst/>
              <a:cxnLst/>
              <a:rect l="textAreaLeft" t="textAreaTop" r="textAreaRight" b="textAreaBottom"/>
              <a:pathLst>
                <a:path w="3190253" h="3190253">
                  <a:moveTo>
                    <a:pt x="2374153" y="203168"/>
                  </a:moveTo>
                  <a:arcTo wR="1595126" hR="1595126" stAng="17954046" swAng="1210569"/>
                </a:path>
              </a:pathLst>
            </a:custGeom>
            <a:noFill/>
            <a:ln>
              <a:solidFill>
                <a:srgbClr val="4F81BD"/>
              </a:solidFill>
              <a:tailEnd type="arrow" w="med" len="med"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49" name="Скругленный прямоугольник 149"/>
            <p:cNvSpPr/>
            <p:nvPr/>
          </p:nvSpPr>
          <p:spPr>
            <a:xfrm>
              <a:off x="5870520" y="3006000"/>
              <a:ext cx="1228680" cy="7984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numCol="1" spcCol="144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400" b="0" strike="noStrike" spc="-1">
                  <a:solidFill>
                    <a:schemeClr val="lt1"/>
                  </a:solidFill>
                  <a:latin typeface="Arial"/>
                  <a:ea typeface="DejaVu Sans"/>
                </a:rPr>
                <a:t>Получение опытных образцов</a:t>
              </a:r>
              <a:endParaRPr lang="ru-RU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Полилиния 150"/>
            <p:cNvSpPr/>
            <p:nvPr/>
          </p:nvSpPr>
          <p:spPr>
            <a:xfrm>
              <a:off x="3372840" y="2303280"/>
              <a:ext cx="3189600" cy="3189600"/>
            </a:xfrm>
            <a:custGeom>
              <a:avLst/>
              <a:gdLst>
                <a:gd name="textAreaLeft" fmla="*/ 0 w 3189600"/>
                <a:gd name="textAreaRight" fmla="*/ 3189960 w 3189600"/>
                <a:gd name="textAreaTop" fmla="*/ 0 h 3189600"/>
                <a:gd name="textAreaBottom" fmla="*/ 3189960 h 3189600"/>
              </a:gdLst>
              <a:ahLst/>
              <a:cxnLst/>
              <a:rect l="textAreaLeft" t="textAreaTop" r="textAreaRight" b="textAreaBottom"/>
              <a:pathLst>
                <a:path w="3190253" h="3190253">
                  <a:moveTo>
                    <a:pt x="3186417" y="1705694"/>
                  </a:moveTo>
                  <a:arcTo wR="1595126" hR="1595126" stAng="21838481" swAng="1358976"/>
                </a:path>
              </a:pathLst>
            </a:custGeom>
            <a:noFill/>
            <a:ln>
              <a:solidFill>
                <a:srgbClr val="4F81BD"/>
              </a:solidFill>
              <a:tailEnd type="arrow" w="med" len="med"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51" name="Скругленный прямоугольник 151"/>
            <p:cNvSpPr/>
            <p:nvPr/>
          </p:nvSpPr>
          <p:spPr>
            <a:xfrm>
              <a:off x="5290920" y="4789440"/>
              <a:ext cx="1228680" cy="7984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numCol="1" spcCol="144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400" b="0" strike="noStrike" spc="-1">
                  <a:solidFill>
                    <a:schemeClr val="lt1"/>
                  </a:solidFill>
                  <a:latin typeface="Arial"/>
                  <a:ea typeface="DejaVu Sans"/>
                </a:rPr>
                <a:t>Создание и улучшение опытного образца</a:t>
              </a:r>
              <a:endParaRPr lang="ru-RU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Полилиния 152"/>
            <p:cNvSpPr/>
            <p:nvPr/>
          </p:nvSpPr>
          <p:spPr>
            <a:xfrm>
              <a:off x="3372840" y="2303280"/>
              <a:ext cx="3189600" cy="3189600"/>
            </a:xfrm>
            <a:custGeom>
              <a:avLst/>
              <a:gdLst>
                <a:gd name="textAreaLeft" fmla="*/ 0 w 3189600"/>
                <a:gd name="textAreaRight" fmla="*/ 3189960 w 3189600"/>
                <a:gd name="textAreaTop" fmla="*/ 0 h 3189600"/>
                <a:gd name="textAreaBottom" fmla="*/ 3189960 h 3189600"/>
              </a:gdLst>
              <a:ahLst/>
              <a:cxnLst/>
              <a:rect l="textAreaLeft" t="textAreaTop" r="textAreaRight" b="textAreaBottom"/>
              <a:pathLst>
                <a:path w="3190253" h="3190253">
                  <a:moveTo>
                    <a:pt x="1790642" y="3178226"/>
                  </a:moveTo>
                  <a:arcTo wR="1595126" hR="1595126" stAng="4977571" swAng="844858"/>
                </a:path>
              </a:pathLst>
            </a:custGeom>
            <a:noFill/>
            <a:ln>
              <a:solidFill>
                <a:srgbClr val="4F81BD"/>
              </a:solidFill>
              <a:tailEnd type="arrow" w="med" len="med"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53" name="Скругленный прямоугольник 153"/>
            <p:cNvSpPr/>
            <p:nvPr/>
          </p:nvSpPr>
          <p:spPr>
            <a:xfrm>
              <a:off x="3415680" y="4789440"/>
              <a:ext cx="1228680" cy="7984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numCol="1" spcCol="144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200" b="0" strike="noStrike" spc="-1">
                  <a:solidFill>
                    <a:schemeClr val="lt1"/>
                  </a:solidFill>
                  <a:latin typeface="Arial"/>
                  <a:ea typeface="DejaVu Sans"/>
                </a:rPr>
                <a:t>Получение и изучение доп. свойств исходя из образца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Полилиния 154"/>
            <p:cNvSpPr/>
            <p:nvPr/>
          </p:nvSpPr>
          <p:spPr>
            <a:xfrm>
              <a:off x="3372840" y="2303280"/>
              <a:ext cx="3189600" cy="3189600"/>
            </a:xfrm>
            <a:custGeom>
              <a:avLst/>
              <a:gdLst>
                <a:gd name="textAreaLeft" fmla="*/ 0 w 3189600"/>
                <a:gd name="textAreaRight" fmla="*/ 3189960 w 3189600"/>
                <a:gd name="textAreaTop" fmla="*/ 0 h 3189600"/>
                <a:gd name="textAreaBottom" fmla="*/ 3189960 h 3189600"/>
              </a:gdLst>
              <a:ahLst/>
              <a:cxnLst/>
              <a:rect l="textAreaLeft" t="textAreaTop" r="textAreaRight" b="textAreaBottom"/>
              <a:pathLst>
                <a:path w="3190253" h="3190253">
                  <a:moveTo>
                    <a:pt x="169140" y="2309964"/>
                  </a:moveTo>
                  <a:arcTo wR="1595126" hR="1595126" stAng="9202542" swAng="1358976"/>
                </a:path>
              </a:pathLst>
            </a:custGeom>
            <a:noFill/>
            <a:ln>
              <a:solidFill>
                <a:srgbClr val="4F81BD"/>
              </a:solidFill>
              <a:tailEnd type="arrow" w="med" len="med"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55" name="Скругленный прямоугольник 155"/>
            <p:cNvSpPr/>
            <p:nvPr/>
          </p:nvSpPr>
          <p:spPr>
            <a:xfrm>
              <a:off x="2836440" y="3006000"/>
              <a:ext cx="1228680" cy="7984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numCol="1" spcCol="144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200" b="0" strike="noStrike" spc="-1">
                  <a:solidFill>
                    <a:schemeClr val="lt1"/>
                  </a:solidFill>
                  <a:latin typeface="Arial"/>
                  <a:ea typeface="DejaVu Sans"/>
                </a:rPr>
                <a:t>Подготовка и продажа полноценного образца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Полилиния 156"/>
            <p:cNvSpPr/>
            <p:nvPr/>
          </p:nvSpPr>
          <p:spPr>
            <a:xfrm>
              <a:off x="3372840" y="2303280"/>
              <a:ext cx="3189600" cy="3189600"/>
            </a:xfrm>
            <a:custGeom>
              <a:avLst/>
              <a:gdLst>
                <a:gd name="textAreaLeft" fmla="*/ 0 w 3189600"/>
                <a:gd name="textAreaRight" fmla="*/ 3189960 w 3189600"/>
                <a:gd name="textAreaTop" fmla="*/ 0 h 3189600"/>
                <a:gd name="textAreaBottom" fmla="*/ 3189960 h 3189600"/>
              </a:gdLst>
              <a:ahLst/>
              <a:cxnLst/>
              <a:rect l="textAreaLeft" t="textAreaTop" r="textAreaRight" b="textAreaBottom"/>
              <a:pathLst>
                <a:path w="3190253" h="3190253">
                  <a:moveTo>
                    <a:pt x="383807" y="557276"/>
                  </a:moveTo>
                  <a:arcTo wR="1595126" hR="1595126" stAng="13235385" swAng="1210569"/>
                </a:path>
              </a:pathLst>
            </a:custGeom>
            <a:noFill/>
            <a:ln>
              <a:solidFill>
                <a:srgbClr val="4F81BD"/>
              </a:solidFill>
              <a:tailEnd type="arrow" w="med" len="med"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 248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43640" y="130320"/>
            <a:ext cx="9941040" cy="522432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MS Gothic"/>
              </a:rPr>
              <a:t>Процесс производства товара</a:t>
            </a:r>
            <a:br>
              <a:rPr sz="4000"/>
            </a:br>
            <a:br>
              <a:rPr sz="4000"/>
            </a:b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MS Gothic"/>
              </a:rPr>
              <a:t>1. Изготовление датчиков</a:t>
            </a:r>
            <a:br>
              <a:rPr sz="4000"/>
            </a:b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MS Gothic"/>
              </a:rPr>
              <a:t>2. Создание макета полки</a:t>
            </a:r>
            <a:br>
              <a:rPr sz="4000"/>
            </a:b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MS Gothic"/>
              </a:rPr>
              <a:t>3. Создание полноценного образца и оптимизация датчиков с системой «умных» полок</a:t>
            </a:r>
            <a:br>
              <a:rPr sz="4000"/>
            </a:b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48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80000" cy="607500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Цель проекта по </a:t>
            </a:r>
            <a:r>
              <a:rPr lang="en-US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SMART</a:t>
            </a:r>
            <a:br>
              <a:rPr sz="4000"/>
            </a:br>
            <a:br>
              <a:rPr sz="4000"/>
            </a:b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Приоритеты проекта – выйти на рынок «умных» полок – закрепиться на данном рынке 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248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80000" cy="98208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Стартовые инвестиции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3" name="Содержимое 5"/>
          <p:cNvGraphicFramePr/>
          <p:nvPr/>
        </p:nvGraphicFramePr>
        <p:xfrm>
          <a:off x="143640" y="1467000"/>
          <a:ext cx="9792360" cy="2910840"/>
        </p:xfrm>
        <a:graphic>
          <a:graphicData uri="http://schemas.openxmlformats.org/drawingml/2006/table">
            <a:tbl>
              <a:tblPr/>
              <a:tblGrid>
                <a:gridCol w="3264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3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Статья затрат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3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Сумма, руб.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3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Источник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Разработка ПО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100000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Собственные средства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Создание макета полки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150000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Собственные средства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00">
                <a:tc>
                  <a:txBody>
                    <a:bodyPr/>
                    <a:lstStyle/>
                    <a:p>
                      <a:endParaRPr lang="ru-RU" sz="23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ИТОГО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3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250000</a:t>
                      </a:r>
                      <a:endParaRPr lang="ru-RU" sz="2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 marL="100800" marR="100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ик 248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-216360" y="33120"/>
            <a:ext cx="9288000" cy="98208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Организационный план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Содержимое 2"/>
          <p:cNvSpPr/>
          <p:nvPr/>
        </p:nvSpPr>
        <p:spPr>
          <a:xfrm>
            <a:off x="792000" y="2121120"/>
            <a:ext cx="8889480" cy="249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85000"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  <a:ea typeface="MS Gothic"/>
              </a:rPr>
              <a:t>Выбранная организационно-правовая форма самозанятые, потому что у самозанятых упрощенная процедура утверждения, самостоятельное распоряжение прибылью, низкая налоговая ставка и больше возможностей для расширения дела и привлечения капитала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Прямоугольник 2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864000" y="99000"/>
            <a:ext cx="7560000" cy="94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  <a:ea typeface="MS Gothic"/>
              </a:rPr>
              <a:t>Маркетинговый план </a:t>
            </a:r>
            <a:br>
              <a:rPr sz="4400"/>
            </a:br>
            <a:r>
              <a:rPr lang="ru-RU" sz="4400" b="0" strike="noStrike" spc="-1">
                <a:solidFill>
                  <a:srgbClr val="000000"/>
                </a:solidFill>
                <a:latin typeface="Arial"/>
                <a:ea typeface="MS Gothic"/>
              </a:rPr>
              <a:t>(Комплекс маркетинга 4P)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Содержимое 4"/>
          <p:cNvSpPr/>
          <p:nvPr/>
        </p:nvSpPr>
        <p:spPr>
          <a:xfrm>
            <a:off x="792000" y="2121120"/>
            <a:ext cx="8889480" cy="249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0000"/>
              </a:lnSpc>
            </a:pPr>
            <a:endParaRPr lang="ru-RU" sz="3200" b="0" strike="noStrike" spc="-1">
              <a:solidFill>
                <a:srgbClr val="000000"/>
              </a:solidFill>
              <a:latin typeface="Arial"/>
              <a:ea typeface="MS Gothic"/>
            </a:endParaRPr>
          </a:p>
        </p:txBody>
      </p:sp>
      <p:grpSp>
        <p:nvGrpSpPr>
          <p:cNvPr id="170" name="Содержимое 7"/>
          <p:cNvGrpSpPr/>
          <p:nvPr/>
        </p:nvGrpSpPr>
        <p:grpSpPr>
          <a:xfrm>
            <a:off x="504000" y="1323000"/>
            <a:ext cx="9072000" cy="4319640"/>
            <a:chOff x="504000" y="1323000"/>
            <a:chExt cx="9072000" cy="4319640"/>
          </a:xfrm>
        </p:grpSpPr>
        <p:sp>
          <p:nvSpPr>
            <p:cNvPr id="171" name="Прямоугольник 171"/>
            <p:cNvSpPr/>
            <p:nvPr/>
          </p:nvSpPr>
          <p:spPr>
            <a:xfrm>
              <a:off x="504000" y="1323000"/>
              <a:ext cx="9072000" cy="431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72" name="Прямоугольник 172"/>
            <p:cNvSpPr/>
            <p:nvPr/>
          </p:nvSpPr>
          <p:spPr>
            <a:xfrm>
              <a:off x="936000" y="1323720"/>
              <a:ext cx="3753720" cy="19926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2280" tIns="152280" rIns="152280" bIns="15228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40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Товар</a:t>
              </a:r>
              <a:endParaRPr lang="ru-RU" sz="40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Свойства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Ассортимент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Качество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Дизайн 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Сервис 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3" name="Прямоугольник 173"/>
            <p:cNvSpPr/>
            <p:nvPr/>
          </p:nvSpPr>
          <p:spPr>
            <a:xfrm>
              <a:off x="5022720" y="1323720"/>
              <a:ext cx="4121280" cy="19926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2280" tIns="152280" rIns="152280" bIns="15228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40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Цена</a:t>
              </a:r>
              <a:endParaRPr lang="ru-RU" sz="40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9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Цена</a:t>
              </a:r>
              <a:endParaRPr lang="ru-RU" sz="29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9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Форма оплаты</a:t>
              </a:r>
              <a:endParaRPr lang="ru-RU" sz="29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9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Скидки</a:t>
              </a:r>
              <a:endParaRPr lang="ru-RU" sz="29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9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Сроки платежа</a:t>
              </a:r>
              <a:endParaRPr lang="ru-RU" sz="29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4" name="Прямоугольник 174"/>
            <p:cNvSpPr/>
            <p:nvPr/>
          </p:nvSpPr>
          <p:spPr>
            <a:xfrm>
              <a:off x="936000" y="3649320"/>
              <a:ext cx="3753720" cy="19926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2280" tIns="152280" rIns="152280" bIns="15228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40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Место</a:t>
              </a:r>
              <a:endParaRPr lang="ru-RU" sz="40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Расположение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Сбытовые сети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Доставка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Транспортировка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90000"/>
                </a:lnSpc>
              </a:pPr>
              <a:r>
                <a:rPr lang="ru-RU" sz="24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Запасы  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Прямоугольник 175"/>
            <p:cNvSpPr/>
            <p:nvPr/>
          </p:nvSpPr>
          <p:spPr>
            <a:xfrm>
              <a:off x="5022720" y="3649320"/>
              <a:ext cx="4121280" cy="19926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2280" tIns="152280" rIns="152280" bIns="15228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400"/>
                </a:spcAft>
              </a:pPr>
              <a:r>
                <a:rPr lang="ru-RU" sz="40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Продвижение</a:t>
              </a:r>
              <a:endParaRPr lang="ru-RU" sz="40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ru-RU" sz="29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Реклама</a:t>
              </a:r>
              <a:endParaRPr lang="ru-RU" sz="29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9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PR</a:t>
              </a:r>
              <a:endParaRPr lang="ru-RU" sz="29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900" b="1" strike="noStrike" spc="-1">
                  <a:solidFill>
                    <a:srgbClr val="FFFFFF"/>
                  </a:solidFill>
                  <a:latin typeface="Arial"/>
                  <a:ea typeface="DejaVu Sans"/>
                </a:rPr>
                <a:t>SMM</a:t>
              </a:r>
              <a:endParaRPr lang="ru-RU" sz="29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5840" y="0"/>
            <a:ext cx="10064160" cy="98208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Финансовый план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77" name="Таблица 1"/>
          <p:cNvGraphicFramePr/>
          <p:nvPr>
            <p:extLst>
              <p:ext uri="{D42A27DB-BD31-4B8C-83A1-F6EECF244321}">
                <p14:modId xmlns:p14="http://schemas.microsoft.com/office/powerpoint/2010/main" val="2484001820"/>
              </p:ext>
            </p:extLst>
          </p:nvPr>
        </p:nvGraphicFramePr>
        <p:xfrm>
          <a:off x="79920" y="982800"/>
          <a:ext cx="9918720" cy="7755000"/>
        </p:xfrm>
        <a:graphic>
          <a:graphicData uri="http://schemas.openxmlformats.org/drawingml/2006/table">
            <a:tbl>
              <a:tblPr/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21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607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2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Статья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Ед. изм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Месяц (за 1 год/либо до срока окупаемости)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Arial"/>
                          <a:ea typeface="DejaVu Sans"/>
                        </a:rPr>
                        <a:t>ИТОГО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200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200">
                <a:tc gridSpan="1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БЮДЖЕТ ОПЕРАЦИОННОЙ ДЕЯТЕЛЬНОСТИ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ДОХОДЫ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900000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1200000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1800000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2100000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2400000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2700000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3000000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3300000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3600000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РАСХОДЫ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750000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1000000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1750000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2000000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2750000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3000000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1250000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2.1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i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Постоянные расходы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400000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800000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1000000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1200000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1400000 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1600000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1800000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2000000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2200000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2400000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2400000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2.1.2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Аренда …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75000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225000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375000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450000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525000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675000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750000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825000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900000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900000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2.2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i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Переменные расходы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400000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450000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550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2.2.1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Материалы…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125000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375000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625000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750000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875000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1000000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1125000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1375000 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ПРИБЫЛЬ ДО НАЛОГООБЛОЖЕНИ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r>
                        <a:rPr lang="ru-RU" sz="1400" b="0" strike="noStrike" spc="-1" dirty="0" err="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50000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1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150000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2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25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300000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35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4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450000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5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55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6000000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НАЛОГИ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9000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12000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15000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18000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21000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24000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27000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33000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36000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360000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ЧИСТАЯ ПРИБЫЛЬ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47000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94000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</a:rPr>
                        <a:t>149100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188000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235000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282000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329000 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376000 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423000 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470000 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517000 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564000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5640000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200">
                <a:tc gridSpan="1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БЮДЖЕТ ИНВЕСТИЦИОННОЙ ДЕЯТЕЛЬНОСТИ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Стартовые инвестиции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250000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80" marR="28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48"/>
          <p:cNvSpPr/>
          <p:nvPr/>
        </p:nvSpPr>
        <p:spPr>
          <a:xfrm>
            <a:off x="1080000" y="1080000"/>
            <a:ext cx="8098920" cy="341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1414"/>
              </a:spcBef>
            </a:pPr>
            <a:endParaRPr lang="ru-RU" sz="32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-432360" y="-32040"/>
            <a:ext cx="10073880" cy="135432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MS Gothic"/>
              </a:rPr>
              <a:t>Экономика проекта</a:t>
            </a:r>
            <a:br>
              <a:rPr sz="4000"/>
            </a:br>
            <a:br>
              <a:rPr sz="4000"/>
            </a:b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Содержимое 2"/>
          <p:cNvSpPr/>
          <p:nvPr/>
        </p:nvSpPr>
        <p:spPr>
          <a:xfrm>
            <a:off x="792000" y="2121120"/>
            <a:ext cx="8889480" cy="249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3200" b="0" strike="noStrike" spc="-1">
              <a:solidFill>
                <a:srgbClr val="000000"/>
              </a:solidFill>
              <a:latin typeface="Arial"/>
              <a:ea typeface="MS Gothic"/>
            </a:endParaRPr>
          </a:p>
        </p:txBody>
      </p:sp>
      <p:graphicFrame>
        <p:nvGraphicFramePr>
          <p:cNvPr id="181" name="Таблица 5"/>
          <p:cNvGraphicFramePr/>
          <p:nvPr>
            <p:extLst>
              <p:ext uri="{D42A27DB-BD31-4B8C-83A1-F6EECF244321}">
                <p14:modId xmlns:p14="http://schemas.microsoft.com/office/powerpoint/2010/main" val="1931685273"/>
              </p:ext>
            </p:extLst>
          </p:nvPr>
        </p:nvGraphicFramePr>
        <p:xfrm>
          <a:off x="269280" y="1410480"/>
          <a:ext cx="9720000" cy="4090920"/>
        </p:xfrm>
        <a:graphic>
          <a:graphicData uri="http://schemas.openxmlformats.org/drawingml/2006/table">
            <a:tbl>
              <a:tblPr/>
              <a:tblGrid>
                <a:gridCol w="436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Показатель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Ед.изм.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ИТОГО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Объем продаж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шт</a:t>
                      </a: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Доходы от операционной деятельности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1500000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Расходы от операционной деятельности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Прибыль (после налогообложения)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235000</a:t>
                      </a: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Точка безубыточности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шт.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Точка безубыточности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900000</a:t>
                      </a: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Срок окупаемости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DejaVu Sans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 месяцев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 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Стартовые инвестиции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руб.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250000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Рентабельность стартовых инвестиций 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0.94</a:t>
                      </a: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Рентабельность затрат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0,19</a:t>
                      </a:r>
                    </a:p>
                  </a:txBody>
                  <a:tcPr marL="5400" marR="5400" anchor="ctr">
                    <a:lnL w="12240">
                      <a:solidFill>
                        <a:srgbClr val="018C9A"/>
                      </a:solidFill>
                      <a:prstDash val="solid"/>
                    </a:lnL>
                    <a:lnR w="12240">
                      <a:solidFill>
                        <a:srgbClr val="018C9A"/>
                      </a:solidFill>
                      <a:prstDash val="solid"/>
                    </a:lnR>
                    <a:lnT w="12240">
                      <a:solidFill>
                        <a:srgbClr val="018C9A"/>
                      </a:solidFill>
                      <a:prstDash val="solid"/>
                    </a:lnT>
                    <a:lnB w="12240">
                      <a:solidFill>
                        <a:srgbClr val="018C9A"/>
                      </a:solidFill>
                      <a:prstDash val="soli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80000" cy="982080"/>
          </a:xfrm>
          <a:prstGeom prst="rect">
            <a:avLst/>
          </a:prstGeom>
          <a:noFill/>
          <a:ln w="0">
            <a:noFill/>
          </a:ln>
        </p:spPr>
        <p:txBody>
          <a:bodyPr lIns="72000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000" b="0" strike="noStrike" spc="-1">
                <a:solidFill>
                  <a:srgbClr val="000000"/>
                </a:solidFill>
                <a:latin typeface="Arial"/>
                <a:ea typeface="MS Gothic"/>
              </a:rPr>
              <a:t>Координаты команды проекта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Содержимое 2"/>
          <p:cNvSpPr/>
          <p:nvPr/>
        </p:nvSpPr>
        <p:spPr>
          <a:xfrm>
            <a:off x="789120" y="3309840"/>
            <a:ext cx="2058480" cy="22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strike="noStrike" spc="-1">
                <a:solidFill>
                  <a:srgbClr val="808080"/>
                </a:solidFill>
                <a:latin typeface="Arial"/>
                <a:ea typeface="DejaVu Sans"/>
              </a:rPr>
              <a:t>Хисамутдинов Ислам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10000"/>
              </a:lnSpc>
            </a:pPr>
            <a:r>
              <a:rPr lang="ru-RU" sz="1400" b="1" strike="noStrike" spc="-1">
                <a:solidFill>
                  <a:srgbClr val="808080"/>
                </a:solidFill>
                <a:latin typeface="Arial"/>
                <a:ea typeface="DejaVu Sans"/>
              </a:rPr>
              <a:t>+79375819767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Содержимое 2"/>
          <p:cNvSpPr/>
          <p:nvPr/>
        </p:nvSpPr>
        <p:spPr>
          <a:xfrm>
            <a:off x="4032360" y="3309840"/>
            <a:ext cx="2215080" cy="226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strike="noStrike" spc="-1">
                <a:solidFill>
                  <a:srgbClr val="808080"/>
                </a:solidFill>
                <a:latin typeface="Arial"/>
                <a:ea typeface="DejaVu Sans"/>
              </a:rPr>
              <a:t>Сорокин Дмитрий, +79128543819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Содержимое 2"/>
          <p:cNvSpPr/>
          <p:nvPr/>
        </p:nvSpPr>
        <p:spPr>
          <a:xfrm>
            <a:off x="4032360" y="3249720"/>
            <a:ext cx="2215080" cy="226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281"/>
              </a:spcBef>
            </a:pPr>
            <a:endParaRPr lang="ru-RU" sz="1400" b="0" strike="noStrike" spc="-1">
              <a:solidFill>
                <a:srgbClr val="808080"/>
              </a:solidFill>
              <a:latin typeface="Arial"/>
              <a:ea typeface="DejaVu Sans"/>
            </a:endParaRPr>
          </a:p>
        </p:txBody>
      </p:sp>
      <p:pic>
        <p:nvPicPr>
          <p:cNvPr id="186" name="Рисунок 185"/>
          <p:cNvPicPr/>
          <p:nvPr/>
        </p:nvPicPr>
        <p:blipFill>
          <a:blip r:embed="rId3"/>
          <a:stretch/>
        </p:blipFill>
        <p:spPr>
          <a:xfrm>
            <a:off x="900000" y="909720"/>
            <a:ext cx="1800000" cy="2400120"/>
          </a:xfrm>
          <a:prstGeom prst="rect">
            <a:avLst/>
          </a:prstGeom>
          <a:ln w="0">
            <a:noFill/>
          </a:ln>
        </p:spPr>
      </p:pic>
      <p:pic>
        <p:nvPicPr>
          <p:cNvPr id="187" name="Рисунок 186"/>
          <p:cNvPicPr/>
          <p:nvPr/>
        </p:nvPicPr>
        <p:blipFill>
          <a:blip r:embed="rId4"/>
          <a:stretch/>
        </p:blipFill>
        <p:spPr>
          <a:xfrm>
            <a:off x="4140000" y="776160"/>
            <a:ext cx="1440000" cy="2533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Прямоугольник 250"/>
          <p:cNvSpPr/>
          <p:nvPr/>
        </p:nvSpPr>
        <p:spPr>
          <a:xfrm>
            <a:off x="468360" y="4046040"/>
            <a:ext cx="5470560" cy="99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  <a:ea typeface="DejaVu Sans"/>
              </a:rPr>
              <a:t>Спасибо за внимание!</a:t>
            </a:r>
            <a:endParaRPr lang="ru-RU" sz="3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8184</TotalTime>
  <Words>838</Words>
  <Application>Microsoft Office PowerPoint</Application>
  <PresentationFormat>Произвольный</PresentationFormat>
  <Paragraphs>338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Futura PT</vt:lpstr>
      <vt:lpstr>Sitka Text</vt:lpstr>
      <vt:lpstr>Symbol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Суть проекта</vt:lpstr>
      <vt:lpstr>Роль проекта в обеспечении  технологического суверенитета страны</vt:lpstr>
      <vt:lpstr>Целевая аудитория проекта</vt:lpstr>
      <vt:lpstr>Процесс производства товара (оказания услуги)</vt:lpstr>
      <vt:lpstr>Процесс производства товара  1. Изготовление датчиков 2. Создание макета полки 3. Создание полноценного образца и оптимизация датчиков с системой «умных» полок </vt:lpstr>
      <vt:lpstr>Цель проекта по SMART  Приоритеты проекта – выйти на рынок «умных» полок – закрепиться на данном рынке </vt:lpstr>
      <vt:lpstr>Стартовые инвестиции</vt:lpstr>
      <vt:lpstr>Организационный план</vt:lpstr>
      <vt:lpstr>Маркетинговый план  (Комплекс маркетинга 4P)</vt:lpstr>
      <vt:lpstr>Финансовый план</vt:lpstr>
      <vt:lpstr>Экономика проекта  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Мария Мельникова</dc:creator>
  <dc:description/>
  <cp:lastModifiedBy>Nikita</cp:lastModifiedBy>
  <cp:revision>43</cp:revision>
  <dcterms:created xsi:type="dcterms:W3CDTF">2022-10-14T10:42:52Z</dcterms:created>
  <dcterms:modified xsi:type="dcterms:W3CDTF">2023-07-16T20:32:44Z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16</vt:i4>
  </property>
</Properties>
</file>