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ga7EZTTX+V3hIG7QBU0mhMkYHe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696" y="90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44f03b084236af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244f03b084236af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44f03b084236af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244f03b084236af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44f03b084236af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244f03b084236af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44f03b084236af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244f03b084236af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44f03b084236af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244f03b084236af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44f03b084236af_4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244f03b084236af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44f03b084236af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244f03b084236af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4f03b084236af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244f03b084236af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44f03b084236af_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244f03b084236af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44f03b084236af_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44f03b084236af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44f03b084236af_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244f03b084236af_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44f03b084236af_411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g244f03b084236af_411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g244f03b084236af_41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200">
              <a:solidFill>
                <a:srgbClr val="888888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2">
  <p:cSld name="TITLE_2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4f03b084236af_657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g244f03b084236af_657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g244f03b084236af_65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200">
              <a:solidFill>
                <a:srgbClr val="888888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reviewer.adalo.com/8937652e-826a-403a-8e83-84b65f061825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9" Type="http://schemas.openxmlformats.org/officeDocument/2006/relationships/image" Target="../media/image61.png"/><Relationship Id="rId21" Type="http://schemas.openxmlformats.org/officeDocument/2006/relationships/image" Target="../media/image43.png"/><Relationship Id="rId34" Type="http://schemas.openxmlformats.org/officeDocument/2006/relationships/image" Target="../media/image56.png"/><Relationship Id="rId42" Type="http://schemas.openxmlformats.org/officeDocument/2006/relationships/image" Target="../media/image64.png"/><Relationship Id="rId47" Type="http://schemas.openxmlformats.org/officeDocument/2006/relationships/image" Target="../media/image6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8.png"/><Relationship Id="rId29" Type="http://schemas.openxmlformats.org/officeDocument/2006/relationships/image" Target="../media/image51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32" Type="http://schemas.openxmlformats.org/officeDocument/2006/relationships/image" Target="../media/image54.png"/><Relationship Id="rId37" Type="http://schemas.openxmlformats.org/officeDocument/2006/relationships/image" Target="../media/image59.png"/><Relationship Id="rId40" Type="http://schemas.openxmlformats.org/officeDocument/2006/relationships/image" Target="../media/image62.png"/><Relationship Id="rId45" Type="http://schemas.openxmlformats.org/officeDocument/2006/relationships/image" Target="../media/image67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28" Type="http://schemas.openxmlformats.org/officeDocument/2006/relationships/image" Target="../media/image50.png"/><Relationship Id="rId36" Type="http://schemas.openxmlformats.org/officeDocument/2006/relationships/image" Target="../media/image58.png"/><Relationship Id="rId49" Type="http://schemas.openxmlformats.org/officeDocument/2006/relationships/image" Target="../media/image71.jp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31" Type="http://schemas.openxmlformats.org/officeDocument/2006/relationships/image" Target="../media/image53.png"/><Relationship Id="rId44" Type="http://schemas.openxmlformats.org/officeDocument/2006/relationships/image" Target="../media/image66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png"/><Relationship Id="rId30" Type="http://schemas.openxmlformats.org/officeDocument/2006/relationships/image" Target="../media/image52.png"/><Relationship Id="rId35" Type="http://schemas.openxmlformats.org/officeDocument/2006/relationships/image" Target="../media/image57.png"/><Relationship Id="rId43" Type="http://schemas.openxmlformats.org/officeDocument/2006/relationships/image" Target="../media/image65.png"/><Relationship Id="rId48" Type="http://schemas.openxmlformats.org/officeDocument/2006/relationships/image" Target="../media/image70.jpg"/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33" Type="http://schemas.openxmlformats.org/officeDocument/2006/relationships/image" Target="../media/image55.png"/><Relationship Id="rId38" Type="http://schemas.openxmlformats.org/officeDocument/2006/relationships/image" Target="../media/image60.png"/><Relationship Id="rId46" Type="http://schemas.openxmlformats.org/officeDocument/2006/relationships/image" Target="../media/image68.png"/><Relationship Id="rId20" Type="http://schemas.openxmlformats.org/officeDocument/2006/relationships/image" Target="../media/image42.png"/><Relationship Id="rId41" Type="http://schemas.openxmlformats.org/officeDocument/2006/relationships/image" Target="../media/image6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g244f03b084236af_3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3" cy="689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44f03b084236af_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244f03b084236af_3"/>
          <p:cNvSpPr txBox="1"/>
          <p:nvPr/>
        </p:nvSpPr>
        <p:spPr>
          <a:xfrm>
            <a:off x="-96688" y="2641526"/>
            <a:ext cx="12385500" cy="123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3638" b="1">
                <a:solidFill>
                  <a:schemeClr val="lt1"/>
                </a:solidFill>
              </a:rPr>
              <a:t>Life Abroad</a:t>
            </a:r>
            <a:r>
              <a:rPr lang="ru-RU" sz="36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01" name="Google Shape;101;g244f03b084236af_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244f03b084236af_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97475" y="250"/>
            <a:ext cx="2500600" cy="2641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4f03b084236af_104"/>
          <p:cNvSpPr txBox="1"/>
          <p:nvPr/>
        </p:nvSpPr>
        <p:spPr>
          <a:xfrm>
            <a:off x="189256" y="267512"/>
            <a:ext cx="8472300" cy="6228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000" b="1" i="0" u="none" strike="noStrike" cap="none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sz="4000" b="1" i="0" u="none" strike="noStrike" cap="none">
              <a:solidFill>
                <a:srgbClr val="33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244f03b084236af_104"/>
          <p:cNvSpPr txBox="1"/>
          <p:nvPr/>
        </p:nvSpPr>
        <p:spPr>
          <a:xfrm>
            <a:off x="373848" y="871336"/>
            <a:ext cx="48465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●"/>
            </a:pPr>
            <a:r>
              <a:rPr lang="ru-RU" sz="1600" b="0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Потребность в эффективных и интерактивных методах изучения языка: Многие люди хотят изучать английский язык, но традиционные методы, такие как учебники и занятия в классе, могут быть скучными и неэффективными. Игровое приложение предлагает новый подход, который делает процесс </a:t>
            </a:r>
            <a:r>
              <a:rPr lang="ru-RU" sz="1600">
                <a:solidFill>
                  <a:srgbClr val="000080"/>
                </a:solidFill>
              </a:rPr>
              <a:t>обучения</a:t>
            </a:r>
            <a:r>
              <a:rPr lang="ru-RU" sz="1600" b="0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 более интерактивным, увлекательным и эффективным.</a:t>
            </a:r>
            <a:endParaRPr sz="1800" b="0" i="0" u="none" strike="noStrike" cap="none">
              <a:solidFill>
                <a:srgbClr val="00008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rgbClr val="0000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244f03b084236af_104"/>
          <p:cNvSpPr txBox="1"/>
          <p:nvPr/>
        </p:nvSpPr>
        <p:spPr>
          <a:xfrm>
            <a:off x="189256" y="3428999"/>
            <a:ext cx="51930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0" indent="-2857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●"/>
            </a:pPr>
            <a:r>
              <a:rPr lang="ru-RU" sz="1600" b="0" i="0" u="none" strike="noStrike" cap="none">
                <a:solidFill>
                  <a:srgbClr val="000080"/>
                </a:solidFill>
                <a:latin typeface="Calibri"/>
                <a:ea typeface="Calibri"/>
                <a:cs typeface="Calibri"/>
                <a:sym typeface="Calibri"/>
              </a:rPr>
              <a:t>Удобство использования мобильных приложений: Мобильные устройства стали неотъемлемой частью нашей повседневной жизни. По данным Statista, в 2024 году ожидается, что число мобильных пользователей достигнет 7,1 миллиарда человек. Это означает, что большинство людей имеют доступ к мобильным приложениям, что делает игровое приложение для изучения английского языка легко доступным и удобным для использования в любое время и в любом месте. </a:t>
            </a:r>
            <a:endParaRPr sz="1600" b="0" i="0" u="none" strike="noStrike" cap="none">
              <a:solidFill>
                <a:srgbClr val="00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244f03b084236af_104"/>
          <p:cNvSpPr txBox="1"/>
          <p:nvPr/>
        </p:nvSpPr>
        <p:spPr>
          <a:xfrm>
            <a:off x="5961358" y="3801599"/>
            <a:ext cx="4572000" cy="28629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Тренд обучения с использованием технологий: В последние годы наблюдается рост интереса к обучению с использованием технологий, таких как мобильные приложения и онлайн-платформы. Это связано с возрастанием числа людей, предпочитающих самостоятельное обучение и доступ к образованию в любое время. Игровое приложение для изучения английского языка соответствует этому тренду, предлагая гибкость и индивидуальный подход к обучению. 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4f03b084236af_427"/>
          <p:cNvSpPr txBox="1"/>
          <p:nvPr/>
        </p:nvSpPr>
        <p:spPr>
          <a:xfrm>
            <a:off x="293148" y="406831"/>
            <a:ext cx="9520800" cy="1488600"/>
          </a:xfrm>
          <a:prstGeom prst="rect">
            <a:avLst/>
          </a:prstGeom>
          <a:solidFill>
            <a:srgbClr val="3D3D5B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800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3200" b="1" i="0" u="none" strike="noStrike" cap="none">
              <a:solidFill>
                <a:srgbClr val="FF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244f03b084236af_427"/>
          <p:cNvSpPr txBox="1"/>
          <p:nvPr/>
        </p:nvSpPr>
        <p:spPr>
          <a:xfrm>
            <a:off x="0" y="4437066"/>
            <a:ext cx="11495700" cy="20625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61962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■"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Преимущественно люди от 14</a:t>
            </a:r>
            <a:r>
              <a:rPr lang="ru-RU" sz="3200"/>
              <a:t> лет заинтересованные в изучении английского языка 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1962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 стабильным заработком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1962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■"/>
            </a:pP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 </a:t>
            </a:r>
            <a:r>
              <a:rPr lang="ru-RU" sz="3200"/>
              <a:t>не важен</a:t>
            </a:r>
            <a:r>
              <a:rPr lang="ru-RU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4f03b084236af_432"/>
          <p:cNvSpPr txBox="1"/>
          <p:nvPr/>
        </p:nvSpPr>
        <p:spPr>
          <a:xfrm>
            <a:off x="0" y="0"/>
            <a:ext cx="7332300" cy="6228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 sz="40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244f03b084236af_432"/>
          <p:cNvSpPr txBox="1"/>
          <p:nvPr/>
        </p:nvSpPr>
        <p:spPr>
          <a:xfrm>
            <a:off x="509050" y="1074000"/>
            <a:ext cx="5156400" cy="505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i="0" u="none" strike="noStrike" cap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Отсутствие интерактивности и вовлеченности: Если приложение не предлагает достаточно интерактивных и увлекательных заданий и игр, пользователи могут быстро потерять интерес и мотивацию для продолжения обучения. Недостаток вовлеченности может привести к низкой степени усвоения материала и отсутствию прогресса. </a:t>
            </a:r>
            <a:endParaRPr sz="2500" i="0" u="none" strike="noStrike" cap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4f03b084236af_437"/>
          <p:cNvSpPr txBox="1"/>
          <p:nvPr/>
        </p:nvSpPr>
        <p:spPr>
          <a:xfrm>
            <a:off x="5538177" y="257181"/>
            <a:ext cx="8472300" cy="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sz="3200" b="1" i="0" u="none" strike="noStrike" cap="none">
              <a:solidFill>
                <a:srgbClr val="0000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244f03b084236af_437"/>
          <p:cNvSpPr txBox="1"/>
          <p:nvPr/>
        </p:nvSpPr>
        <p:spPr>
          <a:xfrm>
            <a:off x="6940560" y="1418263"/>
            <a:ext cx="3999900" cy="3555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Люди могут изучать английский язык не выходя из дома. Так же это намного дешевле и увлекательней занятий с репетитором!</a:t>
            </a:r>
            <a:endParaRPr sz="2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44f03b084236af_442"/>
          <p:cNvSpPr txBox="1"/>
          <p:nvPr/>
        </p:nvSpPr>
        <p:spPr>
          <a:xfrm>
            <a:off x="247818" y="201785"/>
            <a:ext cx="4431600" cy="24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0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 sz="3600" b="1" i="0" u="none" strike="noStrike" cap="non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0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 sz="3200" b="1" i="0" u="none" strike="noStrike" cap="non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244f03b084236af_442"/>
          <p:cNvSpPr txBox="1"/>
          <p:nvPr/>
        </p:nvSpPr>
        <p:spPr>
          <a:xfrm>
            <a:off x="7164489" y="201784"/>
            <a:ext cx="3931500" cy="5816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80"/>
                </a:solidFill>
                <a:latin typeface="Calibri"/>
                <a:ea typeface="Calibri"/>
                <a:cs typeface="Calibri"/>
                <a:sym typeface="Calibri"/>
              </a:rPr>
              <a:t>Интерактивные и увлекательные задания: Приложение может предлагать разнообразные интерактивные задания, которые будут вызывать интерес и вовлеченность пользователей. Можно использовать игры, головоломки, соревнования и другие форматы, которые помогут пользователям не только учиться, но и получать удовольствие от процесса. </a:t>
            </a:r>
            <a:endParaRPr sz="2000" b="0" i="0" u="none" strike="noStrike" cap="none">
              <a:solidFill>
                <a:srgbClr val="0000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44f03b084236af_447"/>
          <p:cNvSpPr txBox="1"/>
          <p:nvPr/>
        </p:nvSpPr>
        <p:spPr>
          <a:xfrm>
            <a:off x="360040" y="332656"/>
            <a:ext cx="8472300" cy="497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g244f03b084236af_447"/>
          <p:cNvPicPr preferRelativeResize="0"/>
          <p:nvPr/>
        </p:nvPicPr>
        <p:blipFill rotWithShape="1">
          <a:blip r:embed="rId4">
            <a:alphaModFix/>
          </a:blip>
          <a:srcRect l="34992" t="4852" r="42159" b="5622"/>
          <a:stretch/>
        </p:blipFill>
        <p:spPr>
          <a:xfrm>
            <a:off x="3838877" y="582376"/>
            <a:ext cx="2620800" cy="5272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41" name="Google Shape;141;g244f03b084236af_447"/>
          <p:cNvPicPr preferRelativeResize="0"/>
          <p:nvPr/>
        </p:nvPicPr>
        <p:blipFill rotWithShape="1">
          <a:blip r:embed="rId5">
            <a:alphaModFix/>
          </a:blip>
          <a:srcRect l="30687" t="5607" r="35807" b="4819"/>
          <a:stretch/>
        </p:blipFill>
        <p:spPr>
          <a:xfrm>
            <a:off x="9223650" y="2325187"/>
            <a:ext cx="1921800" cy="395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42" name="Google Shape;142;g244f03b084236af_447"/>
          <p:cNvPicPr preferRelativeResize="0"/>
          <p:nvPr/>
        </p:nvPicPr>
        <p:blipFill rotWithShape="1">
          <a:blip r:embed="rId6">
            <a:alphaModFix/>
          </a:blip>
          <a:srcRect l="33424" t="4456" r="28027" b="4410"/>
          <a:stretch/>
        </p:blipFill>
        <p:spPr>
          <a:xfrm>
            <a:off x="6860061" y="582376"/>
            <a:ext cx="1972200" cy="4038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43" name="Google Shape;143;g244f03b084236af_4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0039" y="1562423"/>
            <a:ext cx="2742506" cy="274134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244f03b084236af_447"/>
          <p:cNvSpPr txBox="1"/>
          <p:nvPr/>
        </p:nvSpPr>
        <p:spPr>
          <a:xfrm>
            <a:off x="0" y="2721429"/>
            <a:ext cx="121920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244f03b084236af_447"/>
          <p:cNvSpPr txBox="1"/>
          <p:nvPr/>
        </p:nvSpPr>
        <p:spPr>
          <a:xfrm>
            <a:off x="0" y="2721429"/>
            <a:ext cx="121920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244f03b084236af_447"/>
          <p:cNvSpPr txBox="1"/>
          <p:nvPr/>
        </p:nvSpPr>
        <p:spPr>
          <a:xfrm>
            <a:off x="360050" y="5034100"/>
            <a:ext cx="31026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>
                <a:solidFill>
                  <a:schemeClr val="hlink"/>
                </a:solidFill>
                <a:hlinkClick r:id="rId8"/>
              </a:rPr>
              <a:t>https://previewer.adalo.com/8937652e-826a-403a-8e83-84b65f061825</a:t>
            </a:r>
            <a:endParaRPr/>
          </a:p>
        </p:txBody>
      </p:sp>
      <p:sp>
        <p:nvSpPr>
          <p:cNvPr id="147" name="Google Shape;147;g244f03b084236af_447"/>
          <p:cNvSpPr txBox="1"/>
          <p:nvPr/>
        </p:nvSpPr>
        <p:spPr>
          <a:xfrm>
            <a:off x="360050" y="4621079"/>
            <a:ext cx="121920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*Ссылка на прототип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44f03b084236af_459"/>
          <p:cNvSpPr txBox="1"/>
          <p:nvPr/>
        </p:nvSpPr>
        <p:spPr>
          <a:xfrm>
            <a:off x="360040" y="332656"/>
            <a:ext cx="8472300" cy="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strike="noStrike" cap="none">
                <a:solidFill>
                  <a:srgbClr val="0000FF"/>
                </a:solidFill>
                <a:highlight>
                  <a:srgbClr val="E69138"/>
                </a:highlight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 b="1">
              <a:solidFill>
                <a:srgbClr val="0000FF"/>
              </a:solidFill>
              <a:highlight>
                <a:srgbClr val="E69138"/>
              </a:highlight>
            </a:endParaRPr>
          </a:p>
        </p:txBody>
      </p:sp>
      <p:grpSp>
        <p:nvGrpSpPr>
          <p:cNvPr id="153" name="Google Shape;153;g244f03b084236af_459"/>
          <p:cNvGrpSpPr/>
          <p:nvPr/>
        </p:nvGrpSpPr>
        <p:grpSpPr>
          <a:xfrm>
            <a:off x="360079" y="872111"/>
            <a:ext cx="10992862" cy="5652821"/>
            <a:chOff x="2050015" y="1920875"/>
            <a:chExt cx="16156469" cy="8382000"/>
          </a:xfrm>
        </p:grpSpPr>
        <p:grpSp>
          <p:nvGrpSpPr>
            <p:cNvPr id="154" name="Google Shape;154;g244f03b084236af_459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55" name="Google Shape;155;g244f03b084236af_459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g244f03b084236af_459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g244f03b084236af_459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g244f03b084236af_459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g244f03b084236af_459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g244f03b084236af_459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g244f03b084236af_459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g244f03b084236af_459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g244f03b084236af_459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4" name="Google Shape;164;g244f03b084236af_459"/>
            <p:cNvSpPr txBox="1"/>
            <p:nvPr/>
          </p:nvSpPr>
          <p:spPr>
            <a:xfrm>
              <a:off x="2050015" y="2073276"/>
              <a:ext cx="2894700" cy="137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FF9900"/>
                  </a:solidFill>
                  <a:highlight>
                    <a:srgbClr val="FFFFFF"/>
                  </a:highlight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1" i="0" u="none" strike="noStrike" cap="none">
                  <a:solidFill>
                    <a:srgbClr val="FF9900"/>
                  </a:solidFill>
                  <a:highlight>
                    <a:srgbClr val="FFFFFF"/>
                  </a:highlight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sz="1800" b="0" i="0" u="none" strike="noStrike" cap="none">
                <a:solidFill>
                  <a:srgbClr val="FF99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g244f03b084236af_459"/>
            <p:cNvSpPr txBox="1"/>
            <p:nvPr/>
          </p:nvSpPr>
          <p:spPr>
            <a:xfrm>
              <a:off x="4945614" y="2041304"/>
              <a:ext cx="3807900" cy="55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85200C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i="0" u="none" strike="noStrike" cap="none">
                  <a:solidFill>
                    <a:srgbClr val="85200C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sz="1800" b="0" i="0" u="none" strike="noStrike" cap="none">
                <a:solidFill>
                  <a:srgbClr val="8520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244f03b084236af_459"/>
            <p:cNvSpPr txBox="1"/>
            <p:nvPr/>
          </p:nvSpPr>
          <p:spPr>
            <a:xfrm>
              <a:off x="4951171" y="5421593"/>
              <a:ext cx="3729300" cy="55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1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244f03b084236af_459"/>
            <p:cNvSpPr txBox="1"/>
            <p:nvPr/>
          </p:nvSpPr>
          <p:spPr>
            <a:xfrm>
              <a:off x="8755617" y="2044773"/>
              <a:ext cx="2892600" cy="9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i="0" u="none" strike="noStrike" cap="none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sz="1800" b="0" i="0" u="none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244f03b084236af_459"/>
            <p:cNvSpPr txBox="1"/>
            <p:nvPr/>
          </p:nvSpPr>
          <p:spPr>
            <a:xfrm>
              <a:off x="11728449" y="2073276"/>
              <a:ext cx="3013500" cy="137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980000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i="0" u="none" strike="noStrike" cap="none">
                  <a:solidFill>
                    <a:srgbClr val="980000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sz="1400" b="0" i="0" u="none" strike="noStrike" cap="non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98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1800" b="0" i="0" u="none" strike="noStrike" cap="non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g244f03b084236af_459"/>
            <p:cNvSpPr txBox="1"/>
            <p:nvPr/>
          </p:nvSpPr>
          <p:spPr>
            <a:xfrm>
              <a:off x="11652249" y="5341419"/>
              <a:ext cx="3089700" cy="9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i="0" u="none" strike="noStrike" cap="none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</a:t>
              </a:r>
              <a:r>
                <a:rPr lang="ru-RU" sz="18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я</a:t>
              </a:r>
              <a:endParaRPr sz="1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244f03b084236af_459"/>
            <p:cNvSpPr txBox="1"/>
            <p:nvPr/>
          </p:nvSpPr>
          <p:spPr>
            <a:xfrm>
              <a:off x="14852650" y="1997075"/>
              <a:ext cx="2590800" cy="9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sz="18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g244f03b084236af_459"/>
            <p:cNvSpPr txBox="1"/>
            <p:nvPr/>
          </p:nvSpPr>
          <p:spPr>
            <a:xfrm>
              <a:off x="2050016" y="8397875"/>
              <a:ext cx="8077200" cy="55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rgbClr val="783F04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</a:t>
              </a:r>
              <a:r>
                <a:rPr lang="ru-RU" sz="1800" b="1">
                  <a:solidFill>
                    <a:srgbClr val="783F04"/>
                  </a:solidFill>
                  <a:latin typeface="Calibri"/>
                  <a:ea typeface="Calibri"/>
                  <a:cs typeface="Calibri"/>
                  <a:sym typeface="Calibri"/>
                </a:rPr>
                <a:t>в</a:t>
              </a:r>
              <a:endParaRPr sz="1800" b="0" i="0" u="none" strike="noStrike" cap="none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g244f03b084236af_459"/>
            <p:cNvSpPr txBox="1"/>
            <p:nvPr/>
          </p:nvSpPr>
          <p:spPr>
            <a:xfrm>
              <a:off x="10129285" y="8380641"/>
              <a:ext cx="4418700" cy="55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FF9900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i="0" u="none" strike="noStrike" cap="none">
                  <a:solidFill>
                    <a:srgbClr val="FF9900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sz="1800" b="0" i="0" u="none" strike="noStrike" cap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g244f03b084236af_459"/>
          <p:cNvSpPr txBox="1"/>
          <p:nvPr/>
        </p:nvSpPr>
        <p:spPr>
          <a:xfrm>
            <a:off x="7001638" y="3959910"/>
            <a:ext cx="2028900" cy="9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Реклама в социальных сетях, рассылка в тематических чат ботах, "сарафанное радио”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44f03b084236af_459"/>
          <p:cNvSpPr txBox="1"/>
          <p:nvPr/>
        </p:nvSpPr>
        <p:spPr>
          <a:xfrm>
            <a:off x="6857652" y="1571625"/>
            <a:ext cx="21729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Индивидуальный подход,гибкость и доступность,автоматизированная оценка и отслеживание прогресса,интерактивность и разнообразие учебных материалов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44f03b084236af_459"/>
          <p:cNvSpPr txBox="1"/>
          <p:nvPr/>
        </p:nvSpPr>
        <p:spPr>
          <a:xfrm>
            <a:off x="360075" y="1795202"/>
            <a:ext cx="2028900" cy="24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Большинство людей не имеют доступа к носителям языка или курсам в реальном времени. Они ищут эффективные и удобные способы изучения языка, которые не требуют больших временных и финансовых затрат.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44f03b084236af_459"/>
          <p:cNvSpPr txBox="1"/>
          <p:nvPr/>
        </p:nvSpPr>
        <p:spPr>
          <a:xfrm>
            <a:off x="360076" y="3647209"/>
            <a:ext cx="17469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Альтернативные приложения/ традиционные занятия с репетитором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44f03b084236af_459"/>
          <p:cNvSpPr txBox="1"/>
          <p:nvPr/>
        </p:nvSpPr>
        <p:spPr>
          <a:xfrm>
            <a:off x="9186294" y="1571625"/>
            <a:ext cx="17469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Взрослые; студенты; школьники; путешественники; начинающие; работники международных компаний и т.д.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44f03b084236af_459"/>
          <p:cNvSpPr txBox="1"/>
          <p:nvPr/>
        </p:nvSpPr>
        <p:spPr>
          <a:xfrm>
            <a:off x="4998950" y="1571625"/>
            <a:ext cx="17469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Персонализированный подход; интерактивность; доступность; мониторинг и отслеживание прогресса; разнообразные ресурсы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244f03b084236af_459"/>
          <p:cNvSpPr txBox="1"/>
          <p:nvPr/>
        </p:nvSpPr>
        <p:spPr>
          <a:xfrm>
            <a:off x="2388985" y="3690499"/>
            <a:ext cx="25071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Активность пользователей; прогресс пользователя; уровень усвоения материала; удовлетворенность пользователей;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244f03b084236af_459"/>
          <p:cNvSpPr txBox="1"/>
          <p:nvPr/>
        </p:nvSpPr>
        <p:spPr>
          <a:xfrm>
            <a:off x="2380050" y="1359975"/>
            <a:ext cx="25071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Важно предоставить пользователям возможность получать поддержку и помощь в случае возникновения проблем или вопросов. Это может быть реализовано путем предоставления чатов с преподавателями и носителями языка, форумов для общения с другими пользователями и функции обратной связи, чтобы пользователи могли отправлять свои вопросы и предложения разработчикам приложения.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244f03b084236af_459"/>
          <p:cNvSpPr txBox="1"/>
          <p:nvPr/>
        </p:nvSpPr>
        <p:spPr>
          <a:xfrm>
            <a:off x="6068295" y="5432090"/>
            <a:ext cx="4358400" cy="12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Подписки: Пользователи могут платить ежемесячную или годовую подписку, чтобы получить полный доступ ко всем функциям и контенту приложения.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44f03b084236af_459"/>
          <p:cNvSpPr txBox="1"/>
          <p:nvPr/>
        </p:nvSpPr>
        <p:spPr>
          <a:xfrm>
            <a:off x="360050" y="5460900"/>
            <a:ext cx="5708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Затраты на :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AutoNum type="arabicPeriod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разработку, дизайн и программирование приложения, а также на его обновление и поддержку.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AutoNum type="arabicPeriod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изучение и подбор материалов для приложения, например, учебных упражнений, тестов и видеоматериалов.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AutoNum type="arabicPeriod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серверное оборудование, облачные сервисы и хостинг приложения, чтобы обеспечить его работу и доступность для пользователей.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AutoNum type="arabicPeriod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продвижение приложения и привлечение новых пользователей, включая рекламные кампании в интернете, участие на конференциях и промоушн-акции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44f03b084236af_483"/>
          <p:cNvSpPr txBox="1"/>
          <p:nvPr/>
        </p:nvSpPr>
        <p:spPr>
          <a:xfrm>
            <a:off x="360040" y="332656"/>
            <a:ext cx="9024300" cy="564900"/>
          </a:xfrm>
          <a:prstGeom prst="rect">
            <a:avLst/>
          </a:prstGeom>
          <a:solidFill>
            <a:srgbClr val="330066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600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 sz="3200" b="1" i="0" u="none" strike="noStrike" cap="none">
              <a:solidFill>
                <a:srgbClr val="FF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244f03b084236af_483"/>
          <p:cNvSpPr txBox="1"/>
          <p:nvPr/>
        </p:nvSpPr>
        <p:spPr>
          <a:xfrm>
            <a:off x="141138" y="2583201"/>
            <a:ext cx="10992600" cy="17661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 b="1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</a:t>
            </a:r>
            <a:r>
              <a:rPr lang="ru-RU" sz="3600" b="0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 b="1" i="0" u="none" strike="noStrike" cap="none">
                <a:solidFill>
                  <a:srgbClr val="000080"/>
                </a:solidFill>
              </a:rPr>
              <a:t>400.000₽</a:t>
            </a:r>
            <a:endParaRPr sz="4000" b="1" i="0" u="none" strike="noStrike" cap="none">
              <a:solidFill>
                <a:srgbClr val="00008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 b="1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точка окупаемости </a:t>
            </a:r>
            <a:r>
              <a:rPr lang="ru-RU" sz="3600" b="1">
                <a:solidFill>
                  <a:srgbClr val="000080"/>
                </a:solidFill>
              </a:rPr>
              <a:t>4 месяца </a:t>
            </a:r>
            <a:endParaRPr sz="4000" b="0" i="0" u="none" strike="noStrike" cap="none">
              <a:solidFill>
                <a:srgbClr val="00008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 b="1" i="0" u="none" strike="noStrike" cap="non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потенциальная прибыль 3.805.5</a:t>
            </a:r>
            <a:r>
              <a:rPr lang="ru-RU" sz="3600" b="1">
                <a:solidFill>
                  <a:srgbClr val="000080"/>
                </a:solidFill>
              </a:rPr>
              <a:t>00 ₽</a:t>
            </a:r>
            <a:endParaRPr sz="3600" b="1" i="0" u="none" strike="noStrike" cap="none">
              <a:solidFill>
                <a:srgbClr val="0000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44f03b084236af_488"/>
          <p:cNvSpPr txBox="1"/>
          <p:nvPr/>
        </p:nvSpPr>
        <p:spPr>
          <a:xfrm>
            <a:off x="388264" y="350064"/>
            <a:ext cx="8472300" cy="4977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 sz="3200" b="1" i="0" u="none" strike="noStrike" cap="none">
              <a:solidFill>
                <a:srgbClr val="FF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g244f03b084236af_4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551" y="1081088"/>
            <a:ext cx="2197800" cy="219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5" name="Google Shape;195;g244f03b084236af_4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9555" y="3631194"/>
            <a:ext cx="1922100" cy="1922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6" name="Google Shape;196;g244f03b084236af_4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97100" y="1931375"/>
            <a:ext cx="2197800" cy="219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7" name="Google Shape;197;g244f03b084236af_4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41651" y="636521"/>
            <a:ext cx="1922100" cy="1922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8" name="Google Shape;198;g244f03b084236af_48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81372" y="2721434"/>
            <a:ext cx="1922100" cy="1922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9" name="Google Shape;199;g244f03b084236af_4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75000" y="4535297"/>
            <a:ext cx="1922100" cy="1922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0" name="Google Shape;200;g244f03b084236af_48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68775" y="4437063"/>
            <a:ext cx="1922100" cy="1922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1" name="Google Shape;201;g244f03b084236af_48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21888" y="4901100"/>
            <a:ext cx="1922100" cy="1922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2" name="Google Shape;202;g244f03b084236af_488"/>
          <p:cNvSpPr txBox="1"/>
          <p:nvPr/>
        </p:nvSpPr>
        <p:spPr>
          <a:xfrm>
            <a:off x="2272225" y="1637537"/>
            <a:ext cx="15510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ИРИНА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244f03b084236af_488"/>
          <p:cNvSpPr txBox="1"/>
          <p:nvPr/>
        </p:nvSpPr>
        <p:spPr>
          <a:xfrm>
            <a:off x="2272225" y="3512225"/>
            <a:ext cx="19221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ВЕРА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244f03b084236af_488"/>
          <p:cNvSpPr txBox="1"/>
          <p:nvPr/>
        </p:nvSpPr>
        <p:spPr>
          <a:xfrm>
            <a:off x="2441575" y="5905600"/>
            <a:ext cx="12123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КАТЯ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44f03b084236af_488"/>
          <p:cNvSpPr txBox="1"/>
          <p:nvPr/>
        </p:nvSpPr>
        <p:spPr>
          <a:xfrm>
            <a:off x="4822123" y="6205500"/>
            <a:ext cx="15510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ДИАНА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244f03b084236af_488"/>
          <p:cNvSpPr txBox="1"/>
          <p:nvPr/>
        </p:nvSpPr>
        <p:spPr>
          <a:xfrm>
            <a:off x="9512016" y="5741475"/>
            <a:ext cx="19221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АЛЬМИРА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244f03b084236af_488"/>
          <p:cNvSpPr txBox="1"/>
          <p:nvPr/>
        </p:nvSpPr>
        <p:spPr>
          <a:xfrm>
            <a:off x="8750475" y="1762502"/>
            <a:ext cx="1340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ЛИЗА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244f03b084236af_488"/>
          <p:cNvSpPr txBox="1"/>
          <p:nvPr/>
        </p:nvSpPr>
        <p:spPr>
          <a:xfrm>
            <a:off x="8860575" y="3631188"/>
            <a:ext cx="15510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НАСТЯ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244f03b084236af_488"/>
          <p:cNvSpPr txBox="1"/>
          <p:nvPr/>
        </p:nvSpPr>
        <p:spPr>
          <a:xfrm>
            <a:off x="6146125" y="1637525"/>
            <a:ext cx="12123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98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ЛЕВ</a:t>
            </a:r>
            <a:endParaRPr sz="2800">
              <a:solidFill>
                <a:srgbClr val="98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44f03b084236af_4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6" cy="686722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44f03b084236af_492"/>
          <p:cNvSpPr txBox="1"/>
          <p:nvPr/>
        </p:nvSpPr>
        <p:spPr>
          <a:xfrm>
            <a:off x="356831" y="1221777"/>
            <a:ext cx="92052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ru-RU" sz="4800" b="1" i="0" u="none" strike="noStrike" cap="none">
                <a:solidFill>
                  <a:srgbClr val="FF6600"/>
                </a:solidFill>
                <a:highlight>
                  <a:srgbClr val="D9EAD3"/>
                </a:highlight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FF6600"/>
              </a:solidFill>
              <a:highlight>
                <a:srgbClr val="D9EAD3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g244f03b084236af_4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244f03b084236af_4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244f03b084236af_49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244f03b084236af_49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244f03b084236af_49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244f03b084236af_49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244f03b084236af_49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44f03b084236af_49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44f03b084236af_49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44f03b084236af_49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44f03b084236af_49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44f03b084236af_49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44f03b084236af_49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44f03b084236af_49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244f03b084236af_49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244f03b084236af_49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244f03b084236af_49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44f03b084236af_49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44f03b084236af_49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244f03b084236af_492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244f03b084236af_492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244f03b084236af_492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244f03b084236af_492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244f03b084236af_492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244f03b084236af_492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44f03b084236af_492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244f03b084236af_492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44f03b084236af_492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44f03b084236af_492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244f03b084236af_492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244f03b084236af_492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44f03b084236af_492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244f03b084236af_492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44f03b084236af_492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44f03b084236af_492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244f03b084236af_492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44f03b084236af_492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244f03b084236af_492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44f03b084236af_492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44f03b084236af_492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244f03b084236af_492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244f03b084236af_492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244f03b084236af_492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44f03b084236af_492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44f03b084236af_492"/>
          <p:cNvSpPr txBox="1"/>
          <p:nvPr/>
        </p:nvSpPr>
        <p:spPr>
          <a:xfrm>
            <a:off x="373225" y="618702"/>
            <a:ext cx="25347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>
                <a:highlight>
                  <a:srgbClr val="D9EAD3"/>
                </a:highlight>
              </a:rPr>
              <a:t>+79283734540 </a:t>
            </a:r>
            <a:r>
              <a:rPr lang="ru-RU" sz="1800">
                <a:highlight>
                  <a:srgbClr val="D9EAD3"/>
                </a:highlight>
              </a:rPr>
              <a:t>ЛЕВ</a:t>
            </a:r>
            <a:endParaRPr sz="1800" i="0" u="none" strike="noStrike" cap="none">
              <a:solidFill>
                <a:srgbClr val="000000"/>
              </a:solidFill>
              <a:highlight>
                <a:srgbClr val="D9EAD3"/>
              </a:highlight>
            </a:endParaRPr>
          </a:p>
        </p:txBody>
      </p:sp>
      <p:pic>
        <p:nvPicPr>
          <p:cNvPr id="261" name="Google Shape;261;g244f03b084236af_492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5708784" y="0"/>
            <a:ext cx="5905873" cy="565421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244f03b084236af_492"/>
          <p:cNvSpPr/>
          <p:nvPr/>
        </p:nvSpPr>
        <p:spPr>
          <a:xfrm>
            <a:off x="-55765" y="1950445"/>
            <a:ext cx="5811000" cy="369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g244f03b084236af_492"/>
          <p:cNvPicPr preferRelativeResize="0"/>
          <p:nvPr/>
        </p:nvPicPr>
        <p:blipFill rotWithShape="1">
          <a:blip r:embed="rId49">
            <a:alphaModFix/>
          </a:blip>
          <a:srcRect l="12650" t="21206" r="15592" b="7390"/>
          <a:stretch/>
        </p:blipFill>
        <p:spPr>
          <a:xfrm>
            <a:off x="3375800" y="222000"/>
            <a:ext cx="1003800" cy="999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64" name="Google Shape;264;g244f03b084236af_492"/>
          <p:cNvSpPr txBox="1"/>
          <p:nvPr/>
        </p:nvSpPr>
        <p:spPr>
          <a:xfrm>
            <a:off x="373211" y="221990"/>
            <a:ext cx="31515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D9EAD3"/>
                </a:highlight>
                <a:latin typeface="Calibri"/>
                <a:ea typeface="Calibri"/>
                <a:cs typeface="Calibri"/>
                <a:sym typeface="Calibri"/>
              </a:rPr>
              <a:t>Контакты чтобы с нами связаться </a:t>
            </a:r>
            <a:endParaRPr>
              <a:solidFill>
                <a:schemeClr val="dk1"/>
              </a:solidFill>
              <a:highlight>
                <a:srgbClr val="D9EAD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Office PowerPoint</Application>
  <PresentationFormat>Широкоэкранный</PresentationFormat>
  <Paragraphs>61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Noto Sans Symbols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Лев Кошка</cp:lastModifiedBy>
  <cp:revision>1</cp:revision>
  <dcterms:created xsi:type="dcterms:W3CDTF">2023-10-22T07:00:01Z</dcterms:created>
  <dcterms:modified xsi:type="dcterms:W3CDTF">2023-11-19T13:56:23Z</dcterms:modified>
</cp:coreProperties>
</file>