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entury Gothic" panose="020B0502020202020204" pitchFamily="34" charset="0"/>
      <p:regular r:id="rId20"/>
      <p:bold r:id="rId21"/>
      <p:italic r:id="rId22"/>
      <p:boldItalic r:id="rId23"/>
    </p:embeddedFont>
    <p:embeddedFont>
      <p:font typeface="Helvetica Neue" panose="020B0604020202020204" charset="0"/>
      <p:regular r:id="rId24"/>
      <p:bold r:id="rId25"/>
      <p:italic r:id="rId26"/>
      <p:boldItalic r:id="rId27"/>
    </p:embeddedFont>
    <p:embeddedFont>
      <p:font typeface="Raleway" pitchFamily="2" charset="-52"/>
      <p:regular r:id="rId28"/>
      <p:bold r:id="rId29"/>
      <p:italic r:id="rId30"/>
      <p:boldItalic r:id="rId31"/>
    </p:embeddedFont>
    <p:embeddedFont>
      <p:font typeface="Raleway SemiBold" pitchFamily="2" charset="-52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520850A-D642-4112-AD99-0FCC5CF0175F}">
  <a:tblStyle styleId="{3520850A-D642-4112-AD99-0FCC5CF0175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63" autoAdjust="0"/>
    <p:restoredTop sz="96256" autoAdjust="0"/>
  </p:normalViewPr>
  <p:slideViewPr>
    <p:cSldViewPr snapToGrid="0">
      <p:cViewPr varScale="1">
        <p:scale>
          <a:sx n="141" d="100"/>
          <a:sy n="141" d="100"/>
        </p:scale>
        <p:origin x="1026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6" name="Google Shape;15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1" name="Google Shape;17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8" name="Google Shape;18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7" name="Google Shape;19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0" name="Google Shape;21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4" name="Google Shape;22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4" name="Google Shape;23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8" name="Google Shape;24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4" name="Google Shape;26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322425" y="549207"/>
            <a:ext cx="4655700" cy="1138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100" dirty="0"/>
              <a:t>Мобильное приложение </a:t>
            </a:r>
            <a:r>
              <a:rPr lang="en-US" sz="3100" dirty="0"/>
              <a:t>“</a:t>
            </a:r>
            <a:r>
              <a:rPr lang="ru-RU" sz="3100" dirty="0"/>
              <a:t>Мой дом</a:t>
            </a:r>
            <a:r>
              <a:rPr lang="en-US" sz="3100" dirty="0"/>
              <a:t>”</a:t>
            </a:r>
            <a:endParaRPr sz="3100" dirty="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322425" y="2221214"/>
            <a:ext cx="4472700" cy="1200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None/>
            </a:pPr>
            <a:r>
              <a:rPr lang="ru-RU" sz="2200" dirty="0">
                <a:latin typeface="Raleway SemiBold"/>
                <a:ea typeface="Raleway SemiBold"/>
                <a:cs typeface="Raleway SemiBold"/>
                <a:sym typeface="Raleway SemiBold"/>
              </a:rPr>
              <a:t>Цифровая трансформация ЖКХ с помощью мобильного приложения "Мой дом"</a:t>
            </a:r>
            <a:endParaRPr lang="ru-RU" sz="300"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-52138" y="1793203"/>
            <a:ext cx="7229100" cy="2431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lvl="0">
              <a:lnSpc>
                <a:spcPct val="150000"/>
              </a:lnSpc>
              <a:buSzPts val="1200"/>
            </a:pPr>
            <a:r>
              <a:rPr lang="ru-RU" sz="160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Проблема - неэффекти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вное управление МКД</a:t>
            </a:r>
          </a:p>
          <a:p>
            <a:pPr marL="781050" lvl="0" indent="-171450">
              <a:buClr>
                <a:srgbClr val="8F00FF"/>
              </a:buClr>
              <a:buSzPts val="1200"/>
              <a:buFont typeface="Times New Roman" panose="02020603050405020304" pitchFamily="18" charset="0"/>
              <a:buChar char="●"/>
            </a:pPr>
            <a:r>
              <a:rPr lang="ru-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Собственникам неудобно взаимодействовать с УК</a:t>
            </a:r>
          </a:p>
          <a:p>
            <a:pPr marL="781050" indent="-171450">
              <a:buClr>
                <a:srgbClr val="8F00FF"/>
              </a:buClr>
              <a:buSzPts val="1200"/>
              <a:buFont typeface="Times New Roman" panose="02020603050405020304" pitchFamily="18" charset="0"/>
              <a:buChar char="●"/>
            </a:pPr>
            <a:r>
              <a:rPr lang="ru-RU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 собственников нет удобного инструмента для управления услугами </a:t>
            </a:r>
            <a:r>
              <a:rPr lang="ru-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 </a:t>
            </a:r>
            <a:r>
              <a:rPr lang="ru-RU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заказа дополнительных услуг</a:t>
            </a:r>
          </a:p>
          <a:p>
            <a:pPr marL="781050" indent="-171450">
              <a:buClr>
                <a:srgbClr val="8F00FF"/>
              </a:buClr>
              <a:buSzPts val="1200"/>
              <a:buFont typeface="Times New Roman" panose="02020603050405020304" pitchFamily="18" charset="0"/>
              <a:buChar char="●"/>
            </a:pPr>
            <a:endParaRPr lang="ru-RU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600">
              <a:lnSpc>
                <a:spcPct val="150000"/>
              </a:lnSpc>
              <a:buSzPts val="1200"/>
            </a:pPr>
            <a:r>
              <a:rPr lang="ru-RU" sz="16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Решение – создание м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обильного приложения</a:t>
            </a:r>
          </a:p>
          <a:p>
            <a:pPr marL="895350" indent="-285750">
              <a:buClr>
                <a:srgbClr val="8F00FF"/>
              </a:buClr>
              <a:buSzPts val="1200"/>
              <a:buFont typeface="Times New Roman" panose="02020603050405020304" pitchFamily="18" charset="0"/>
              <a:buChar char="●"/>
            </a:pPr>
            <a:r>
              <a:rPr lang="ru-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Используя в основе современные технологий разработки мобильных приложений мы сможем добиться того, что приложение позволит обеспечить удобство и эффективность в управлении МКД</a:t>
            </a: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7"/>
          <p:cNvSpPr txBox="1"/>
          <p:nvPr/>
        </p:nvSpPr>
        <p:spPr>
          <a:xfrm>
            <a:off x="530729" y="2396643"/>
            <a:ext cx="5488408" cy="75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ru-RU" sz="1600" dirty="0">
                <a:latin typeface="Raleway" pitchFamily="2" charset="-52"/>
              </a:rPr>
              <a:t>Собственники квартир в многоквартирных домах, находящихся под управлением УК «</a:t>
            </a:r>
            <a:r>
              <a:rPr lang="ru-RU" sz="1600" dirty="0" err="1">
                <a:latin typeface="Raleway" pitchFamily="2" charset="-52"/>
              </a:rPr>
              <a:t>ВКБгрупп</a:t>
            </a:r>
            <a:r>
              <a:rPr lang="ru-RU" sz="1600" dirty="0">
                <a:latin typeface="Raleway" pitchFamily="2" charset="-52"/>
              </a:rPr>
              <a:t>».</a:t>
            </a:r>
            <a:endParaRPr lang="ru-RU" sz="1600" dirty="0">
              <a:highlight>
                <a:srgbClr val="FFFF00"/>
              </a:highlight>
              <a:latin typeface="Raleway" pitchFamily="2" charset="-5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>
            <a:spLocks noGrp="1"/>
          </p:cNvSpPr>
          <p:nvPr>
            <p:ph type="title"/>
          </p:nvPr>
        </p:nvSpPr>
        <p:spPr>
          <a:xfrm>
            <a:off x="401716" y="111889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530794" y="204820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7" name="Google Shape;16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4771" y="278797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8"/>
          <p:cNvSpPr txBox="1"/>
          <p:nvPr/>
        </p:nvSpPr>
        <p:spPr>
          <a:xfrm>
            <a:off x="198316" y="1730470"/>
            <a:ext cx="8277774" cy="3122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 lvl="0">
              <a:lnSpc>
                <a:spcPct val="115000"/>
              </a:lnSpc>
              <a:buClr>
                <a:schemeClr val="dk1"/>
              </a:buClr>
              <a:buSzPts val="1200"/>
            </a:pPr>
            <a:r>
              <a:rPr lang="ru-RU" sz="1600" dirty="0">
                <a:latin typeface="Raleway" pitchFamily="2" charset="-52"/>
              </a:rPr>
              <a:t>Проблема клиента – неудобное взаимодействие с УК.</a:t>
            </a:r>
          </a:p>
          <a:p>
            <a:pPr marL="139700" lvl="0">
              <a:lnSpc>
                <a:spcPct val="115000"/>
              </a:lnSpc>
              <a:buClr>
                <a:schemeClr val="dk1"/>
              </a:buClr>
              <a:buSzPts val="1200"/>
            </a:pPr>
            <a:r>
              <a:rPr lang="ru-RU" sz="1600" dirty="0">
                <a:latin typeface="Raleway" pitchFamily="2" charset="-52"/>
              </a:rPr>
              <a:t>Как клиент может решить вопрос с УК в настоящее время:</a:t>
            </a:r>
          </a:p>
          <a:p>
            <a:pPr marL="425450" lvl="0" indent="-285750">
              <a:lnSpc>
                <a:spcPct val="115000"/>
              </a:lnSpc>
              <a:buClr>
                <a:schemeClr val="dk1"/>
              </a:buClr>
              <a:buSzPts val="1200"/>
              <a:buFont typeface="Times New Roman" panose="02020603050405020304" pitchFamily="18" charset="0"/>
              <a:buChar char="●"/>
            </a:pPr>
            <a:r>
              <a:rPr lang="ru-RU" dirty="0">
                <a:latin typeface="Raleway" pitchFamily="2" charset="-52"/>
              </a:rPr>
              <a:t>Позвонить по телефону</a:t>
            </a:r>
          </a:p>
          <a:p>
            <a:pPr marL="425450" lvl="0" indent="-285750">
              <a:lnSpc>
                <a:spcPct val="115000"/>
              </a:lnSpc>
              <a:buClr>
                <a:schemeClr val="dk1"/>
              </a:buClr>
              <a:buSzPts val="1200"/>
              <a:buFont typeface="Times New Roman" panose="02020603050405020304" pitchFamily="18" charset="0"/>
              <a:buChar char="●"/>
            </a:pPr>
            <a:r>
              <a:rPr lang="ru-RU" dirty="0">
                <a:latin typeface="Raleway" pitchFamily="2" charset="-52"/>
              </a:rPr>
              <a:t>Написать на электронную почту</a:t>
            </a:r>
          </a:p>
          <a:p>
            <a:pPr marL="425450" lvl="0" indent="-285750">
              <a:lnSpc>
                <a:spcPct val="115000"/>
              </a:lnSpc>
              <a:buClr>
                <a:schemeClr val="dk1"/>
              </a:buClr>
              <a:buSzPts val="1200"/>
              <a:buFont typeface="Times New Roman" panose="02020603050405020304" pitchFamily="18" charset="0"/>
              <a:buChar char="●"/>
            </a:pPr>
            <a:r>
              <a:rPr lang="ru-RU" dirty="0">
                <a:latin typeface="Raleway" pitchFamily="2" charset="-52"/>
              </a:rPr>
              <a:t>Сходить лично в офис УК</a:t>
            </a:r>
          </a:p>
          <a:p>
            <a:pPr marL="139700" lvl="0">
              <a:lnSpc>
                <a:spcPct val="115000"/>
              </a:lnSpc>
              <a:buClr>
                <a:schemeClr val="dk1"/>
              </a:buClr>
              <a:buSzPts val="1200"/>
            </a:pPr>
            <a:r>
              <a:rPr lang="ru-RU" sz="1600" dirty="0">
                <a:latin typeface="Raleway" pitchFamily="2" charset="-52"/>
              </a:rPr>
              <a:t>Данные методы неэффективны, поскольку у них есть проблемы:</a:t>
            </a:r>
          </a:p>
          <a:p>
            <a:pPr marL="425450" lvl="0" indent="-285750">
              <a:lnSpc>
                <a:spcPct val="115000"/>
              </a:lnSpc>
              <a:buClr>
                <a:schemeClr val="dk1"/>
              </a:buClr>
              <a:buSzPts val="1200"/>
              <a:buFont typeface="Times New Roman" panose="02020603050405020304" pitchFamily="18" charset="0"/>
              <a:buChar char="●"/>
            </a:pPr>
            <a:r>
              <a:rPr lang="ru-RU" dirty="0">
                <a:latin typeface="Raleway" pitchFamily="2" charset="-52"/>
              </a:rPr>
              <a:t>Неудобство общения</a:t>
            </a:r>
          </a:p>
          <a:p>
            <a:pPr marL="425450" lvl="0" indent="-285750">
              <a:lnSpc>
                <a:spcPct val="115000"/>
              </a:lnSpc>
              <a:buClr>
                <a:schemeClr val="dk1"/>
              </a:buClr>
              <a:buSzPts val="1200"/>
              <a:buFont typeface="Times New Roman" panose="02020603050405020304" pitchFamily="18" charset="0"/>
              <a:buChar char="●"/>
            </a:pPr>
            <a:r>
              <a:rPr lang="ru-RU" dirty="0">
                <a:latin typeface="Raleway" pitchFamily="2" charset="-52"/>
              </a:rPr>
              <a:t>Отсутствие обратной связи</a:t>
            </a:r>
          </a:p>
          <a:p>
            <a:pPr marL="139700" lvl="0">
              <a:lnSpc>
                <a:spcPct val="115000"/>
              </a:lnSpc>
              <a:buClr>
                <a:schemeClr val="dk1"/>
              </a:buClr>
              <a:buSzPts val="1200"/>
            </a:pPr>
            <a:r>
              <a:rPr lang="ru-RU" sz="1600" dirty="0">
                <a:latin typeface="Raleway" pitchFamily="2" charset="-52"/>
              </a:rPr>
              <a:t>Неудобство в заказе дополнительных услуг: </a:t>
            </a:r>
          </a:p>
          <a:p>
            <a:pPr marL="425450" lvl="0" indent="-285750">
              <a:lnSpc>
                <a:spcPct val="115000"/>
              </a:lnSpc>
              <a:buClr>
                <a:schemeClr val="dk1"/>
              </a:buClr>
              <a:buSzPts val="1200"/>
              <a:buFont typeface="Times New Roman" panose="02020603050405020304" pitchFamily="18" charset="0"/>
              <a:buChar char="●"/>
            </a:pPr>
            <a:r>
              <a:rPr lang="ru-RU" dirty="0">
                <a:latin typeface="Raleway" pitchFamily="2" charset="-52"/>
              </a:rPr>
              <a:t>Чтобы найти и заказать услугу приходится использовать множество сторонних сервисов, что вызывает неудобство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2" name="Google Shape;182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9"/>
          <p:cNvSpPr txBox="1"/>
          <p:nvPr/>
        </p:nvSpPr>
        <p:spPr>
          <a:xfrm>
            <a:off x="2583452" y="582319"/>
            <a:ext cx="6130733" cy="4185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 lvl="0">
              <a:buClr>
                <a:schemeClr val="dk1"/>
              </a:buClr>
              <a:buSzPts val="1200"/>
            </a:pP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Научно-технологическое решение </a:t>
            </a:r>
          </a:p>
          <a:p>
            <a:pPr marL="311150" lvl="0" indent="-171450">
              <a:buClr>
                <a:schemeClr val="dk1"/>
              </a:buClr>
              <a:buSzPts val="1200"/>
              <a:buFont typeface="Times New Roman" panose="02020603050405020304" pitchFamily="18" charset="0"/>
              <a:buChar char="●"/>
            </a:pPr>
            <a:r>
              <a:rPr lang="ru-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Мобильное приложение для устройств на базе </a:t>
            </a:r>
            <a:r>
              <a:rPr lang="ru-RU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Android</a:t>
            </a:r>
            <a:r>
              <a:rPr lang="ru-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с использованием языка программирования </a:t>
            </a:r>
            <a:r>
              <a:rPr lang="ru-RU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Kotlin</a:t>
            </a:r>
            <a:r>
              <a:rPr lang="ru-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и базы данных </a:t>
            </a:r>
            <a:r>
              <a:rPr lang="ru-RU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PostgreSQL</a:t>
            </a:r>
            <a:r>
              <a:rPr lang="ru-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lang="ru-RU" u="sng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39700" lvl="0">
              <a:buClr>
                <a:schemeClr val="dk1"/>
              </a:buClr>
              <a:buSzPts val="1200"/>
            </a:pPr>
            <a:endParaRPr lang="ru-RU" u="sng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39700" lvl="0">
              <a:buClr>
                <a:schemeClr val="dk1"/>
              </a:buClr>
              <a:buSzPts val="1200"/>
            </a:pP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Состояние на начало проекта: </a:t>
            </a:r>
          </a:p>
          <a:p>
            <a:pPr marL="311150" lvl="0" indent="-171450">
              <a:buClr>
                <a:schemeClr val="dk1"/>
              </a:buClr>
              <a:buSzPts val="1200"/>
              <a:buFont typeface="Times New Roman" panose="02020603050405020304" pitchFamily="18" charset="0"/>
              <a:buChar char="●"/>
            </a:pPr>
            <a:r>
              <a:rPr lang="ru-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момент начала проекта определены ключевые функциональности</a:t>
            </a:r>
          </a:p>
          <a:p>
            <a:pPr marL="139700" lvl="0">
              <a:buClr>
                <a:schemeClr val="dk1"/>
              </a:buClr>
              <a:buSzPts val="1200"/>
            </a:pPr>
            <a:endParaRPr lang="ru-RU" u="sng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39700" lvl="0">
              <a:buClr>
                <a:schemeClr val="dk1"/>
              </a:buClr>
              <a:buSzPts val="1200"/>
            </a:pP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Основные технические параметры:</a:t>
            </a:r>
          </a:p>
          <a:p>
            <a:pPr marL="406400" lvl="0" indent="-266700"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-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Интуитивно понятный дизайн и навигация</a:t>
            </a:r>
          </a:p>
          <a:p>
            <a:pPr marL="406400" lvl="0" indent="-266700"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-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Масштабируемость</a:t>
            </a:r>
          </a:p>
          <a:p>
            <a:pPr marL="139700" lvl="0">
              <a:buClr>
                <a:schemeClr val="dk1"/>
              </a:buClr>
              <a:buSzPts val="1200"/>
            </a:pPr>
            <a:endParaRPr lang="ru-RU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39700" lvl="0">
              <a:buClr>
                <a:schemeClr val="dk1"/>
              </a:buClr>
              <a:buSzPts val="1200"/>
            </a:pP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Уникальные преимущества и выгоды для клиента:</a:t>
            </a:r>
          </a:p>
          <a:p>
            <a:pPr marL="406400" lvl="0" indent="-266700"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-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Удобство взаимодействия с УК</a:t>
            </a:r>
          </a:p>
          <a:p>
            <a:pPr marL="406400" lvl="0" indent="-266700"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-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Быстрый и удобный заказ множества услуг в одном приложении</a:t>
            </a:r>
          </a:p>
          <a:p>
            <a:pPr marL="406400" lvl="0" indent="-266700"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-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Бесплатное использование приложения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0"/>
          <p:cNvSpPr txBox="1">
            <a:spLocks noGrp="1"/>
          </p:cNvSpPr>
          <p:nvPr>
            <p:ph type="title"/>
          </p:nvPr>
        </p:nvSpPr>
        <p:spPr>
          <a:xfrm>
            <a:off x="401716" y="87222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92" name="Google Shape;192;p30"/>
          <p:cNvSpPr txBox="1"/>
          <p:nvPr/>
        </p:nvSpPr>
        <p:spPr>
          <a:xfrm>
            <a:off x="401716" y="1385513"/>
            <a:ext cx="7136121" cy="3016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i="0" u="none" strike="noStrike" cap="none" dirty="0">
                <a:solidFill>
                  <a:schemeClr val="tx2"/>
                </a:solidFill>
                <a:latin typeface="Raleway "/>
                <a:ea typeface="Raleway"/>
                <a:cs typeface="Raleway"/>
                <a:sym typeface="Raleway SemiBold"/>
              </a:rPr>
              <a:t>Мы предлагаем собственникам </a:t>
            </a:r>
            <a:r>
              <a:rPr lang="ru" sz="1600" dirty="0">
                <a:solidFill>
                  <a:schemeClr val="tx2"/>
                </a:solidFill>
                <a:latin typeface="Raleway "/>
                <a:ea typeface="Raleway"/>
                <a:cs typeface="Raleway"/>
                <a:sym typeface="Raleway SemiBold"/>
              </a:rPr>
              <a:t>многоквартирных домов в ситуации, когда необходимо обратиться к УК для решения проблем.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ru" sz="1600" dirty="0">
              <a:solidFill>
                <a:schemeClr val="tx2"/>
              </a:solidFill>
              <a:latin typeface="Raleway "/>
              <a:ea typeface="Raleway"/>
              <a:cs typeface="Raleway"/>
              <a:sym typeface="Raleway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dirty="0">
                <a:solidFill>
                  <a:schemeClr val="tx2"/>
                </a:solidFill>
                <a:latin typeface="Raleway "/>
                <a:ea typeface="Raleway"/>
                <a:cs typeface="Raleway"/>
                <a:sym typeface="Raleway SemiBold"/>
              </a:rPr>
              <a:t>Решить проблему неэффективного взаимодействия собственника и УК можно с помощью мобильного приложения «Мой дом».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ru" sz="1600" dirty="0">
              <a:solidFill>
                <a:schemeClr val="tx2"/>
              </a:solidFill>
              <a:latin typeface="Raleway "/>
              <a:ea typeface="Raleway"/>
              <a:cs typeface="Raleway"/>
              <a:sym typeface="Raleway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dirty="0">
                <a:solidFill>
                  <a:schemeClr val="tx2"/>
                </a:solidFill>
                <a:latin typeface="Raleway "/>
                <a:ea typeface="Raleway"/>
                <a:cs typeface="Raleway"/>
                <a:sym typeface="Raleway SemiBold"/>
              </a:rPr>
              <a:t>Собственники смогут экономить время на обращениях к УК и получать от неё обратную связь, а управляющая компания получит возможность быстро и эффективно обрабатывать заявки собственников.</a:t>
            </a:r>
            <a:endParaRPr sz="1600" i="0" u="none" strike="noStrike" cap="none" dirty="0">
              <a:solidFill>
                <a:schemeClr val="tx2"/>
              </a:solidFill>
              <a:latin typeface="Raleway "/>
              <a:ea typeface="Raleway"/>
              <a:cs typeface="Raleway"/>
              <a:sym typeface="Raleway"/>
            </a:endParaRPr>
          </a:p>
        </p:txBody>
      </p:sp>
      <p:sp>
        <p:nvSpPr>
          <p:cNvPr id="193" name="Google Shape;193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31"/>
          <p:cNvSpPr txBox="1"/>
          <p:nvPr/>
        </p:nvSpPr>
        <p:spPr>
          <a:xfrm>
            <a:off x="456817" y="1804723"/>
            <a:ext cx="6936600" cy="301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11150" lvl="0" indent="-171450">
              <a:buClr>
                <a:schemeClr val="dk1"/>
              </a:buClr>
              <a:buSzPts val="1200"/>
              <a:buFont typeface="Times New Roman" panose="02020603050405020304" pitchFamily="18" charset="0"/>
              <a:buChar char="●"/>
            </a:pPr>
            <a:r>
              <a:rPr lang="ru-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TAM (Общий доступный рынок): потенциальный TAM включает в себя все многоквартирные дома в стране, не зависимо от управляющей компании.</a:t>
            </a:r>
          </a:p>
          <a:p>
            <a:pPr marL="311150" lvl="0" indent="-171450">
              <a:buClr>
                <a:schemeClr val="dk1"/>
              </a:buClr>
              <a:buSzPts val="1200"/>
              <a:buFont typeface="Times New Roman" panose="02020603050405020304" pitchFamily="18" charset="0"/>
              <a:buChar char="●"/>
            </a:pPr>
            <a:r>
              <a:rPr lang="ru-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SAM (Обслуживаемый доступный рынок): ограничивается домами, которыми управляет ООО "УК "ВКБГРУПП" (по данным сервиса Мой ЖКХ» 73 дома). SAM охватывает этот конкретный сегмент рынка управления многоквартирными домами в Архангельске.</a:t>
            </a:r>
          </a:p>
          <a:p>
            <a:pPr marL="311150" lvl="0" indent="-171450">
              <a:buClr>
                <a:schemeClr val="dk1"/>
              </a:buClr>
              <a:buSzPts val="1200"/>
              <a:buFont typeface="Times New Roman" panose="02020603050405020304" pitchFamily="18" charset="0"/>
              <a:buChar char="●"/>
            </a:pPr>
            <a:r>
              <a:rPr lang="ru-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SOM (Обслуживаемый достижимый рынок): пользователи мобильного приложения «Мой дом». Учитывая отсутствие конкурентов, SOM охватывает все дома, находящиеся под управлением ООО "УК "ВКБГРУПП", что предоставляет определенное преимущество и уникальное положение на данном рынке.</a:t>
            </a:r>
          </a:p>
          <a:p>
            <a:pPr marL="311150" lvl="0" indent="-171450">
              <a:buClr>
                <a:schemeClr val="dk1"/>
              </a:buClr>
              <a:buSzPts val="1200"/>
              <a:buFont typeface="Times New Roman" panose="02020603050405020304" pitchFamily="18" charset="0"/>
              <a:buChar char="●"/>
            </a:pPr>
            <a:endParaRPr lang="ru-RU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chemeClr val="accent6"/>
              </a:solidFill>
              <a:highlight>
                <a:srgbClr val="FFFF00"/>
              </a:highlight>
              <a:latin typeface="Raleway 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03" name="Google Shape;203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2"/>
          <p:cNvSpPr txBox="1"/>
          <p:nvPr/>
        </p:nvSpPr>
        <p:spPr>
          <a:xfrm>
            <a:off x="401716" y="2088579"/>
            <a:ext cx="6936600" cy="1140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800" dirty="0">
                <a:effectLst/>
                <a:latin typeface="Raleway "/>
                <a:ea typeface="Times New Roman" panose="02020603050405020304" pitchFamily="18" charset="0"/>
              </a:rPr>
              <a:t>Бесплатное использование приложения для собственников жилья, с получением комиссии от партнеров, предоставляющих дополнительные услуги через платформу.</a:t>
            </a:r>
            <a:endParaRPr lang="ru-RU" sz="1200" dirty="0">
              <a:solidFill>
                <a:schemeClr val="dk1"/>
              </a:solidFill>
              <a:latin typeface="Raleway "/>
              <a:ea typeface="Raleway"/>
              <a:cs typeface="Raleway"/>
              <a:sym typeface="Raleway SemiBold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401716" y="1186167"/>
            <a:ext cx="3661401" cy="56312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32"/>
          <p:cNvSpPr txBox="1">
            <a:spLocks noGrp="1"/>
          </p:cNvSpPr>
          <p:nvPr>
            <p:ph type="title"/>
          </p:nvPr>
        </p:nvSpPr>
        <p:spPr>
          <a:xfrm>
            <a:off x="401716" y="1160217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Google Shape;212;p32">
            <a:extLst>
              <a:ext uri="{FF2B5EF4-FFF2-40B4-BE49-F238E27FC236}">
                <a16:creationId xmlns:a16="http://schemas.microsoft.com/office/drawing/2014/main" id="{0C87121E-1EDE-3E7C-1DAE-5E50F1AEF513}"/>
              </a:ext>
            </a:extLst>
          </p:cNvPr>
          <p:cNvSpPr txBox="1"/>
          <p:nvPr/>
        </p:nvSpPr>
        <p:spPr>
          <a:xfrm>
            <a:off x="475424" y="2257462"/>
            <a:ext cx="6936600" cy="82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800" dirty="0">
                <a:effectLst/>
                <a:latin typeface="Raleway "/>
                <a:ea typeface="Times New Roman" panose="02020603050405020304" pitchFamily="18" charset="0"/>
              </a:rPr>
              <a:t>На текущий момент у нас определены концепция приложения и  ключевые его функциональности.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4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7" name="Google Shape;237;p34"/>
          <p:cNvGraphicFramePr/>
          <p:nvPr>
            <p:extLst>
              <p:ext uri="{D42A27DB-BD31-4B8C-83A1-F6EECF244321}">
                <p14:modId xmlns:p14="http://schemas.microsoft.com/office/powerpoint/2010/main" val="663900347"/>
              </p:ext>
            </p:extLst>
          </p:nvPr>
        </p:nvGraphicFramePr>
        <p:xfrm>
          <a:off x="532310" y="1071950"/>
          <a:ext cx="7532025" cy="3956994"/>
        </p:xfrm>
        <a:graphic>
          <a:graphicData uri="http://schemas.openxmlformats.org/drawingml/2006/table">
            <a:tbl>
              <a:tblPr>
                <a:noFill/>
                <a:tableStyleId>{3520850A-D642-4112-AD99-0FCC5CF0175F}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981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540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</a:t>
                      </a: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CEO)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Хрущалин</a:t>
                      </a:r>
                      <a:r>
                        <a:rPr lang="ru-RU" sz="1100" u="none" strike="noStrike" cap="none" baseline="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Марк</a:t>
                      </a:r>
                      <a:endParaRPr lang="ru-RU"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52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</a:t>
                      </a: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CTO)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</a:t>
                      </a:r>
                      <a:endParaRPr lang="en-US"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Коровин</a:t>
                      </a:r>
                      <a:r>
                        <a:rPr lang="ru-RU" sz="1100" u="none" strike="noStrike" cap="none" baseline="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Эльдар</a:t>
                      </a:r>
                      <a:endParaRPr lang="ru-RU"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05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DEVOPS 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СПЕЦИАЛИСТ</a:t>
                      </a:r>
                      <a:endParaRPr lang="en-US"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Петров Николай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310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ТЕХНИЧЕСКИЙ ПИСАТЕЛЬ</a:t>
                      </a:r>
                      <a:endParaRPr lang="ru-RU"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Кузнецов Юрий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40" name="Google Shape;240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5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 dirty="0">
                <a:solidFill>
                  <a:schemeClr val="dk1"/>
                </a:solidFill>
              </a:rPr>
              <a:t>ПЛАНЫ РАЗВИТИЯ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251" name="Google Shape;251;p35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1414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 dirty="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endParaRPr sz="13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-RU" sz="1300" dirty="0">
                <a:solidFill>
                  <a:srgbClr val="132C40"/>
                </a:solidFill>
              </a:rPr>
              <a:t>Разработка дизайна приложения</a:t>
            </a: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-RU" sz="1300" dirty="0">
                <a:solidFill>
                  <a:srgbClr val="132C40"/>
                </a:solidFill>
              </a:rPr>
              <a:t>Разработка и тестирование базовой функциональности приложения</a:t>
            </a: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-RU" sz="1300" dirty="0">
                <a:solidFill>
                  <a:srgbClr val="132C40"/>
                </a:solidFill>
              </a:rPr>
              <a:t>Интеграция с базой данных </a:t>
            </a:r>
            <a:r>
              <a:rPr lang="ru-RU" sz="1300" dirty="0" err="1">
                <a:solidFill>
                  <a:srgbClr val="132C40"/>
                </a:solidFill>
              </a:rPr>
              <a:t>PostgreSQL</a:t>
            </a:r>
            <a:endParaRPr lang="ru-RU" sz="1300" dirty="0">
              <a:solidFill>
                <a:srgbClr val="132C40"/>
              </a:solidFill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0" name="Google Shape;260;p35"/>
          <p:cNvGraphicFramePr/>
          <p:nvPr>
            <p:extLst>
              <p:ext uri="{D42A27DB-BD31-4B8C-83A1-F6EECF244321}">
                <p14:modId xmlns:p14="http://schemas.microsoft.com/office/powerpoint/2010/main" val="591725617"/>
              </p:ext>
            </p:extLst>
          </p:nvPr>
        </p:nvGraphicFramePr>
        <p:xfrm>
          <a:off x="630335" y="3150175"/>
          <a:ext cx="7532025" cy="1869920"/>
        </p:xfrm>
        <a:graphic>
          <a:graphicData uri="http://schemas.openxmlformats.org/drawingml/2006/table">
            <a:tbl>
              <a:tblPr>
                <a:noFill/>
                <a:tableStyleId>{3520850A-D642-4112-AD99-0FCC5CF0175F}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sym typeface="Raleway SemiBold"/>
                        </a:rPr>
                        <a:t>Разработка дизайна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Петров Николай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sym typeface="Raleway SemiBold"/>
                        </a:rPr>
                        <a:t>Разработка </a:t>
                      </a:r>
                      <a:r>
                        <a:rPr lang="ru-RU" sz="14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sym typeface="Raleway SemiBold"/>
                        </a:rPr>
                        <a:t>функциональностей</a:t>
                      </a:r>
                      <a:endParaRPr lang="ru-RU"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</a:t>
                      </a:r>
                      <a:r>
                        <a:rPr lang="ru-RU" sz="1100" u="none" strike="noStrike" cap="none" baseline="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недели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Коровин Эльдар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sym typeface="Raleway SemiBold"/>
                        </a:rPr>
                        <a:t>Техническая документация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недели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Кузнецов Юрий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61" name="Google Shape;261;p35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2" name="Google Shape;272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81B8F62-1AA9-EBED-B7E2-AE5D85708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6818" y="2340281"/>
            <a:ext cx="7993200" cy="397001"/>
          </a:xfrm>
        </p:spPr>
        <p:txBody>
          <a:bodyPr/>
          <a:lstStyle/>
          <a:p>
            <a:pPr marL="152400" indent="0">
              <a:buNone/>
            </a:pPr>
            <a:r>
              <a:rPr lang="ru-RU" dirty="0"/>
              <a:t>Почта</a:t>
            </a:r>
            <a:r>
              <a:rPr lang="en-US" dirty="0"/>
              <a:t>: byiniyporter@gmail.com</a:t>
            </a:r>
            <a:r>
              <a:rPr lang="ru-RU" dirty="0"/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516</Words>
  <Application>Microsoft Office PowerPoint</Application>
  <PresentationFormat>Экран (16:9)</PresentationFormat>
  <Paragraphs>100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Calibri</vt:lpstr>
      <vt:lpstr>Raleway</vt:lpstr>
      <vt:lpstr>Helvetica Neue</vt:lpstr>
      <vt:lpstr>Raleway SemiBold</vt:lpstr>
      <vt:lpstr>Raleway </vt:lpstr>
      <vt:lpstr>Times New Roman</vt:lpstr>
      <vt:lpstr>Century Gothic</vt:lpstr>
      <vt:lpstr>Simple Light</vt:lpstr>
      <vt:lpstr>Simple Light</vt:lpstr>
      <vt:lpstr>Мобильное приложение “Мой дом”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</dc:title>
  <dc:creator>Asus</dc:creator>
  <cp:lastModifiedBy>Kvp Sky</cp:lastModifiedBy>
  <cp:revision>21</cp:revision>
  <dcterms:modified xsi:type="dcterms:W3CDTF">2023-12-11T13:17:16Z</dcterms:modified>
</cp:coreProperties>
</file>