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83" r:id="rId4"/>
    <p:sldId id="269" r:id="rId5"/>
    <p:sldId id="270" r:id="rId6"/>
    <p:sldId id="277" r:id="rId7"/>
    <p:sldId id="271" r:id="rId8"/>
    <p:sldId id="262" r:id="rId9"/>
    <p:sldId id="274" r:id="rId10"/>
    <p:sldId id="285" r:id="rId11"/>
    <p:sldId id="275" r:id="rId12"/>
    <p:sldId id="276" r:id="rId13"/>
    <p:sldId id="279" r:id="rId14"/>
    <p:sldId id="272" r:id="rId15"/>
    <p:sldId id="264" r:id="rId16"/>
    <p:sldId id="267" r:id="rId17"/>
    <p:sldId id="258" r:id="rId18"/>
  </p:sldIdLst>
  <p:sldSz cx="12192000" cy="6858000"/>
  <p:notesSz cx="12192000" cy="6858000"/>
  <p:defaultTextStyle>
    <a:defPPr>
      <a:defRPr lang="en-US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8101"/>
    <a:srgbClr val="A5A5A5"/>
    <a:srgbClr val="C48170"/>
    <a:srgbClr val="ED7D31"/>
    <a:srgbClr val="FFB039"/>
    <a:srgbClr val="AD238F"/>
    <a:srgbClr val="636FC5"/>
    <a:srgbClr val="729FCF"/>
    <a:srgbClr val="B2DE82"/>
    <a:srgbClr val="E6F0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C03C089-3D31-461C-8E23-1AC4CC9BF546}" v="1244" dt="2023-11-26T15:39:24.60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0878" autoAdjust="0"/>
    <p:restoredTop sz="95033" autoAdjust="0"/>
  </p:normalViewPr>
  <p:slideViewPr>
    <p:cSldViewPr snapToGrid="0">
      <p:cViewPr varScale="1">
        <p:scale>
          <a:sx n="78" d="100"/>
          <a:sy n="78" d="100"/>
        </p:scale>
        <p:origin x="149" y="72"/>
      </p:cViewPr>
      <p:guideLst>
        <p:guide pos="3840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200" d="100"/>
        <a:sy n="2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9644B17-E371-4257-8197-3C793C3E6577}" type="doc">
      <dgm:prSet loTypeId="urn:microsoft.com/office/officeart/2005/8/layout/target3#1" loCatId="relationship" qsTypeId="urn:microsoft.com/office/officeart/2005/8/quickstyle/simple1#2" qsCatId="simple" csTypeId="urn:microsoft.com/office/officeart/2005/8/colors/colorful2" csCatId="colorful" phldr="1"/>
      <dgm:spPr bwMode="auto"/>
      <dgm:t>
        <a:bodyPr/>
        <a:lstStyle/>
        <a:p>
          <a:pPr>
            <a:defRPr/>
          </a:pPr>
          <a:endParaRPr lang="ru-RU"/>
        </a:p>
      </dgm:t>
    </dgm:pt>
    <dgm:pt modelId="{C8B88145-5C3C-453E-BDA7-90AE7F209923}">
      <dgm:prSet phldrT="[Текст]" custT="1"/>
      <dgm:spPr bwMode="auto"/>
      <dgm:t>
        <a:bodyPr/>
        <a:lstStyle/>
        <a:p>
          <a:pPr algn="l">
            <a:defRPr/>
          </a:pPr>
          <a:endParaRPr lang="en-US" sz="4000" dirty="0"/>
        </a:p>
        <a:p>
          <a:pPr algn="l">
            <a:defRPr/>
          </a:pPr>
          <a:r>
            <a:rPr lang="en-US" sz="4000" dirty="0"/>
            <a:t>TAM</a:t>
          </a:r>
          <a:endParaRPr lang="ru-RU" sz="4400" dirty="0"/>
        </a:p>
      </dgm:t>
    </dgm:pt>
    <dgm:pt modelId="{7852AD35-7C5B-4F00-AF08-4027F01259F9}" type="parTrans" cxnId="{2974D6AC-1EA7-4376-A79C-AF729D039139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90E603CC-B186-4F3A-B2CE-E96765B3E9A2}" type="sibTrans" cxnId="{2974D6AC-1EA7-4376-A79C-AF729D039139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6752273B-2974-4901-BFB8-4BC26F20E55B}">
      <dgm:prSet phldrT="[Текст]" custT="1"/>
      <dgm:spPr bwMode="auto"/>
      <dgm:t>
        <a:bodyPr/>
        <a:lstStyle/>
        <a:p>
          <a:pPr algn="l">
            <a:defRPr/>
          </a:pPr>
          <a:r>
            <a:rPr lang="en-US" sz="4000" dirty="0"/>
            <a:t>SAM</a:t>
          </a:r>
          <a:endParaRPr lang="ru-RU" sz="4000" dirty="0"/>
        </a:p>
      </dgm:t>
    </dgm:pt>
    <dgm:pt modelId="{CBE72303-DDDF-4AD0-8498-266F506A1A84}" type="parTrans" cxnId="{5F815082-0B71-4C32-8D9B-FBD999270415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C53480B3-6EEF-4A22-B15C-19B4A02EC999}" type="sibTrans" cxnId="{5F815082-0B71-4C32-8D9B-FBD999270415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2087DB33-D6AB-49A9-8E8D-4E0056D9397D}">
      <dgm:prSet phldrT="[Текст]" custT="1"/>
      <dgm:spPr bwMode="auto"/>
      <dgm:t>
        <a:bodyPr/>
        <a:lstStyle/>
        <a:p>
          <a:pPr marL="0" indent="0">
            <a:lnSpc>
              <a:spcPct val="100000"/>
            </a:lnSpc>
            <a:spcAft>
              <a:spcPts val="0"/>
            </a:spcAft>
            <a:buFont typeface="Wingdings" panose="05000000000000000000" pitchFamily="2" charset="2"/>
            <a:buChar char="q"/>
            <a:defRPr/>
          </a:pPr>
          <a:r>
            <a:rPr lang="ru-RU" sz="13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По прогнозу </a:t>
          </a:r>
          <a:r>
            <a:rPr lang="ru-RU" sz="1300" i="1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АНО «Платформа НТИ» </a:t>
          </a:r>
          <a:r>
            <a:rPr lang="ru-RU" sz="13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и ГТЛК: объем рынка гражданских беспилотников в РФ составить до 500 млрд </a:t>
          </a:r>
          <a:r>
            <a:rPr lang="ru-RU" sz="1300" dirty="0" err="1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руб</a:t>
          </a:r>
          <a:r>
            <a:rPr lang="ru-RU" sz="13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 к 2026 году.</a:t>
          </a:r>
          <a:endParaRPr sz="1300" dirty="0"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</dgm:t>
    </dgm:pt>
    <dgm:pt modelId="{D1A68B0C-D7EB-46C3-B4F2-7A828150629C}" type="parTrans" cxnId="{CD5192BB-E309-4E67-9882-62466785FC31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D8394DE1-9091-4708-A4B9-010988E3370B}" type="sibTrans" cxnId="{CD5192BB-E309-4E67-9882-62466785FC31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39B71CD8-8E82-41DF-A271-5F1D4478FAC2}">
      <dgm:prSet phldrT="[Текст]" custT="1"/>
      <dgm:spPr bwMode="auto"/>
      <dgm:t>
        <a:bodyPr/>
        <a:lstStyle/>
        <a:p>
          <a:pPr algn="l">
            <a:defRPr/>
          </a:pPr>
          <a:r>
            <a:rPr lang="en-US" sz="4000" dirty="0"/>
            <a:t>SOM</a:t>
          </a:r>
          <a:endParaRPr lang="ru-RU" sz="4000" dirty="0"/>
        </a:p>
      </dgm:t>
    </dgm:pt>
    <dgm:pt modelId="{1CB710E6-596E-4DF9-9B1A-2600D0FD97EC}" type="parTrans" cxnId="{46501E86-27E1-4C3C-8604-C3F0C67947D7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B2FABF90-21EF-4D07-8C94-934CB3317AA9}" type="sibTrans" cxnId="{46501E86-27E1-4C3C-8604-C3F0C67947D7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BFCE87C4-D53B-46D6-93C1-E45242723CEF}">
      <dgm:prSet phldrT="[Текст]" custT="1"/>
      <dgm:spPr bwMode="auto"/>
      <dgm:t>
        <a:bodyPr/>
        <a:lstStyle/>
        <a:p>
          <a:pPr>
            <a:buFont typeface="Wingdings" panose="05000000000000000000" pitchFamily="2" charset="2"/>
            <a:buChar char="q"/>
            <a:defRPr/>
          </a:pPr>
          <a:r>
            <a:rPr lang="ru-RU" sz="13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Производители </a:t>
          </a:r>
          <a:r>
            <a:rPr lang="ru-RU" sz="1300" dirty="0" err="1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дронопортов</a:t>
          </a:r>
          <a:r>
            <a:rPr lang="ru-RU" sz="13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 В РФ:</a:t>
          </a:r>
          <a:endParaRPr sz="1300" i="1" dirty="0"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</dgm:t>
    </dgm:pt>
    <dgm:pt modelId="{FF59BB72-AC1E-48F0-A465-7F806F822702}" type="parTrans" cxnId="{788DEDC7-C08C-40BC-A94B-CB3E59A605D7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0A6038E5-ABB2-491E-A566-BB56580C7A1B}" type="sibTrans" cxnId="{788DEDC7-C08C-40BC-A94B-CB3E59A605D7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91AE1614-AC38-4F02-AEF7-1B8B83772D86}">
      <dgm:prSet phldrT="[Текст]" custT="1"/>
      <dgm:spPr bwMode="auto"/>
      <dgm:t>
        <a:bodyPr/>
        <a:lstStyle/>
        <a:p>
          <a:pPr marL="0" indent="0">
            <a:lnSpc>
              <a:spcPct val="100000"/>
            </a:lnSpc>
            <a:spcAft>
              <a:spcPts val="0"/>
            </a:spcAft>
            <a:buFont typeface="Wingdings" panose="05000000000000000000" pitchFamily="2" charset="2"/>
            <a:buChar char="q"/>
            <a:defRPr/>
          </a:pPr>
          <a:r>
            <a:rPr lang="ru-RU" sz="1300" dirty="0">
              <a:solidFill>
                <a:srgbClr val="000000"/>
              </a:solidFill>
              <a:effectLst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Количество зарегистрированных  </a:t>
          </a:r>
          <a:r>
            <a:rPr lang="ru-RU" sz="1300" b="0" i="0" dirty="0">
              <a:solidFill>
                <a:srgbClr val="1A1A1A"/>
              </a:solidFill>
              <a:effectLst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БПЛА в РФ массой до 30 кг </a:t>
          </a:r>
          <a:r>
            <a:rPr lang="ru-RU" sz="1300" dirty="0">
              <a:solidFill>
                <a:srgbClr val="000000"/>
              </a:solidFill>
              <a:effectLst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на 2022 год: 70 000 единиц.</a:t>
          </a:r>
          <a:endParaRPr sz="1300" dirty="0"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</dgm:t>
    </dgm:pt>
    <dgm:pt modelId="{4FCE3696-962E-420B-9D87-14B96BDC7F5F}" type="parTrans" cxnId="{D2D4E507-F568-468F-82F1-7972A4C09A47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4BF17BE9-53F8-4095-8A44-81A72C4F47CD}" type="sibTrans" cxnId="{D2D4E507-F568-468F-82F1-7972A4C09A47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9B7E7950-2004-447F-A555-74B53F02CB2B}">
      <dgm:prSet phldrT="[Текст]" custT="1"/>
      <dgm:spPr bwMode="auto"/>
      <dgm:t>
        <a:bodyPr/>
        <a:lstStyle/>
        <a:p>
          <a:pPr marL="0" indent="0">
            <a:lnSpc>
              <a:spcPct val="100000"/>
            </a:lnSpc>
            <a:spcAft>
              <a:spcPts val="0"/>
            </a:spcAft>
            <a:defRPr/>
          </a:pPr>
          <a:endParaRPr lang="ru-RU" sz="1100" dirty="0">
            <a:solidFill>
              <a:schemeClr val="accent1"/>
            </a:solidFill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</dgm:t>
    </dgm:pt>
    <dgm:pt modelId="{163F8618-B741-4E18-B044-8C2B0D903CED}" type="sibTrans" cxnId="{49283A87-4CCD-4D2E-A991-1BBBEC6434F8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30A916FE-5475-48A4-9CCF-61F1AA003518}" type="parTrans" cxnId="{49283A87-4CCD-4D2E-A991-1BBBEC6434F8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6DBEC67E-55DB-4084-BB78-BA320C75839C}">
      <dgm:prSet custT="1"/>
      <dgm:spPr/>
      <dgm:t>
        <a:bodyPr/>
        <a:lstStyle/>
        <a:p>
          <a:pPr marL="0" indent="0">
            <a:lnSpc>
              <a:spcPct val="100000"/>
            </a:lnSpc>
            <a:spcAft>
              <a:spcPts val="0"/>
            </a:spcAft>
            <a:buFont typeface="Wingdings" panose="05000000000000000000" pitchFamily="2" charset="2"/>
            <a:buChar char="q"/>
            <a:defRPr/>
          </a:pPr>
          <a:r>
            <a:rPr lang="ru-RU" sz="1300" dirty="0">
              <a:solidFill>
                <a:srgbClr val="000000"/>
              </a:solidFill>
              <a:effectLst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При продаже 1 Станции для каждого борта – за год выручка составит:</a:t>
          </a:r>
          <a:br>
            <a:rPr lang="ru-RU" sz="1300" dirty="0">
              <a:solidFill>
                <a:srgbClr val="000000"/>
              </a:solidFill>
              <a:effectLst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</a:br>
          <a:r>
            <a:rPr lang="ru-RU" sz="1300" dirty="0">
              <a:solidFill>
                <a:srgbClr val="000000"/>
              </a:solidFill>
              <a:effectLst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 70 000 * 300 000= </a:t>
          </a:r>
          <a:r>
            <a:rPr lang="ru-RU" sz="1600" b="1" dirty="0">
              <a:solidFill>
                <a:srgbClr val="000000"/>
              </a:solidFill>
              <a:effectLst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21 млрд </a:t>
          </a:r>
          <a:r>
            <a:rPr lang="ru-RU" sz="1300" dirty="0">
              <a:solidFill>
                <a:srgbClr val="000000"/>
              </a:solidFill>
              <a:effectLst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рублей в год</a:t>
          </a:r>
          <a:endParaRPr lang="ru-RU" sz="1300" dirty="0">
            <a:effectLst/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</dgm:t>
    </dgm:pt>
    <dgm:pt modelId="{A780F030-73E5-4048-BFFE-CEACB31CD43A}" type="parTrans" cxnId="{F984D99A-2C2D-472A-88A0-D181DB340CEE}">
      <dgm:prSet/>
      <dgm:spPr/>
      <dgm:t>
        <a:bodyPr/>
        <a:lstStyle/>
        <a:p>
          <a:endParaRPr lang="ru-RU"/>
        </a:p>
      </dgm:t>
    </dgm:pt>
    <dgm:pt modelId="{AFE8D949-89E6-4890-B01C-BEA74D892265}" type="sibTrans" cxnId="{F984D99A-2C2D-472A-88A0-D181DB340CEE}">
      <dgm:prSet/>
      <dgm:spPr/>
      <dgm:t>
        <a:bodyPr/>
        <a:lstStyle/>
        <a:p>
          <a:endParaRPr lang="ru-RU"/>
        </a:p>
      </dgm:t>
    </dgm:pt>
    <dgm:pt modelId="{DCDD6A57-6DA5-4A1A-8A01-E192430A89DB}">
      <dgm:prSet custT="1"/>
      <dgm:spPr/>
      <dgm:t>
        <a:bodyPr/>
        <a:lstStyle/>
        <a:p>
          <a:pPr>
            <a:buFont typeface="Wingdings" panose="05000000000000000000" pitchFamily="2" charset="2"/>
            <a:buChar char="q"/>
            <a:defRPr/>
          </a:pPr>
          <a:r>
            <a:rPr lang="ru-RU" sz="13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Всего 8 производителей. Тогда:</a:t>
          </a:r>
        </a:p>
      </dgm:t>
    </dgm:pt>
    <dgm:pt modelId="{F2EEDB47-3B8A-4CD1-8083-FDF0536B9B38}" type="parTrans" cxnId="{EF856C19-BE30-4128-BDA5-2758A6FE2F04}">
      <dgm:prSet/>
      <dgm:spPr/>
      <dgm:t>
        <a:bodyPr/>
        <a:lstStyle/>
        <a:p>
          <a:endParaRPr lang="ru-RU"/>
        </a:p>
      </dgm:t>
    </dgm:pt>
    <dgm:pt modelId="{44996C27-A0F2-4BF6-9C68-BF7D5603F167}" type="sibTrans" cxnId="{EF856C19-BE30-4128-BDA5-2758A6FE2F04}">
      <dgm:prSet/>
      <dgm:spPr/>
      <dgm:t>
        <a:bodyPr/>
        <a:lstStyle/>
        <a:p>
          <a:endParaRPr lang="ru-RU"/>
        </a:p>
      </dgm:t>
    </dgm:pt>
    <dgm:pt modelId="{18B51A69-CFD7-4DB9-BC07-2615DFAC963E}">
      <dgm:prSet custT="1"/>
      <dgm:spPr/>
      <dgm:t>
        <a:bodyPr/>
        <a:lstStyle/>
        <a:p>
          <a:pPr>
            <a:buFont typeface="Wingdings" panose="05000000000000000000" pitchFamily="2" charset="2"/>
            <a:buChar char="q"/>
            <a:defRPr/>
          </a:pPr>
          <a:r>
            <a:rPr lang="en-US" sz="1600" b="1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SOM = SAM</a:t>
          </a:r>
          <a:r>
            <a:rPr lang="ru-RU" sz="16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 </a:t>
          </a:r>
          <a:r>
            <a:rPr lang="ru-RU" sz="1800" b="1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/</a:t>
          </a:r>
          <a:r>
            <a:rPr lang="ru-RU" sz="16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 </a:t>
          </a:r>
          <a:r>
            <a:rPr lang="ru-RU" sz="1800" b="1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(</a:t>
          </a:r>
          <a:r>
            <a:rPr lang="ru-RU" sz="13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число производителей</a:t>
          </a:r>
          <a:r>
            <a:rPr lang="ru-RU" sz="1600" b="1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 + 1) = 440 млн</a:t>
          </a:r>
          <a:r>
            <a:rPr lang="ru-RU" sz="16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 руб.</a:t>
          </a:r>
        </a:p>
      </dgm:t>
    </dgm:pt>
    <dgm:pt modelId="{32AE8FDB-320E-46A9-877E-198A564876D5}" type="parTrans" cxnId="{BA18ADB5-A9DD-4D6F-829A-22FB5BB7E8BA}">
      <dgm:prSet/>
      <dgm:spPr/>
      <dgm:t>
        <a:bodyPr/>
        <a:lstStyle/>
        <a:p>
          <a:endParaRPr lang="ru-RU"/>
        </a:p>
      </dgm:t>
    </dgm:pt>
    <dgm:pt modelId="{196C8206-E653-45CD-AC33-773799946A79}" type="sibTrans" cxnId="{BA18ADB5-A9DD-4D6F-829A-22FB5BB7E8BA}">
      <dgm:prSet/>
      <dgm:spPr/>
      <dgm:t>
        <a:bodyPr/>
        <a:lstStyle/>
        <a:p>
          <a:endParaRPr lang="ru-RU"/>
        </a:p>
      </dgm:t>
    </dgm:pt>
    <dgm:pt modelId="{DE32849E-7547-45DC-88BB-4A684E8A860F}">
      <dgm:prSet custT="1"/>
      <dgm:spPr/>
      <dgm:t>
        <a:bodyPr/>
        <a:lstStyle/>
        <a:p>
          <a:pPr>
            <a:defRPr/>
          </a:pPr>
          <a:endParaRPr lang="ru-RU" sz="1100" dirty="0"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</dgm:t>
    </dgm:pt>
    <dgm:pt modelId="{09A4DC71-F8EA-4960-8F45-8689990DEECB}" type="parTrans" cxnId="{D29750DB-D1B2-4838-A1F2-88747C938E29}">
      <dgm:prSet/>
      <dgm:spPr/>
      <dgm:t>
        <a:bodyPr/>
        <a:lstStyle/>
        <a:p>
          <a:endParaRPr lang="ru-RU"/>
        </a:p>
      </dgm:t>
    </dgm:pt>
    <dgm:pt modelId="{31870559-B5BD-479C-A18E-D37AEC3497B9}" type="sibTrans" cxnId="{D29750DB-D1B2-4838-A1F2-88747C938E29}">
      <dgm:prSet/>
      <dgm:spPr/>
      <dgm:t>
        <a:bodyPr/>
        <a:lstStyle/>
        <a:p>
          <a:endParaRPr lang="ru-RU"/>
        </a:p>
      </dgm:t>
    </dgm:pt>
    <dgm:pt modelId="{6D711D55-9333-446D-ADE4-0D8F4241BAC3}">
      <dgm:prSet custT="1"/>
      <dgm:spPr/>
      <dgm:t>
        <a:bodyPr/>
        <a:lstStyle/>
        <a:p>
          <a:pPr marL="0" indent="0">
            <a:lnSpc>
              <a:spcPct val="100000"/>
            </a:lnSpc>
            <a:spcAft>
              <a:spcPts val="0"/>
            </a:spcAft>
            <a:buFont typeface="Wingdings" panose="05000000000000000000" pitchFamily="2" charset="2"/>
            <a:buChar char="q"/>
            <a:defRPr/>
          </a:pPr>
          <a:r>
            <a:rPr lang="ru-RU" sz="13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По оценке «</a:t>
          </a:r>
          <a:r>
            <a:rPr lang="ru-RU" sz="1300" i="1" dirty="0" err="1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АэроНекст</a:t>
          </a:r>
          <a:r>
            <a:rPr lang="ru-RU" sz="13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»: объем рынка </a:t>
          </a:r>
          <a:r>
            <a:rPr lang="ru-RU" sz="1300" dirty="0" err="1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дронопортов</a:t>
          </a:r>
          <a:r>
            <a:rPr lang="ru-RU" sz="13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 составит 40 млрд рублей к 2026 году</a:t>
          </a:r>
        </a:p>
      </dgm:t>
    </dgm:pt>
    <dgm:pt modelId="{C1CBBD39-F12D-47C2-9242-22931AE1178D}" type="parTrans" cxnId="{ACC93883-D150-4CA8-AFEB-369273514DE5}">
      <dgm:prSet/>
      <dgm:spPr/>
      <dgm:t>
        <a:bodyPr/>
        <a:lstStyle/>
        <a:p>
          <a:endParaRPr lang="ru-RU"/>
        </a:p>
      </dgm:t>
    </dgm:pt>
    <dgm:pt modelId="{8617067C-0604-47EE-AF3F-375DBE353D28}" type="sibTrans" cxnId="{ACC93883-D150-4CA8-AFEB-369273514DE5}">
      <dgm:prSet/>
      <dgm:spPr/>
      <dgm:t>
        <a:bodyPr/>
        <a:lstStyle/>
        <a:p>
          <a:endParaRPr lang="ru-RU"/>
        </a:p>
      </dgm:t>
    </dgm:pt>
    <dgm:pt modelId="{DFCC426E-995C-4C39-B04D-5FEB1EE63485}">
      <dgm:prSet custT="1"/>
      <dgm:spPr/>
      <dgm:t>
        <a:bodyPr/>
        <a:lstStyle/>
        <a:p>
          <a:pPr marL="0" indent="0">
            <a:lnSpc>
              <a:spcPct val="100000"/>
            </a:lnSpc>
            <a:spcAft>
              <a:spcPts val="0"/>
            </a:spcAft>
            <a:buFont typeface="Wingdings" panose="05000000000000000000" pitchFamily="2" charset="2"/>
            <a:buChar char="q"/>
            <a:defRPr/>
          </a:pPr>
          <a:r>
            <a:rPr lang="ru-RU" sz="13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По данным </a:t>
          </a:r>
          <a:r>
            <a:rPr lang="ru-RU" sz="1300" i="1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Минпромторга</a:t>
          </a:r>
          <a:r>
            <a:rPr lang="ru-RU" sz="13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: объём рынка БАС в РФ превысит 50 млрд рублей к концу 2023-его года.</a:t>
          </a:r>
        </a:p>
      </dgm:t>
    </dgm:pt>
    <dgm:pt modelId="{16CB604C-43E3-4DE9-905F-6FD940A022CC}" type="parTrans" cxnId="{44F14B23-4AD1-4DA8-8CF3-0E74FD9EDA11}">
      <dgm:prSet/>
      <dgm:spPr/>
      <dgm:t>
        <a:bodyPr/>
        <a:lstStyle/>
        <a:p>
          <a:endParaRPr lang="ru-RU"/>
        </a:p>
      </dgm:t>
    </dgm:pt>
    <dgm:pt modelId="{DBEFE61E-C5FF-43FE-8F25-AF7C17F72920}" type="sibTrans" cxnId="{44F14B23-4AD1-4DA8-8CF3-0E74FD9EDA11}">
      <dgm:prSet/>
      <dgm:spPr/>
      <dgm:t>
        <a:bodyPr/>
        <a:lstStyle/>
        <a:p>
          <a:endParaRPr lang="ru-RU"/>
        </a:p>
      </dgm:t>
    </dgm:pt>
    <dgm:pt modelId="{F1B959B9-1AD4-4320-A134-63B571C28D7D}">
      <dgm:prSet custT="1"/>
      <dgm:spPr/>
      <dgm:t>
        <a:bodyPr/>
        <a:lstStyle/>
        <a:p>
          <a:pPr marL="0" indent="0">
            <a:lnSpc>
              <a:spcPct val="100000"/>
            </a:lnSpc>
            <a:spcAft>
              <a:spcPts val="0"/>
            </a:spcAft>
            <a:buFont typeface="Wingdings" panose="05000000000000000000" pitchFamily="2" charset="2"/>
            <a:buChar char="q"/>
            <a:defRPr/>
          </a:pPr>
          <a:r>
            <a:rPr lang="en-US" sz="1600" b="1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SAM</a:t>
          </a:r>
          <a:r>
            <a:rPr lang="ru-RU" sz="13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 </a:t>
          </a:r>
          <a:r>
            <a:rPr lang="en-US" sz="1600" b="1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=</a:t>
          </a:r>
          <a:r>
            <a:rPr lang="en-US" sz="13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 </a:t>
          </a:r>
          <a:r>
            <a:rPr lang="ru-RU" sz="1600" b="1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((</a:t>
          </a:r>
          <a:r>
            <a:rPr lang="ru-RU" sz="13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объём рынка БВС 2026</a:t>
          </a:r>
          <a:r>
            <a:rPr lang="ru-RU" sz="1600" b="1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)</a:t>
          </a:r>
          <a:r>
            <a:rPr lang="ru-RU" sz="13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 </a:t>
          </a:r>
          <a:r>
            <a:rPr lang="ru-RU" sz="1800" b="1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/</a:t>
          </a:r>
          <a:r>
            <a:rPr lang="ru-RU" sz="13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 </a:t>
          </a:r>
          <a:r>
            <a:rPr lang="ru-RU" sz="1600" b="1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(</a:t>
          </a:r>
          <a:r>
            <a:rPr lang="ru-RU" sz="13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объём рынка </a:t>
          </a:r>
          <a:r>
            <a:rPr lang="ru-RU" sz="1300" dirty="0" err="1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дронопортов</a:t>
          </a:r>
          <a:r>
            <a:rPr lang="ru-RU" sz="13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 2026</a:t>
          </a:r>
          <a:r>
            <a:rPr lang="ru-RU" sz="1600" b="1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))</a:t>
          </a:r>
          <a:r>
            <a:rPr lang="ru-RU" sz="1800" b="1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 * </a:t>
          </a:r>
          <a:r>
            <a:rPr lang="ru-RU" sz="1600" b="1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(</a:t>
          </a:r>
          <a:r>
            <a:rPr lang="ru-RU" sz="13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объём рынка БВС 2023</a:t>
          </a:r>
          <a:r>
            <a:rPr lang="ru-RU" sz="1600" b="1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) = 4 млрд </a:t>
          </a:r>
          <a:r>
            <a:rPr lang="ru-RU" sz="13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рублей </a:t>
          </a:r>
        </a:p>
      </dgm:t>
    </dgm:pt>
    <dgm:pt modelId="{934E0D61-3287-43D3-A370-E1D682145417}" type="parTrans" cxnId="{2D0A2AB6-2B94-4022-94FB-86A6E1C84FE8}">
      <dgm:prSet/>
      <dgm:spPr/>
      <dgm:t>
        <a:bodyPr/>
        <a:lstStyle/>
        <a:p>
          <a:endParaRPr lang="ru-RU"/>
        </a:p>
      </dgm:t>
    </dgm:pt>
    <dgm:pt modelId="{A06759E5-4B3B-46F1-8D50-12F140197B16}" type="sibTrans" cxnId="{2D0A2AB6-2B94-4022-94FB-86A6E1C84FE8}">
      <dgm:prSet/>
      <dgm:spPr/>
      <dgm:t>
        <a:bodyPr/>
        <a:lstStyle/>
        <a:p>
          <a:endParaRPr lang="ru-RU"/>
        </a:p>
      </dgm:t>
    </dgm:pt>
    <dgm:pt modelId="{45A7B796-6257-4A66-AE45-D0BC05C7C706}">
      <dgm:prSet custT="1"/>
      <dgm:spPr/>
      <dgm:t>
        <a:bodyPr/>
        <a:lstStyle/>
        <a:p>
          <a:pPr marL="0" indent="0">
            <a:lnSpc>
              <a:spcPct val="100000"/>
            </a:lnSpc>
            <a:spcAft>
              <a:spcPts val="0"/>
            </a:spcAft>
            <a:defRPr/>
          </a:pPr>
          <a:endParaRPr lang="ru-RU" sz="1100" dirty="0"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</dgm:t>
    </dgm:pt>
    <dgm:pt modelId="{F62E605B-0C92-4E60-88A1-3EC6494E2883}" type="parTrans" cxnId="{6BF91467-82BD-41B0-A9B8-BB29D4E4E0D4}">
      <dgm:prSet/>
      <dgm:spPr/>
      <dgm:t>
        <a:bodyPr/>
        <a:lstStyle/>
        <a:p>
          <a:endParaRPr lang="ru-RU"/>
        </a:p>
      </dgm:t>
    </dgm:pt>
    <dgm:pt modelId="{4A5DF796-9106-46D2-AA39-BCDFE32F95B2}" type="sibTrans" cxnId="{6BF91467-82BD-41B0-A9B8-BB29D4E4E0D4}">
      <dgm:prSet/>
      <dgm:spPr/>
      <dgm:t>
        <a:bodyPr/>
        <a:lstStyle/>
        <a:p>
          <a:endParaRPr lang="ru-RU"/>
        </a:p>
      </dgm:t>
    </dgm:pt>
    <dgm:pt modelId="{32A42DFA-56E1-4C22-97EE-DC53EB7EA786}">
      <dgm:prSet phldrT="[Текст]" custT="1"/>
      <dgm:spPr bwMode="auto"/>
      <dgm:t>
        <a:bodyPr/>
        <a:lstStyle/>
        <a:p>
          <a:pPr>
            <a:buFont typeface="+mj-lt"/>
            <a:buAutoNum type="arabicPeriod"/>
            <a:defRPr/>
          </a:pPr>
          <a:r>
            <a:rPr lang="ru-RU" sz="1300" i="1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Институт им. Н.Е. Жуковского</a:t>
          </a:r>
          <a:endParaRPr sz="1300" i="1" dirty="0"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</dgm:t>
    </dgm:pt>
    <dgm:pt modelId="{38C5F1EB-5433-40A6-B38A-3C51CBF257EC}" type="parTrans" cxnId="{351D9240-76A1-43F7-92A1-F2FF85A3E9D8}">
      <dgm:prSet/>
      <dgm:spPr/>
      <dgm:t>
        <a:bodyPr/>
        <a:lstStyle/>
        <a:p>
          <a:endParaRPr lang="ru-RU"/>
        </a:p>
      </dgm:t>
    </dgm:pt>
    <dgm:pt modelId="{44229687-323C-44C5-A313-1ACE493DE2FB}" type="sibTrans" cxnId="{351D9240-76A1-43F7-92A1-F2FF85A3E9D8}">
      <dgm:prSet/>
      <dgm:spPr/>
      <dgm:t>
        <a:bodyPr/>
        <a:lstStyle/>
        <a:p>
          <a:endParaRPr lang="ru-RU"/>
        </a:p>
      </dgm:t>
    </dgm:pt>
    <dgm:pt modelId="{2A74EA0C-4619-4ABE-8B5A-663F70DE9313}">
      <dgm:prSet phldrT="[Текст]" custT="1"/>
      <dgm:spPr bwMode="auto"/>
      <dgm:t>
        <a:bodyPr/>
        <a:lstStyle/>
        <a:p>
          <a:pPr>
            <a:buFont typeface="+mj-lt"/>
            <a:buAutoNum type="arabicPeriod"/>
            <a:defRPr/>
          </a:pPr>
          <a:r>
            <a:rPr lang="ru-RU" sz="1300" i="1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«</a:t>
          </a:r>
          <a:r>
            <a:rPr lang="en-US" sz="1300" i="1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COEX»</a:t>
          </a:r>
          <a:endParaRPr sz="1300" i="1" dirty="0"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</dgm:t>
    </dgm:pt>
    <dgm:pt modelId="{76DE0B11-FBE7-4836-8854-7D2D9B853893}" type="sibTrans" cxnId="{0419AEE7-B14F-46B4-AF30-E27810CA5E2D}">
      <dgm:prSet/>
      <dgm:spPr/>
      <dgm:t>
        <a:bodyPr/>
        <a:lstStyle/>
        <a:p>
          <a:endParaRPr lang="ru-RU"/>
        </a:p>
      </dgm:t>
    </dgm:pt>
    <dgm:pt modelId="{B801057E-82E3-42BE-A7F0-E029CBB80C1F}" type="parTrans" cxnId="{0419AEE7-B14F-46B4-AF30-E27810CA5E2D}">
      <dgm:prSet/>
      <dgm:spPr/>
      <dgm:t>
        <a:bodyPr/>
        <a:lstStyle/>
        <a:p>
          <a:endParaRPr lang="ru-RU"/>
        </a:p>
      </dgm:t>
    </dgm:pt>
    <dgm:pt modelId="{2C3DD127-F1B1-4F2C-9DD6-DFC4221454ED}">
      <dgm:prSet phldrT="[Текст]" custT="1"/>
      <dgm:spPr bwMode="auto"/>
      <dgm:t>
        <a:bodyPr/>
        <a:lstStyle/>
        <a:p>
          <a:pPr>
            <a:buFont typeface="+mj-lt"/>
            <a:buAutoNum type="arabicPeriod"/>
            <a:defRPr/>
          </a:pPr>
          <a:r>
            <a:rPr lang="ru-RU" sz="1300" i="1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«</a:t>
          </a:r>
          <a:r>
            <a:rPr lang="en-US" sz="1300" i="1" dirty="0" err="1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SuperCam</a:t>
          </a:r>
          <a:r>
            <a:rPr lang="ru-RU" sz="1300" i="1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»</a:t>
          </a:r>
          <a:endParaRPr sz="1300" i="1" dirty="0"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</dgm:t>
    </dgm:pt>
    <dgm:pt modelId="{37AABF3F-243B-4527-BB23-E1B89C801A48}" type="sibTrans" cxnId="{4E28C143-5C5B-449A-A3B5-AE22C765B09A}">
      <dgm:prSet/>
      <dgm:spPr/>
      <dgm:t>
        <a:bodyPr/>
        <a:lstStyle/>
        <a:p>
          <a:endParaRPr lang="ru-RU"/>
        </a:p>
      </dgm:t>
    </dgm:pt>
    <dgm:pt modelId="{0C1277D6-97CF-4F88-8E2B-9FE1A3BE6A1D}" type="parTrans" cxnId="{4E28C143-5C5B-449A-A3B5-AE22C765B09A}">
      <dgm:prSet/>
      <dgm:spPr/>
      <dgm:t>
        <a:bodyPr/>
        <a:lstStyle/>
        <a:p>
          <a:endParaRPr lang="ru-RU"/>
        </a:p>
      </dgm:t>
    </dgm:pt>
    <dgm:pt modelId="{0C178F36-918D-48F7-A93C-A74DD8AC1AAA}">
      <dgm:prSet phldrT="[Текст]" custT="1"/>
      <dgm:spPr bwMode="auto"/>
      <dgm:t>
        <a:bodyPr/>
        <a:lstStyle/>
        <a:p>
          <a:pPr>
            <a:buFont typeface="+mj-lt"/>
            <a:buAutoNum type="arabicPeriod"/>
            <a:defRPr/>
          </a:pPr>
          <a:r>
            <a:rPr lang="en-US" sz="1300" i="1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«</a:t>
          </a:r>
          <a:r>
            <a:rPr lang="ru-RU" sz="1300" i="1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ССВ»</a:t>
          </a:r>
          <a:endParaRPr sz="1300" i="1" dirty="0"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</dgm:t>
    </dgm:pt>
    <dgm:pt modelId="{F14AC6AB-93F0-4AB9-AEC8-29B5C97C6AA9}" type="sibTrans" cxnId="{F861271B-E01E-40EE-96F6-D31F8D69E98F}">
      <dgm:prSet/>
      <dgm:spPr/>
      <dgm:t>
        <a:bodyPr/>
        <a:lstStyle/>
        <a:p>
          <a:endParaRPr lang="ru-RU"/>
        </a:p>
      </dgm:t>
    </dgm:pt>
    <dgm:pt modelId="{20E36894-B440-49CF-8B80-9BC12524B3D8}" type="parTrans" cxnId="{F861271B-E01E-40EE-96F6-D31F8D69E98F}">
      <dgm:prSet/>
      <dgm:spPr/>
      <dgm:t>
        <a:bodyPr/>
        <a:lstStyle/>
        <a:p>
          <a:endParaRPr lang="ru-RU"/>
        </a:p>
      </dgm:t>
    </dgm:pt>
    <dgm:pt modelId="{00EDFAF1-762D-4459-91FE-21FC576B8AE1}">
      <dgm:prSet phldrT="[Текст]" custT="1"/>
      <dgm:spPr bwMode="auto"/>
      <dgm:t>
        <a:bodyPr/>
        <a:lstStyle/>
        <a:p>
          <a:pPr>
            <a:buFont typeface="+mj-lt"/>
            <a:buAutoNum type="arabicPeriod"/>
            <a:defRPr/>
          </a:pPr>
          <a:r>
            <a:rPr lang="en-US" sz="1300" i="1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«</a:t>
          </a:r>
          <a:r>
            <a:rPr lang="ru-RU" sz="1300" i="1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Иннополис»</a:t>
          </a:r>
          <a:endParaRPr sz="1300" i="1" dirty="0"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</dgm:t>
    </dgm:pt>
    <dgm:pt modelId="{60FFAB56-3089-4247-AC99-3E50EE539808}" type="sibTrans" cxnId="{1C5D6CF0-4BE3-46DD-9CC1-DB57999C152A}">
      <dgm:prSet/>
      <dgm:spPr/>
      <dgm:t>
        <a:bodyPr/>
        <a:lstStyle/>
        <a:p>
          <a:endParaRPr lang="ru-RU"/>
        </a:p>
      </dgm:t>
    </dgm:pt>
    <dgm:pt modelId="{3F239A9C-E2BF-460F-A9E8-91D737229C09}" type="parTrans" cxnId="{1C5D6CF0-4BE3-46DD-9CC1-DB57999C152A}">
      <dgm:prSet/>
      <dgm:spPr/>
      <dgm:t>
        <a:bodyPr/>
        <a:lstStyle/>
        <a:p>
          <a:endParaRPr lang="ru-RU"/>
        </a:p>
      </dgm:t>
    </dgm:pt>
    <dgm:pt modelId="{DC6B3FC2-6E46-42E1-B6FA-5108A8C4B274}">
      <dgm:prSet phldrT="[Текст]" custT="1"/>
      <dgm:spPr bwMode="auto"/>
      <dgm:t>
        <a:bodyPr/>
        <a:lstStyle/>
        <a:p>
          <a:pPr>
            <a:buFont typeface="+mj-lt"/>
            <a:buAutoNum type="arabicPeriod"/>
            <a:defRPr/>
          </a:pPr>
          <a:r>
            <a:rPr lang="ru-RU" sz="1300" i="1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«</a:t>
          </a:r>
          <a:r>
            <a:rPr lang="en-US" sz="1300" i="1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HIN</a:t>
          </a:r>
          <a:r>
            <a:rPr lang="ru-RU" sz="1300" i="1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»</a:t>
          </a:r>
          <a:endParaRPr sz="1300" i="1" dirty="0"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</dgm:t>
    </dgm:pt>
    <dgm:pt modelId="{D0BBD812-084B-4E12-84DA-1760412F2E10}" type="sibTrans" cxnId="{15297EF0-A9B8-4392-91B8-716A343934BC}">
      <dgm:prSet/>
      <dgm:spPr/>
      <dgm:t>
        <a:bodyPr/>
        <a:lstStyle/>
        <a:p>
          <a:endParaRPr lang="ru-RU"/>
        </a:p>
      </dgm:t>
    </dgm:pt>
    <dgm:pt modelId="{654919E4-8800-4E99-8E90-C8DEBF455330}" type="parTrans" cxnId="{15297EF0-A9B8-4392-91B8-716A343934BC}">
      <dgm:prSet/>
      <dgm:spPr/>
      <dgm:t>
        <a:bodyPr/>
        <a:lstStyle/>
        <a:p>
          <a:endParaRPr lang="ru-RU"/>
        </a:p>
      </dgm:t>
    </dgm:pt>
    <dgm:pt modelId="{00BC3700-77C7-4C57-B111-CBF2DF37DC39}">
      <dgm:prSet phldrT="[Текст]" custT="1"/>
      <dgm:spPr bwMode="auto"/>
      <dgm:t>
        <a:bodyPr/>
        <a:lstStyle/>
        <a:p>
          <a:pPr>
            <a:buFont typeface="+mj-lt"/>
            <a:buAutoNum type="arabicPeriod"/>
            <a:defRPr/>
          </a:pPr>
          <a:r>
            <a:rPr lang="ru-RU" sz="1300" i="1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«</a:t>
          </a:r>
          <a:r>
            <a:rPr lang="en-US" sz="1300" i="1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DRONESHUB»</a:t>
          </a:r>
          <a:endParaRPr sz="1300" i="1" dirty="0"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</dgm:t>
    </dgm:pt>
    <dgm:pt modelId="{2BD9D12E-18BD-46FF-9A09-BE3DCD7717DB}" type="sibTrans" cxnId="{2F7134D5-7862-4252-B5A0-E1609F52178A}">
      <dgm:prSet/>
      <dgm:spPr/>
      <dgm:t>
        <a:bodyPr/>
        <a:lstStyle/>
        <a:p>
          <a:endParaRPr lang="ru-RU"/>
        </a:p>
      </dgm:t>
    </dgm:pt>
    <dgm:pt modelId="{F6C62F16-3C1C-49F6-B6B9-101C740B3AD3}" type="parTrans" cxnId="{2F7134D5-7862-4252-B5A0-E1609F52178A}">
      <dgm:prSet/>
      <dgm:spPr/>
      <dgm:t>
        <a:bodyPr/>
        <a:lstStyle/>
        <a:p>
          <a:endParaRPr lang="ru-RU"/>
        </a:p>
      </dgm:t>
    </dgm:pt>
    <dgm:pt modelId="{9B3303F2-16B2-498C-B392-D1F8D5C0C871}">
      <dgm:prSet phldrT="[Текст]" custT="1"/>
      <dgm:spPr bwMode="auto"/>
      <dgm:t>
        <a:bodyPr/>
        <a:lstStyle/>
        <a:p>
          <a:pPr>
            <a:buFont typeface="+mj-lt"/>
            <a:buAutoNum type="arabicPeriod"/>
            <a:defRPr/>
          </a:pPr>
          <a:r>
            <a:rPr lang="en-US" sz="1300" i="1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«</a:t>
          </a:r>
          <a:r>
            <a:rPr lang="ru-RU" sz="1300" i="1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ГК </a:t>
          </a:r>
          <a:r>
            <a:rPr lang="en-US" sz="1300" i="1" dirty="0" err="1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Gaskar</a:t>
          </a:r>
          <a:r>
            <a:rPr lang="en-US" sz="1300" i="1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 Group»</a:t>
          </a:r>
          <a:endParaRPr sz="1300" i="1" dirty="0"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</dgm:t>
    </dgm:pt>
    <dgm:pt modelId="{1DB832A5-0211-498F-8ECD-F6DF3117B203}" type="sibTrans" cxnId="{0EA0365B-675F-4CE0-908F-6434614813A9}">
      <dgm:prSet/>
      <dgm:spPr/>
      <dgm:t>
        <a:bodyPr/>
        <a:lstStyle/>
        <a:p>
          <a:endParaRPr lang="ru-RU"/>
        </a:p>
      </dgm:t>
    </dgm:pt>
    <dgm:pt modelId="{DB9B2D02-EE71-46DB-A9E2-07B2B74579C3}" type="parTrans" cxnId="{0EA0365B-675F-4CE0-908F-6434614813A9}">
      <dgm:prSet/>
      <dgm:spPr/>
      <dgm:t>
        <a:bodyPr/>
        <a:lstStyle/>
        <a:p>
          <a:endParaRPr lang="ru-RU"/>
        </a:p>
      </dgm:t>
    </dgm:pt>
    <dgm:pt modelId="{19BF2F23-D5DF-4A63-B8D5-CDE0817363E3}" type="pres">
      <dgm:prSet presAssocID="{89644B17-E371-4257-8197-3C793C3E6577}" presName="Name0" presStyleCnt="0">
        <dgm:presLayoutVars>
          <dgm:chMax val="7"/>
          <dgm:dir/>
          <dgm:animLvl val="lvl"/>
          <dgm:resizeHandles val="exact"/>
        </dgm:presLayoutVars>
      </dgm:prSet>
      <dgm:spPr bwMode="auto"/>
    </dgm:pt>
    <dgm:pt modelId="{1142EEE0-800E-4C64-8F24-25B50C4208E7}" type="pres">
      <dgm:prSet presAssocID="{C8B88145-5C3C-453E-BDA7-90AE7F209923}" presName="circle1" presStyleLbl="node1" presStyleIdx="0" presStyleCnt="3" custScaleY="119090" custLinFactNeighborX="1816" custLinFactNeighborY="681"/>
      <dgm:spPr bwMode="auto">
        <a:solidFill>
          <a:srgbClr val="ED7D31"/>
        </a:solidFill>
      </dgm:spPr>
    </dgm:pt>
    <dgm:pt modelId="{00BF684D-8BBC-4C73-AAA0-C219AF7CB915}" type="pres">
      <dgm:prSet presAssocID="{C8B88145-5C3C-453E-BDA7-90AE7F209923}" presName="space" presStyleCnt="0"/>
      <dgm:spPr bwMode="auto"/>
    </dgm:pt>
    <dgm:pt modelId="{92FEE4F3-3CE8-40D8-B0B3-F90F9FA10678}" type="pres">
      <dgm:prSet presAssocID="{C8B88145-5C3C-453E-BDA7-90AE7F209923}" presName="rect1" presStyleLbl="alignAcc1" presStyleIdx="0" presStyleCnt="3" custScaleX="105614" custScaleY="118626" custLinFactNeighborX="3588" custLinFactNeighborY="449"/>
      <dgm:spPr bwMode="auto"/>
    </dgm:pt>
    <dgm:pt modelId="{052FF74C-A297-4C6A-9033-1EE2D8B8927D}" type="pres">
      <dgm:prSet presAssocID="{6752273B-2974-4901-BFB8-4BC26F20E55B}" presName="vertSpace2" presStyleLbl="node1" presStyleIdx="0" presStyleCnt="3"/>
      <dgm:spPr bwMode="auto"/>
    </dgm:pt>
    <dgm:pt modelId="{04164A8F-1488-4932-9BBE-A169A3868A82}" type="pres">
      <dgm:prSet presAssocID="{6752273B-2974-4901-BFB8-4BC26F20E55B}" presName="circle2" presStyleLbl="node1" presStyleIdx="1" presStyleCnt="3" custScaleY="118135" custLinFactNeighborX="3355" custLinFactNeighborY="12458"/>
      <dgm:spPr bwMode="auto"/>
    </dgm:pt>
    <dgm:pt modelId="{0B435542-295D-472E-8882-84B3FF3FB60F}" type="pres">
      <dgm:prSet presAssocID="{6752273B-2974-4901-BFB8-4BC26F20E55B}" presName="rect2" presStyleLbl="alignAcc1" presStyleIdx="1" presStyleCnt="3" custScaleX="106499" custScaleY="100000" custLinFactNeighborX="3225" custLinFactNeighborY="2674"/>
      <dgm:spPr bwMode="auto"/>
    </dgm:pt>
    <dgm:pt modelId="{A8AB64B6-C422-475C-85FA-2420FB08C3E0}" type="pres">
      <dgm:prSet presAssocID="{39B71CD8-8E82-41DF-A271-5F1D4478FAC2}" presName="vertSpace3" presStyleLbl="node1" presStyleIdx="1" presStyleCnt="3"/>
      <dgm:spPr bwMode="auto"/>
    </dgm:pt>
    <dgm:pt modelId="{B3D56447-EAD6-42D4-91D3-6439740BDEBA}" type="pres">
      <dgm:prSet presAssocID="{39B71CD8-8E82-41DF-A271-5F1D4478FAC2}" presName="circle3" presStyleLbl="node1" presStyleIdx="2" presStyleCnt="3" custScaleY="132480" custLinFactNeighborX="6117" custLinFactNeighborY="41812"/>
      <dgm:spPr bwMode="auto"/>
    </dgm:pt>
    <dgm:pt modelId="{8D92285A-4581-4CD9-9ED7-48083DB627A9}" type="pres">
      <dgm:prSet presAssocID="{39B71CD8-8E82-41DF-A271-5F1D4478FAC2}" presName="rect3" presStyleLbl="alignAcc1" presStyleIdx="2" presStyleCnt="3" custScaleX="106715" custScaleY="134002" custLinFactNeighborX="3385" custLinFactNeighborY="50121"/>
      <dgm:spPr bwMode="auto"/>
    </dgm:pt>
    <dgm:pt modelId="{8C1BBC73-4A4F-4D57-ACD2-2D20BCFA8832}" type="pres">
      <dgm:prSet presAssocID="{C8B88145-5C3C-453E-BDA7-90AE7F209923}" presName="rect1ParTx" presStyleLbl="alignAcc1" presStyleIdx="2" presStyleCnt="3">
        <dgm:presLayoutVars>
          <dgm:chMax val="1"/>
          <dgm:bulletEnabled val="1"/>
        </dgm:presLayoutVars>
      </dgm:prSet>
      <dgm:spPr bwMode="auto"/>
    </dgm:pt>
    <dgm:pt modelId="{3200AE13-ED1E-436C-85C6-BC46A3C8F8B5}" type="pres">
      <dgm:prSet presAssocID="{C8B88145-5C3C-453E-BDA7-90AE7F209923}" presName="rect1ChTx" presStyleLbl="alignAcc1" presStyleIdx="2" presStyleCnt="3" custScaleX="150163" custScaleY="142110" custLinFactNeighborX="-26201" custLinFactNeighborY="-697">
        <dgm:presLayoutVars>
          <dgm:bulletEnabled val="1"/>
        </dgm:presLayoutVars>
      </dgm:prSet>
      <dgm:spPr bwMode="auto"/>
    </dgm:pt>
    <dgm:pt modelId="{EFD88D89-DBFE-4DD1-9770-A2D1D2CCCB9B}" type="pres">
      <dgm:prSet presAssocID="{6752273B-2974-4901-BFB8-4BC26F20E55B}" presName="rect2ParTx" presStyleLbl="alignAcc1" presStyleIdx="2" presStyleCnt="3">
        <dgm:presLayoutVars>
          <dgm:chMax val="1"/>
          <dgm:bulletEnabled val="1"/>
        </dgm:presLayoutVars>
      </dgm:prSet>
      <dgm:spPr bwMode="auto"/>
    </dgm:pt>
    <dgm:pt modelId="{0511DB4B-BE2A-4AA1-849E-4DA57FD08A99}" type="pres">
      <dgm:prSet presAssocID="{6752273B-2974-4901-BFB8-4BC26F20E55B}" presName="rect2ChTx" presStyleLbl="alignAcc1" presStyleIdx="2" presStyleCnt="3" custScaleX="186725" custScaleY="146502" custLinFactNeighborX="-24054" custLinFactNeighborY="27172">
        <dgm:presLayoutVars>
          <dgm:bulletEnabled val="1"/>
        </dgm:presLayoutVars>
      </dgm:prSet>
      <dgm:spPr bwMode="auto"/>
    </dgm:pt>
    <dgm:pt modelId="{608DD4E8-AE36-4876-AB27-B349CA2F0473}" type="pres">
      <dgm:prSet presAssocID="{39B71CD8-8E82-41DF-A271-5F1D4478FAC2}" presName="rect3ParTx" presStyleLbl="alignAcc1" presStyleIdx="2" presStyleCnt="3">
        <dgm:presLayoutVars>
          <dgm:chMax val="1"/>
          <dgm:bulletEnabled val="1"/>
        </dgm:presLayoutVars>
      </dgm:prSet>
      <dgm:spPr bwMode="auto"/>
    </dgm:pt>
    <dgm:pt modelId="{063661D1-644D-401D-980C-ADB4C6E9381F}" type="pres">
      <dgm:prSet presAssocID="{39B71CD8-8E82-41DF-A271-5F1D4478FAC2}" presName="rect3ChTx" presStyleLbl="alignAcc1" presStyleIdx="2" presStyleCnt="3" custScaleX="184596" custScaleY="108371" custLinFactNeighborX="-10471" custLinFactNeighborY="44305">
        <dgm:presLayoutVars>
          <dgm:bulletEnabled val="1"/>
        </dgm:presLayoutVars>
      </dgm:prSet>
      <dgm:spPr bwMode="auto"/>
    </dgm:pt>
  </dgm:ptLst>
  <dgm:cxnLst>
    <dgm:cxn modelId="{F4BD0101-DAAC-4070-A868-85D900C59480}" type="presOf" srcId="{2087DB33-D6AB-49A9-8E8D-4E0056D9397D}" destId="{0511DB4B-BE2A-4AA1-849E-4DA57FD08A99}" srcOrd="0" destOrd="0" presId="urn:microsoft.com/office/officeart/2005/8/layout/target3#1"/>
    <dgm:cxn modelId="{46CCE302-2B58-446B-9ADE-E05920EFB48D}" type="presOf" srcId="{2C3DD127-F1B1-4F2C-9DD6-DFC4221454ED}" destId="{063661D1-644D-401D-980C-ADB4C6E9381F}" srcOrd="0" destOrd="3" presId="urn:microsoft.com/office/officeart/2005/8/layout/target3#1"/>
    <dgm:cxn modelId="{D2D4E507-F568-468F-82F1-7972A4C09A47}" srcId="{C8B88145-5C3C-453E-BDA7-90AE7F209923}" destId="{91AE1614-AC38-4F02-AEF7-1B8B83772D86}" srcOrd="0" destOrd="0" parTransId="{4FCE3696-962E-420B-9D87-14B96BDC7F5F}" sibTransId="{4BF17BE9-53F8-4095-8A44-81A72C4F47CD}"/>
    <dgm:cxn modelId="{98ACBB0E-FABC-47B9-A3DE-1FCF99511781}" type="presOf" srcId="{32A42DFA-56E1-4C22-97EE-DC53EB7EA786}" destId="{063661D1-644D-401D-980C-ADB4C6E9381F}" srcOrd="0" destOrd="1" presId="urn:microsoft.com/office/officeart/2005/8/layout/target3#1"/>
    <dgm:cxn modelId="{707E8D13-50C3-48B6-B9AB-D9B007154D10}" type="presOf" srcId="{39B71CD8-8E82-41DF-A271-5F1D4478FAC2}" destId="{8D92285A-4581-4CD9-9ED7-48083DB627A9}" srcOrd="0" destOrd="0" presId="urn:microsoft.com/office/officeart/2005/8/layout/target3#1"/>
    <dgm:cxn modelId="{C506A515-04C1-4E9D-AAD1-471441378014}" type="presOf" srcId="{2A74EA0C-4619-4ABE-8B5A-663F70DE9313}" destId="{063661D1-644D-401D-980C-ADB4C6E9381F}" srcOrd="0" destOrd="2" presId="urn:microsoft.com/office/officeart/2005/8/layout/target3#1"/>
    <dgm:cxn modelId="{EF856C19-BE30-4128-BDA5-2758A6FE2F04}" srcId="{39B71CD8-8E82-41DF-A271-5F1D4478FAC2}" destId="{DCDD6A57-6DA5-4A1A-8A01-E192430A89DB}" srcOrd="1" destOrd="0" parTransId="{F2EEDB47-3B8A-4CD1-8083-FDF0536B9B38}" sibTransId="{44996C27-A0F2-4BF6-9C68-BF7D5603F167}"/>
    <dgm:cxn modelId="{051F481A-EFC3-40E7-92F0-82B54D586135}" type="presOf" srcId="{6DBEC67E-55DB-4084-BB78-BA320C75839C}" destId="{3200AE13-ED1E-436C-85C6-BC46A3C8F8B5}" srcOrd="0" destOrd="1" presId="urn:microsoft.com/office/officeart/2005/8/layout/target3#1"/>
    <dgm:cxn modelId="{F861271B-E01E-40EE-96F6-D31F8D69E98F}" srcId="{BFCE87C4-D53B-46D6-93C1-E45242723CEF}" destId="{0C178F36-918D-48F7-A93C-A74DD8AC1AAA}" srcOrd="3" destOrd="0" parTransId="{20E36894-B440-49CF-8B80-9BC12524B3D8}" sibTransId="{F14AC6AB-93F0-4AB9-AEC8-29B5C97C6AA9}"/>
    <dgm:cxn modelId="{44F14B23-4AD1-4DA8-8CF3-0E74FD9EDA11}" srcId="{6752273B-2974-4901-BFB8-4BC26F20E55B}" destId="{DFCC426E-995C-4C39-B04D-5FEB1EE63485}" srcOrd="2" destOrd="0" parTransId="{16CB604C-43E3-4DE9-905F-6FD940A022CC}" sibTransId="{DBEFE61E-C5FF-43FE-8F25-AF7C17F72920}"/>
    <dgm:cxn modelId="{5A258D24-FC16-4329-BEF4-A890458F2EF3}" type="presOf" srcId="{91AE1614-AC38-4F02-AEF7-1B8B83772D86}" destId="{3200AE13-ED1E-436C-85C6-BC46A3C8F8B5}" srcOrd="0" destOrd="0" presId="urn:microsoft.com/office/officeart/2005/8/layout/target3#1"/>
    <dgm:cxn modelId="{A490BA27-AFDA-40E7-ADE2-CAEC72D1658A}" type="presOf" srcId="{9B7E7950-2004-447F-A555-74B53F02CB2B}" destId="{3200AE13-ED1E-436C-85C6-BC46A3C8F8B5}" srcOrd="0" destOrd="2" presId="urn:microsoft.com/office/officeart/2005/8/layout/target3#1"/>
    <dgm:cxn modelId="{01F78330-5E4F-42BC-9514-42C553B52943}" type="presOf" srcId="{6D711D55-9333-446D-ADE4-0D8F4241BAC3}" destId="{0511DB4B-BE2A-4AA1-849E-4DA57FD08A99}" srcOrd="0" destOrd="1" presId="urn:microsoft.com/office/officeart/2005/8/layout/target3#1"/>
    <dgm:cxn modelId="{351D9240-76A1-43F7-92A1-F2FF85A3E9D8}" srcId="{BFCE87C4-D53B-46D6-93C1-E45242723CEF}" destId="{32A42DFA-56E1-4C22-97EE-DC53EB7EA786}" srcOrd="0" destOrd="0" parTransId="{38C5F1EB-5433-40A6-B38A-3C51CBF257EC}" sibTransId="{44229687-323C-44C5-A313-1ACE493DE2FB}"/>
    <dgm:cxn modelId="{B760125B-4996-443A-8D5E-5DD8FA2059FA}" type="presOf" srcId="{89644B17-E371-4257-8197-3C793C3E6577}" destId="{19BF2F23-D5DF-4A63-B8D5-CDE0817363E3}" srcOrd="0" destOrd="0" presId="urn:microsoft.com/office/officeart/2005/8/layout/target3#1"/>
    <dgm:cxn modelId="{0EA0365B-675F-4CE0-908F-6434614813A9}" srcId="{BFCE87C4-D53B-46D6-93C1-E45242723CEF}" destId="{9B3303F2-16B2-498C-B392-D1F8D5C0C871}" srcOrd="7" destOrd="0" parTransId="{DB9B2D02-EE71-46DB-A9E2-07B2B74579C3}" sibTransId="{1DB832A5-0211-498F-8ECD-F6DF3117B203}"/>
    <dgm:cxn modelId="{B645F25C-3022-45E6-9A6E-9B77D2FDA60F}" type="presOf" srcId="{45A7B796-6257-4A66-AE45-D0BC05C7C706}" destId="{0511DB4B-BE2A-4AA1-849E-4DA57FD08A99}" srcOrd="0" destOrd="4" presId="urn:microsoft.com/office/officeart/2005/8/layout/target3#1"/>
    <dgm:cxn modelId="{969E6541-E253-488E-984E-8010B730B7E3}" type="presOf" srcId="{DCDD6A57-6DA5-4A1A-8A01-E192430A89DB}" destId="{063661D1-644D-401D-980C-ADB4C6E9381F}" srcOrd="0" destOrd="9" presId="urn:microsoft.com/office/officeart/2005/8/layout/target3#1"/>
    <dgm:cxn modelId="{425FD542-523C-4871-AC2D-88616EA4B3C2}" type="presOf" srcId="{00BC3700-77C7-4C57-B111-CBF2DF37DC39}" destId="{063661D1-644D-401D-980C-ADB4C6E9381F}" srcOrd="0" destOrd="7" presId="urn:microsoft.com/office/officeart/2005/8/layout/target3#1"/>
    <dgm:cxn modelId="{4E28C143-5C5B-449A-A3B5-AE22C765B09A}" srcId="{BFCE87C4-D53B-46D6-93C1-E45242723CEF}" destId="{2C3DD127-F1B1-4F2C-9DD6-DFC4221454ED}" srcOrd="2" destOrd="0" parTransId="{0C1277D6-97CF-4F88-8E2B-9FE1A3BE6A1D}" sibTransId="{37AABF3F-243B-4527-BB23-E1B89C801A48}"/>
    <dgm:cxn modelId="{6BF91467-82BD-41B0-A9B8-BB29D4E4E0D4}" srcId="{6752273B-2974-4901-BFB8-4BC26F20E55B}" destId="{45A7B796-6257-4A66-AE45-D0BC05C7C706}" srcOrd="4" destOrd="0" parTransId="{F62E605B-0C92-4E60-88A1-3EC6494E2883}" sibTransId="{4A5DF796-9106-46D2-AA39-BCDFE32F95B2}"/>
    <dgm:cxn modelId="{F64BA067-41DA-49BC-939F-68A478EB55E4}" type="presOf" srcId="{F1B959B9-1AD4-4320-A134-63B571C28D7D}" destId="{0511DB4B-BE2A-4AA1-849E-4DA57FD08A99}" srcOrd="0" destOrd="3" presId="urn:microsoft.com/office/officeart/2005/8/layout/target3#1"/>
    <dgm:cxn modelId="{80796F7A-3A57-47AE-A166-A9A0593AB4D7}" type="presOf" srcId="{DE32849E-7547-45DC-88BB-4A684E8A860F}" destId="{063661D1-644D-401D-980C-ADB4C6E9381F}" srcOrd="0" destOrd="11" presId="urn:microsoft.com/office/officeart/2005/8/layout/target3#1"/>
    <dgm:cxn modelId="{6DB9F45A-C51E-40BE-8641-4FF25B217094}" type="presOf" srcId="{18B51A69-CFD7-4DB9-BC07-2615DFAC963E}" destId="{063661D1-644D-401D-980C-ADB4C6E9381F}" srcOrd="0" destOrd="10" presId="urn:microsoft.com/office/officeart/2005/8/layout/target3#1"/>
    <dgm:cxn modelId="{9FA21E7D-F2B5-4C5F-988A-45E8F2E142D4}" type="presOf" srcId="{39B71CD8-8E82-41DF-A271-5F1D4478FAC2}" destId="{608DD4E8-AE36-4876-AB27-B349CA2F0473}" srcOrd="1" destOrd="0" presId="urn:microsoft.com/office/officeart/2005/8/layout/target3#1"/>
    <dgm:cxn modelId="{18F6C781-DDE9-4BB9-A667-1A0B677695AC}" type="presOf" srcId="{C8B88145-5C3C-453E-BDA7-90AE7F209923}" destId="{92FEE4F3-3CE8-40D8-B0B3-F90F9FA10678}" srcOrd="0" destOrd="0" presId="urn:microsoft.com/office/officeart/2005/8/layout/target3#1"/>
    <dgm:cxn modelId="{5F815082-0B71-4C32-8D9B-FBD999270415}" srcId="{89644B17-E371-4257-8197-3C793C3E6577}" destId="{6752273B-2974-4901-BFB8-4BC26F20E55B}" srcOrd="1" destOrd="0" parTransId="{CBE72303-DDDF-4AD0-8498-266F506A1A84}" sibTransId="{C53480B3-6EEF-4A22-B15C-19B4A02EC999}"/>
    <dgm:cxn modelId="{9E912783-B3A0-4B3C-8750-EFCC840CD39A}" type="presOf" srcId="{00EDFAF1-762D-4459-91FE-21FC576B8AE1}" destId="{063661D1-644D-401D-980C-ADB4C6E9381F}" srcOrd="0" destOrd="5" presId="urn:microsoft.com/office/officeart/2005/8/layout/target3#1"/>
    <dgm:cxn modelId="{ACC93883-D150-4CA8-AFEB-369273514DE5}" srcId="{6752273B-2974-4901-BFB8-4BC26F20E55B}" destId="{6D711D55-9333-446D-ADE4-0D8F4241BAC3}" srcOrd="1" destOrd="0" parTransId="{C1CBBD39-F12D-47C2-9242-22931AE1178D}" sibTransId="{8617067C-0604-47EE-AF3F-375DBE353D28}"/>
    <dgm:cxn modelId="{46501E86-27E1-4C3C-8604-C3F0C67947D7}" srcId="{89644B17-E371-4257-8197-3C793C3E6577}" destId="{39B71CD8-8E82-41DF-A271-5F1D4478FAC2}" srcOrd="2" destOrd="0" parTransId="{1CB710E6-596E-4DF9-9B1A-2600D0FD97EC}" sibTransId="{B2FABF90-21EF-4D07-8C94-934CB3317AA9}"/>
    <dgm:cxn modelId="{49283A87-4CCD-4D2E-A991-1BBBEC6434F8}" srcId="{C8B88145-5C3C-453E-BDA7-90AE7F209923}" destId="{9B7E7950-2004-447F-A555-74B53F02CB2B}" srcOrd="2" destOrd="0" parTransId="{30A916FE-5475-48A4-9CCF-61F1AA003518}" sibTransId="{163F8618-B741-4E18-B044-8C2B0D903CED}"/>
    <dgm:cxn modelId="{A515F690-0C80-440D-919E-F5EF2C320755}" type="presOf" srcId="{DC6B3FC2-6E46-42E1-B6FA-5108A8C4B274}" destId="{063661D1-644D-401D-980C-ADB4C6E9381F}" srcOrd="0" destOrd="6" presId="urn:microsoft.com/office/officeart/2005/8/layout/target3#1"/>
    <dgm:cxn modelId="{F984D99A-2C2D-472A-88A0-D181DB340CEE}" srcId="{C8B88145-5C3C-453E-BDA7-90AE7F209923}" destId="{6DBEC67E-55DB-4084-BB78-BA320C75839C}" srcOrd="1" destOrd="0" parTransId="{A780F030-73E5-4048-BFFE-CEACB31CD43A}" sibTransId="{AFE8D949-89E6-4890-B01C-BEA74D892265}"/>
    <dgm:cxn modelId="{2974D6AC-1EA7-4376-A79C-AF729D039139}" srcId="{89644B17-E371-4257-8197-3C793C3E6577}" destId="{C8B88145-5C3C-453E-BDA7-90AE7F209923}" srcOrd="0" destOrd="0" parTransId="{7852AD35-7C5B-4F00-AF08-4027F01259F9}" sibTransId="{90E603CC-B186-4F3A-B2CE-E96765B3E9A2}"/>
    <dgm:cxn modelId="{BA18ADB5-A9DD-4D6F-829A-22FB5BB7E8BA}" srcId="{39B71CD8-8E82-41DF-A271-5F1D4478FAC2}" destId="{18B51A69-CFD7-4DB9-BC07-2615DFAC963E}" srcOrd="2" destOrd="0" parTransId="{32AE8FDB-320E-46A9-877E-198A564876D5}" sibTransId="{196C8206-E653-45CD-AC33-773799946A79}"/>
    <dgm:cxn modelId="{2D0A2AB6-2B94-4022-94FB-86A6E1C84FE8}" srcId="{6752273B-2974-4901-BFB8-4BC26F20E55B}" destId="{F1B959B9-1AD4-4320-A134-63B571C28D7D}" srcOrd="3" destOrd="0" parTransId="{934E0D61-3287-43D3-A370-E1D682145417}" sibTransId="{A06759E5-4B3B-46F1-8D50-12F140197B16}"/>
    <dgm:cxn modelId="{ED9CB5B9-3F46-491D-BAE1-5C70046DB8C4}" type="presOf" srcId="{6752273B-2974-4901-BFB8-4BC26F20E55B}" destId="{0B435542-295D-472E-8882-84B3FF3FB60F}" srcOrd="0" destOrd="0" presId="urn:microsoft.com/office/officeart/2005/8/layout/target3#1"/>
    <dgm:cxn modelId="{CD5192BB-E309-4E67-9882-62466785FC31}" srcId="{6752273B-2974-4901-BFB8-4BC26F20E55B}" destId="{2087DB33-D6AB-49A9-8E8D-4E0056D9397D}" srcOrd="0" destOrd="0" parTransId="{D1A68B0C-D7EB-46C3-B4F2-7A828150629C}" sibTransId="{D8394DE1-9091-4708-A4B9-010988E3370B}"/>
    <dgm:cxn modelId="{A2672CC7-B334-4274-84DB-5A7CDB4044B8}" type="presOf" srcId="{0C178F36-918D-48F7-A93C-A74DD8AC1AAA}" destId="{063661D1-644D-401D-980C-ADB4C6E9381F}" srcOrd="0" destOrd="4" presId="urn:microsoft.com/office/officeart/2005/8/layout/target3#1"/>
    <dgm:cxn modelId="{788DEDC7-C08C-40BC-A94B-CB3E59A605D7}" srcId="{39B71CD8-8E82-41DF-A271-5F1D4478FAC2}" destId="{BFCE87C4-D53B-46D6-93C1-E45242723CEF}" srcOrd="0" destOrd="0" parTransId="{FF59BB72-AC1E-48F0-A465-7F806F822702}" sibTransId="{0A6038E5-ABB2-491E-A566-BB56580C7A1B}"/>
    <dgm:cxn modelId="{724AD0CA-0090-4C91-A42A-6AE51BEA8F5A}" type="presOf" srcId="{DFCC426E-995C-4C39-B04D-5FEB1EE63485}" destId="{0511DB4B-BE2A-4AA1-849E-4DA57FD08A99}" srcOrd="0" destOrd="2" presId="urn:microsoft.com/office/officeart/2005/8/layout/target3#1"/>
    <dgm:cxn modelId="{4861EBD1-5704-411F-9A60-37971D511F90}" type="presOf" srcId="{BFCE87C4-D53B-46D6-93C1-E45242723CEF}" destId="{063661D1-644D-401D-980C-ADB4C6E9381F}" srcOrd="0" destOrd="0" presId="urn:microsoft.com/office/officeart/2005/8/layout/target3#1"/>
    <dgm:cxn modelId="{2F7134D5-7862-4252-B5A0-E1609F52178A}" srcId="{BFCE87C4-D53B-46D6-93C1-E45242723CEF}" destId="{00BC3700-77C7-4C57-B111-CBF2DF37DC39}" srcOrd="6" destOrd="0" parTransId="{F6C62F16-3C1C-49F6-B6B9-101C740B3AD3}" sibTransId="{2BD9D12E-18BD-46FF-9A09-BE3DCD7717DB}"/>
    <dgm:cxn modelId="{D29750DB-D1B2-4838-A1F2-88747C938E29}" srcId="{39B71CD8-8E82-41DF-A271-5F1D4478FAC2}" destId="{DE32849E-7547-45DC-88BB-4A684E8A860F}" srcOrd="3" destOrd="0" parTransId="{09A4DC71-F8EA-4960-8F45-8689990DEECB}" sibTransId="{31870559-B5BD-479C-A18E-D37AEC3497B9}"/>
    <dgm:cxn modelId="{FE7B35E7-F7F5-44C2-8E82-8F2B2F6CADEC}" type="presOf" srcId="{C8B88145-5C3C-453E-BDA7-90AE7F209923}" destId="{8C1BBC73-4A4F-4D57-ACD2-2D20BCFA8832}" srcOrd="1" destOrd="0" presId="urn:microsoft.com/office/officeart/2005/8/layout/target3#1"/>
    <dgm:cxn modelId="{0419AEE7-B14F-46B4-AF30-E27810CA5E2D}" srcId="{BFCE87C4-D53B-46D6-93C1-E45242723CEF}" destId="{2A74EA0C-4619-4ABE-8B5A-663F70DE9313}" srcOrd="1" destOrd="0" parTransId="{B801057E-82E3-42BE-A7F0-E029CBB80C1F}" sibTransId="{76DE0B11-FBE7-4836-8854-7D2D9B853893}"/>
    <dgm:cxn modelId="{1C5D6CF0-4BE3-46DD-9CC1-DB57999C152A}" srcId="{BFCE87C4-D53B-46D6-93C1-E45242723CEF}" destId="{00EDFAF1-762D-4459-91FE-21FC576B8AE1}" srcOrd="4" destOrd="0" parTransId="{3F239A9C-E2BF-460F-A9E8-91D737229C09}" sibTransId="{60FFAB56-3089-4247-AC99-3E50EE539808}"/>
    <dgm:cxn modelId="{15297EF0-A9B8-4392-91B8-716A343934BC}" srcId="{BFCE87C4-D53B-46D6-93C1-E45242723CEF}" destId="{DC6B3FC2-6E46-42E1-B6FA-5108A8C4B274}" srcOrd="5" destOrd="0" parTransId="{654919E4-8800-4E99-8E90-C8DEBF455330}" sibTransId="{D0BBD812-084B-4E12-84DA-1760412F2E10}"/>
    <dgm:cxn modelId="{4ECFCEF7-33B9-41F7-B4C7-BE062C587708}" type="presOf" srcId="{6752273B-2974-4901-BFB8-4BC26F20E55B}" destId="{EFD88D89-DBFE-4DD1-9770-A2D1D2CCCB9B}" srcOrd="1" destOrd="0" presId="urn:microsoft.com/office/officeart/2005/8/layout/target3#1"/>
    <dgm:cxn modelId="{2933E7FD-6E59-44C5-8107-EAFD84F9D6E9}" type="presOf" srcId="{9B3303F2-16B2-498C-B392-D1F8D5C0C871}" destId="{063661D1-644D-401D-980C-ADB4C6E9381F}" srcOrd="0" destOrd="8" presId="urn:microsoft.com/office/officeart/2005/8/layout/target3#1"/>
    <dgm:cxn modelId="{E773129B-97B2-4DA6-ACDD-9DCF02FDC8C3}" type="presParOf" srcId="{19BF2F23-D5DF-4A63-B8D5-CDE0817363E3}" destId="{1142EEE0-800E-4C64-8F24-25B50C4208E7}" srcOrd="0" destOrd="0" presId="urn:microsoft.com/office/officeart/2005/8/layout/target3#1"/>
    <dgm:cxn modelId="{7C311188-3968-4570-A860-0FA537F33FB1}" type="presParOf" srcId="{19BF2F23-D5DF-4A63-B8D5-CDE0817363E3}" destId="{00BF684D-8BBC-4C73-AAA0-C219AF7CB915}" srcOrd="1" destOrd="0" presId="urn:microsoft.com/office/officeart/2005/8/layout/target3#1"/>
    <dgm:cxn modelId="{F4D8F509-4047-4553-8EA0-191D1A3F48C2}" type="presParOf" srcId="{19BF2F23-D5DF-4A63-B8D5-CDE0817363E3}" destId="{92FEE4F3-3CE8-40D8-B0B3-F90F9FA10678}" srcOrd="2" destOrd="0" presId="urn:microsoft.com/office/officeart/2005/8/layout/target3#1"/>
    <dgm:cxn modelId="{C1A6A87D-5A32-425D-B7D9-3F6BC2AFB894}" type="presParOf" srcId="{19BF2F23-D5DF-4A63-B8D5-CDE0817363E3}" destId="{052FF74C-A297-4C6A-9033-1EE2D8B8927D}" srcOrd="3" destOrd="0" presId="urn:microsoft.com/office/officeart/2005/8/layout/target3#1"/>
    <dgm:cxn modelId="{7CA75AA2-F38E-4E3E-8384-5618F3A0E4A5}" type="presParOf" srcId="{19BF2F23-D5DF-4A63-B8D5-CDE0817363E3}" destId="{04164A8F-1488-4932-9BBE-A169A3868A82}" srcOrd="4" destOrd="0" presId="urn:microsoft.com/office/officeart/2005/8/layout/target3#1"/>
    <dgm:cxn modelId="{F273DD0E-82B2-4EB0-81C8-4A6B762FB235}" type="presParOf" srcId="{19BF2F23-D5DF-4A63-B8D5-CDE0817363E3}" destId="{0B435542-295D-472E-8882-84B3FF3FB60F}" srcOrd="5" destOrd="0" presId="urn:microsoft.com/office/officeart/2005/8/layout/target3#1"/>
    <dgm:cxn modelId="{7BB34472-CCA5-44F0-8AD1-EAFB78EFB2D1}" type="presParOf" srcId="{19BF2F23-D5DF-4A63-B8D5-CDE0817363E3}" destId="{A8AB64B6-C422-475C-85FA-2420FB08C3E0}" srcOrd="6" destOrd="0" presId="urn:microsoft.com/office/officeart/2005/8/layout/target3#1"/>
    <dgm:cxn modelId="{9B4EFA11-218F-4F25-B712-EB955F14E7A1}" type="presParOf" srcId="{19BF2F23-D5DF-4A63-B8D5-CDE0817363E3}" destId="{B3D56447-EAD6-42D4-91D3-6439740BDEBA}" srcOrd="7" destOrd="0" presId="urn:microsoft.com/office/officeart/2005/8/layout/target3#1"/>
    <dgm:cxn modelId="{09D258F9-6AD7-4EF7-8461-57C1ACEBF95B}" type="presParOf" srcId="{19BF2F23-D5DF-4A63-B8D5-CDE0817363E3}" destId="{8D92285A-4581-4CD9-9ED7-48083DB627A9}" srcOrd="8" destOrd="0" presId="urn:microsoft.com/office/officeart/2005/8/layout/target3#1"/>
    <dgm:cxn modelId="{29F66D17-A868-4E63-9DDC-0132CA689BFA}" type="presParOf" srcId="{19BF2F23-D5DF-4A63-B8D5-CDE0817363E3}" destId="{8C1BBC73-4A4F-4D57-ACD2-2D20BCFA8832}" srcOrd="9" destOrd="0" presId="urn:microsoft.com/office/officeart/2005/8/layout/target3#1"/>
    <dgm:cxn modelId="{7BE03B3F-044A-4198-9756-76D1C4B54E3F}" type="presParOf" srcId="{19BF2F23-D5DF-4A63-B8D5-CDE0817363E3}" destId="{3200AE13-ED1E-436C-85C6-BC46A3C8F8B5}" srcOrd="10" destOrd="0" presId="urn:microsoft.com/office/officeart/2005/8/layout/target3#1"/>
    <dgm:cxn modelId="{6CB8123F-AAEC-4C1A-959B-50D612892F7D}" type="presParOf" srcId="{19BF2F23-D5DF-4A63-B8D5-CDE0817363E3}" destId="{EFD88D89-DBFE-4DD1-9770-A2D1D2CCCB9B}" srcOrd="11" destOrd="0" presId="urn:microsoft.com/office/officeart/2005/8/layout/target3#1"/>
    <dgm:cxn modelId="{EF0D9C72-E89B-4A1E-8292-10775DDEBE87}" type="presParOf" srcId="{19BF2F23-D5DF-4A63-B8D5-CDE0817363E3}" destId="{0511DB4B-BE2A-4AA1-849E-4DA57FD08A99}" srcOrd="12" destOrd="0" presId="urn:microsoft.com/office/officeart/2005/8/layout/target3#1"/>
    <dgm:cxn modelId="{5D8E79A7-C774-409E-8E14-B0FB19F9433D}" type="presParOf" srcId="{19BF2F23-D5DF-4A63-B8D5-CDE0817363E3}" destId="{608DD4E8-AE36-4876-AB27-B349CA2F0473}" srcOrd="13" destOrd="0" presId="urn:microsoft.com/office/officeart/2005/8/layout/target3#1"/>
    <dgm:cxn modelId="{5408BFCC-7C8F-477F-A300-03579CF65616}" type="presParOf" srcId="{19BF2F23-D5DF-4A63-B8D5-CDE0817363E3}" destId="{063661D1-644D-401D-980C-ADB4C6E9381F}" srcOrd="14" destOrd="0" presId="urn:microsoft.com/office/officeart/2005/8/layout/target3#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42EEE0-800E-4C64-8F24-25B50C4208E7}">
      <dsp:nvSpPr>
        <dsp:cNvPr id="0" name=""/>
        <dsp:cNvSpPr/>
      </dsp:nvSpPr>
      <dsp:spPr bwMode="auto">
        <a:xfrm>
          <a:off x="-622265" y="35823"/>
          <a:ext cx="5745015" cy="6841738"/>
        </a:xfrm>
        <a:prstGeom prst="pie">
          <a:avLst>
            <a:gd name="adj1" fmla="val 5400000"/>
            <a:gd name="adj2" fmla="val 16200000"/>
          </a:avLst>
        </a:prstGeom>
        <a:solidFill>
          <a:srgbClr val="ED7D3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</dsp:sp>
    <dsp:sp modelId="{92FEE4F3-3CE8-40D8-B0B3-F90F9FA10678}">
      <dsp:nvSpPr>
        <dsp:cNvPr id="0" name=""/>
        <dsp:cNvSpPr/>
      </dsp:nvSpPr>
      <dsp:spPr bwMode="auto">
        <a:xfrm>
          <a:off x="2198259" y="20057"/>
          <a:ext cx="7078796" cy="681508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/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endParaRPr lang="en-US" sz="4000" kern="1200" dirty="0"/>
        </a:p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en-US" sz="4000" kern="1200" dirty="0"/>
            <a:t>TAM</a:t>
          </a:r>
          <a:endParaRPr lang="ru-RU" sz="4400" kern="1200" dirty="0"/>
        </a:p>
      </dsp:txBody>
      <dsp:txXfrm>
        <a:off x="2198259" y="20057"/>
        <a:ext cx="3539398" cy="1930917"/>
      </dsp:txXfrm>
    </dsp:sp>
    <dsp:sp modelId="{04164A8F-1488-4932-9BBE-A169A3868A82}">
      <dsp:nvSpPr>
        <dsp:cNvPr id="0" name=""/>
        <dsp:cNvSpPr/>
      </dsp:nvSpPr>
      <dsp:spPr bwMode="auto">
        <a:xfrm>
          <a:off x="359395" y="2302654"/>
          <a:ext cx="3830029" cy="4524604"/>
        </a:xfrm>
        <a:prstGeom prst="pie">
          <a:avLst>
            <a:gd name="adj1" fmla="val 5400000"/>
            <a:gd name="adj2" fmla="val 16200000"/>
          </a:avLst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</dsp:sp>
    <dsp:sp modelId="{0B435542-295D-472E-8882-84B3FF3FB60F}">
      <dsp:nvSpPr>
        <dsp:cNvPr id="0" name=""/>
        <dsp:cNvSpPr/>
      </dsp:nvSpPr>
      <dsp:spPr bwMode="auto">
        <a:xfrm>
          <a:off x="2144270" y="2275212"/>
          <a:ext cx="7138114" cy="383002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727682"/>
              <a:satOff val="-41964"/>
              <a:lumOff val="4314"/>
              <a:alphaOff val="0"/>
            </a:schemeClr>
          </a:solidFill>
          <a:prstDash val="solid"/>
          <a:miter lim="800000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/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en-US" sz="4000" kern="1200" dirty="0"/>
            <a:t>SAM</a:t>
          </a:r>
          <a:endParaRPr lang="ru-RU" sz="4000" kern="1200" dirty="0"/>
        </a:p>
      </dsp:txBody>
      <dsp:txXfrm>
        <a:off x="2144270" y="2275212"/>
        <a:ext cx="3569057" cy="1627792"/>
      </dsp:txXfrm>
    </dsp:sp>
    <dsp:sp modelId="{B3D56447-EAD6-42D4-91D3-6439740BDEBA}">
      <dsp:nvSpPr>
        <dsp:cNvPr id="0" name=""/>
        <dsp:cNvSpPr/>
      </dsp:nvSpPr>
      <dsp:spPr bwMode="auto">
        <a:xfrm>
          <a:off x="1305559" y="4290289"/>
          <a:ext cx="1914985" cy="2536973"/>
        </a:xfrm>
        <a:prstGeom prst="pie">
          <a:avLst>
            <a:gd name="adj1" fmla="val 5400000"/>
            <a:gd name="adj2" fmla="val 16200000"/>
          </a:avLst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</dsp:sp>
    <dsp:sp modelId="{8D92285A-4581-4CD9-9ED7-48083DB627A9}">
      <dsp:nvSpPr>
        <dsp:cNvPr id="0" name=""/>
        <dsp:cNvSpPr/>
      </dsp:nvSpPr>
      <dsp:spPr bwMode="auto">
        <a:xfrm>
          <a:off x="2147755" y="4269019"/>
          <a:ext cx="7152591" cy="256611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/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en-US" sz="4000" kern="1200" dirty="0"/>
            <a:t>SOM</a:t>
          </a:r>
          <a:endParaRPr lang="ru-RU" sz="4000" kern="1200" dirty="0"/>
        </a:p>
      </dsp:txBody>
      <dsp:txXfrm>
        <a:off x="2147755" y="4269019"/>
        <a:ext cx="3576295" cy="2566119"/>
      </dsp:txXfrm>
    </dsp:sp>
    <dsp:sp modelId="{3200AE13-ED1E-436C-85C6-BC46A3C8F8B5}">
      <dsp:nvSpPr>
        <dsp:cNvPr id="0" name=""/>
        <dsp:cNvSpPr/>
      </dsp:nvSpPr>
      <dsp:spPr bwMode="auto">
        <a:xfrm>
          <a:off x="3778562" y="190997"/>
          <a:ext cx="5032350" cy="2313174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/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1" indent="0" algn="l" defTabSz="577850">
            <a:lnSpc>
              <a:spcPct val="100000"/>
            </a:lnSpc>
            <a:spcBef>
              <a:spcPct val="0"/>
            </a:spcBef>
            <a:spcAft>
              <a:spcPts val="0"/>
            </a:spcAft>
            <a:buFont typeface="Wingdings" panose="05000000000000000000" pitchFamily="2" charset="2"/>
            <a:buChar char="q"/>
            <a:defRPr/>
          </a:pPr>
          <a:r>
            <a:rPr lang="ru-RU" sz="1300" kern="1200" dirty="0">
              <a:solidFill>
                <a:srgbClr val="000000"/>
              </a:solidFill>
              <a:effectLst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Количество зарегистрированных  </a:t>
          </a:r>
          <a:r>
            <a:rPr lang="ru-RU" sz="1300" b="0" i="0" kern="1200" dirty="0">
              <a:solidFill>
                <a:srgbClr val="1A1A1A"/>
              </a:solidFill>
              <a:effectLst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БПЛА в РФ массой до 30 кг </a:t>
          </a:r>
          <a:r>
            <a:rPr lang="ru-RU" sz="1300" kern="1200" dirty="0">
              <a:solidFill>
                <a:srgbClr val="000000"/>
              </a:solidFill>
              <a:effectLst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на 2022 год: 70 000 единиц.</a:t>
          </a:r>
          <a:endParaRPr sz="1300" kern="1200" dirty="0"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  <a:p>
          <a:pPr marL="0" lvl="1" indent="0" algn="l" defTabSz="577850">
            <a:lnSpc>
              <a:spcPct val="100000"/>
            </a:lnSpc>
            <a:spcBef>
              <a:spcPct val="0"/>
            </a:spcBef>
            <a:spcAft>
              <a:spcPts val="0"/>
            </a:spcAft>
            <a:buFont typeface="Wingdings" panose="05000000000000000000" pitchFamily="2" charset="2"/>
            <a:buChar char="q"/>
            <a:defRPr/>
          </a:pPr>
          <a:r>
            <a:rPr lang="ru-RU" sz="1300" kern="1200" dirty="0">
              <a:solidFill>
                <a:srgbClr val="000000"/>
              </a:solidFill>
              <a:effectLst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При продаже 1 Станции для каждого борта – за год выручка составит:</a:t>
          </a:r>
          <a:br>
            <a:rPr lang="ru-RU" sz="1300" kern="1200" dirty="0">
              <a:solidFill>
                <a:srgbClr val="000000"/>
              </a:solidFill>
              <a:effectLst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</a:br>
          <a:r>
            <a:rPr lang="ru-RU" sz="1300" kern="1200" dirty="0">
              <a:solidFill>
                <a:srgbClr val="000000"/>
              </a:solidFill>
              <a:effectLst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 70 000 * 300 000= </a:t>
          </a:r>
          <a:r>
            <a:rPr lang="ru-RU" sz="1600" b="1" kern="1200" dirty="0">
              <a:solidFill>
                <a:srgbClr val="000000"/>
              </a:solidFill>
              <a:effectLst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21 млрд </a:t>
          </a:r>
          <a:r>
            <a:rPr lang="ru-RU" sz="1300" kern="1200" dirty="0">
              <a:solidFill>
                <a:srgbClr val="000000"/>
              </a:solidFill>
              <a:effectLst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рублей в год</a:t>
          </a:r>
          <a:endParaRPr lang="ru-RU" sz="1300" kern="1200" dirty="0">
            <a:effectLst/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  <a:p>
          <a:pPr marL="0" lvl="1" indent="0" algn="l" defTabSz="48895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"/>
            <a:defRPr/>
          </a:pPr>
          <a:endParaRPr lang="ru-RU" sz="1100" kern="1200" dirty="0">
            <a:solidFill>
              <a:schemeClr val="accent1"/>
            </a:solidFill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</dsp:txBody>
      <dsp:txXfrm>
        <a:off x="3778562" y="190997"/>
        <a:ext cx="5032350" cy="2313174"/>
      </dsp:txXfrm>
    </dsp:sp>
    <dsp:sp modelId="{0511DB4B-BE2A-4AA1-849E-4DA57FD08A99}">
      <dsp:nvSpPr>
        <dsp:cNvPr id="0" name=""/>
        <dsp:cNvSpPr/>
      </dsp:nvSpPr>
      <dsp:spPr bwMode="auto">
        <a:xfrm>
          <a:off x="3237870" y="2236622"/>
          <a:ext cx="6257637" cy="2384748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/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1" indent="0" algn="l" defTabSz="577850">
            <a:lnSpc>
              <a:spcPct val="100000"/>
            </a:lnSpc>
            <a:spcBef>
              <a:spcPct val="0"/>
            </a:spcBef>
            <a:spcAft>
              <a:spcPts val="0"/>
            </a:spcAft>
            <a:buFont typeface="Wingdings" panose="05000000000000000000" pitchFamily="2" charset="2"/>
            <a:buChar char="q"/>
            <a:defRPr/>
          </a:pPr>
          <a:r>
            <a:rPr lang="ru-RU" sz="1300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По прогнозу </a:t>
          </a:r>
          <a:r>
            <a:rPr lang="ru-RU" sz="1300" i="1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АНО «Платформа НТИ» </a:t>
          </a:r>
          <a:r>
            <a:rPr lang="ru-RU" sz="1300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и ГТЛК: объем рынка гражданских беспилотников в РФ составить до 500 млрд </a:t>
          </a:r>
          <a:r>
            <a:rPr lang="ru-RU" sz="1300" kern="1200" dirty="0" err="1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руб</a:t>
          </a:r>
          <a:r>
            <a:rPr lang="ru-RU" sz="1300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 к 2026 году.</a:t>
          </a:r>
          <a:endParaRPr sz="1300" kern="1200" dirty="0"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  <a:p>
          <a:pPr marL="0" lvl="1" indent="0" algn="l" defTabSz="577850">
            <a:lnSpc>
              <a:spcPct val="100000"/>
            </a:lnSpc>
            <a:spcBef>
              <a:spcPct val="0"/>
            </a:spcBef>
            <a:spcAft>
              <a:spcPts val="0"/>
            </a:spcAft>
            <a:buFont typeface="Wingdings" panose="05000000000000000000" pitchFamily="2" charset="2"/>
            <a:buChar char="q"/>
            <a:defRPr/>
          </a:pPr>
          <a:r>
            <a:rPr lang="ru-RU" sz="1300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По оценке «</a:t>
          </a:r>
          <a:r>
            <a:rPr lang="ru-RU" sz="1300" i="1" kern="1200" dirty="0" err="1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АэроНекст</a:t>
          </a:r>
          <a:r>
            <a:rPr lang="ru-RU" sz="1300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»: объем рынка </a:t>
          </a:r>
          <a:r>
            <a:rPr lang="ru-RU" sz="1300" kern="1200" dirty="0" err="1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дронопортов</a:t>
          </a:r>
          <a:r>
            <a:rPr lang="ru-RU" sz="1300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 составит 40 млрд рублей к 2026 году</a:t>
          </a:r>
        </a:p>
        <a:p>
          <a:pPr marL="0" lvl="1" indent="0" algn="l" defTabSz="577850">
            <a:lnSpc>
              <a:spcPct val="100000"/>
            </a:lnSpc>
            <a:spcBef>
              <a:spcPct val="0"/>
            </a:spcBef>
            <a:spcAft>
              <a:spcPts val="0"/>
            </a:spcAft>
            <a:buFont typeface="Wingdings" panose="05000000000000000000" pitchFamily="2" charset="2"/>
            <a:buChar char="q"/>
            <a:defRPr/>
          </a:pPr>
          <a:r>
            <a:rPr lang="ru-RU" sz="1300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По данным </a:t>
          </a:r>
          <a:r>
            <a:rPr lang="ru-RU" sz="1300" i="1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Минпромторга</a:t>
          </a:r>
          <a:r>
            <a:rPr lang="ru-RU" sz="1300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: объём рынка БАС в РФ превысит 50 млрд рублей к концу 2023-его года.</a:t>
          </a:r>
        </a:p>
        <a:p>
          <a:pPr marL="0" lvl="1" indent="0" algn="l" defTabSz="711200">
            <a:lnSpc>
              <a:spcPct val="100000"/>
            </a:lnSpc>
            <a:spcBef>
              <a:spcPct val="0"/>
            </a:spcBef>
            <a:spcAft>
              <a:spcPts val="0"/>
            </a:spcAft>
            <a:buFont typeface="Wingdings" panose="05000000000000000000" pitchFamily="2" charset="2"/>
            <a:buChar char="q"/>
            <a:defRPr/>
          </a:pPr>
          <a:r>
            <a:rPr lang="en-US" sz="1600" b="1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SAM</a:t>
          </a:r>
          <a:r>
            <a:rPr lang="ru-RU" sz="1300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 </a:t>
          </a:r>
          <a:r>
            <a:rPr lang="en-US" sz="1600" b="1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=</a:t>
          </a:r>
          <a:r>
            <a:rPr lang="en-US" sz="1300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 </a:t>
          </a:r>
          <a:r>
            <a:rPr lang="ru-RU" sz="1600" b="1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((</a:t>
          </a:r>
          <a:r>
            <a:rPr lang="ru-RU" sz="1300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объём рынка БВС 2026</a:t>
          </a:r>
          <a:r>
            <a:rPr lang="ru-RU" sz="1600" b="1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)</a:t>
          </a:r>
          <a:r>
            <a:rPr lang="ru-RU" sz="1300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 </a:t>
          </a:r>
          <a:r>
            <a:rPr lang="ru-RU" sz="1800" b="1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/</a:t>
          </a:r>
          <a:r>
            <a:rPr lang="ru-RU" sz="1300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 </a:t>
          </a:r>
          <a:r>
            <a:rPr lang="ru-RU" sz="1600" b="1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(</a:t>
          </a:r>
          <a:r>
            <a:rPr lang="ru-RU" sz="1300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объём рынка </a:t>
          </a:r>
          <a:r>
            <a:rPr lang="ru-RU" sz="1300" kern="1200" dirty="0" err="1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дронопортов</a:t>
          </a:r>
          <a:r>
            <a:rPr lang="ru-RU" sz="1300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 2026</a:t>
          </a:r>
          <a:r>
            <a:rPr lang="ru-RU" sz="1600" b="1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))</a:t>
          </a:r>
          <a:r>
            <a:rPr lang="ru-RU" sz="1800" b="1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 * </a:t>
          </a:r>
          <a:r>
            <a:rPr lang="ru-RU" sz="1600" b="1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(</a:t>
          </a:r>
          <a:r>
            <a:rPr lang="ru-RU" sz="1300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объём рынка БВС 2023</a:t>
          </a:r>
          <a:r>
            <a:rPr lang="ru-RU" sz="1600" b="1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) = 4 млрд </a:t>
          </a:r>
          <a:r>
            <a:rPr lang="ru-RU" sz="1300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рублей </a:t>
          </a:r>
        </a:p>
        <a:p>
          <a:pPr marL="0" lvl="1" indent="0" algn="l" defTabSz="48895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"/>
            <a:defRPr/>
          </a:pPr>
          <a:endParaRPr lang="ru-RU" sz="1100" kern="1200" dirty="0"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</dsp:txBody>
      <dsp:txXfrm>
        <a:off x="3237870" y="2236622"/>
        <a:ext cx="6257637" cy="2384748"/>
      </dsp:txXfrm>
    </dsp:sp>
    <dsp:sp modelId="{063661D1-644D-401D-980C-ADB4C6E9381F}">
      <dsp:nvSpPr>
        <dsp:cNvPr id="0" name=""/>
        <dsp:cNvSpPr/>
      </dsp:nvSpPr>
      <dsp:spPr bwMode="auto">
        <a:xfrm>
          <a:off x="3728745" y="4568872"/>
          <a:ext cx="6186289" cy="2075289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/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q"/>
            <a:defRPr/>
          </a:pPr>
          <a:r>
            <a:rPr lang="ru-RU" sz="1300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Производители </a:t>
          </a:r>
          <a:r>
            <a:rPr lang="ru-RU" sz="1300" kern="1200" dirty="0" err="1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дронопортов</a:t>
          </a:r>
          <a:r>
            <a:rPr lang="ru-RU" sz="1300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 В РФ:</a:t>
          </a:r>
          <a:endParaRPr sz="1300" i="1" kern="1200" dirty="0"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  <a:p>
          <a:pPr marL="228600" lvl="2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+mj-lt"/>
            <a:buAutoNum type="arabicPeriod"/>
            <a:defRPr/>
          </a:pPr>
          <a:r>
            <a:rPr lang="ru-RU" sz="1300" i="1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Институт им. Н.Е. Жуковского</a:t>
          </a:r>
          <a:endParaRPr sz="1300" i="1" kern="1200" dirty="0"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  <a:p>
          <a:pPr marL="228600" lvl="2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+mj-lt"/>
            <a:buAutoNum type="arabicPeriod"/>
            <a:defRPr/>
          </a:pPr>
          <a:r>
            <a:rPr lang="ru-RU" sz="1300" i="1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«</a:t>
          </a:r>
          <a:r>
            <a:rPr lang="en-US" sz="1300" i="1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COEX»</a:t>
          </a:r>
          <a:endParaRPr sz="1300" i="1" kern="1200" dirty="0"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  <a:p>
          <a:pPr marL="228600" lvl="2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+mj-lt"/>
            <a:buAutoNum type="arabicPeriod"/>
            <a:defRPr/>
          </a:pPr>
          <a:r>
            <a:rPr lang="ru-RU" sz="1300" i="1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«</a:t>
          </a:r>
          <a:r>
            <a:rPr lang="en-US" sz="1300" i="1" kern="1200" dirty="0" err="1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SuperCam</a:t>
          </a:r>
          <a:r>
            <a:rPr lang="ru-RU" sz="1300" i="1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»</a:t>
          </a:r>
          <a:endParaRPr sz="1300" i="1" kern="1200" dirty="0"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  <a:p>
          <a:pPr marL="228600" lvl="2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+mj-lt"/>
            <a:buAutoNum type="arabicPeriod"/>
            <a:defRPr/>
          </a:pPr>
          <a:r>
            <a:rPr lang="en-US" sz="1300" i="1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«</a:t>
          </a:r>
          <a:r>
            <a:rPr lang="ru-RU" sz="1300" i="1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ССВ»</a:t>
          </a:r>
          <a:endParaRPr sz="1300" i="1" kern="1200" dirty="0"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  <a:p>
          <a:pPr marL="228600" lvl="2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+mj-lt"/>
            <a:buAutoNum type="arabicPeriod"/>
            <a:defRPr/>
          </a:pPr>
          <a:r>
            <a:rPr lang="en-US" sz="1300" i="1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«</a:t>
          </a:r>
          <a:r>
            <a:rPr lang="ru-RU" sz="1300" i="1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Иннополис»</a:t>
          </a:r>
          <a:endParaRPr sz="1300" i="1" kern="1200" dirty="0"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  <a:p>
          <a:pPr marL="228600" lvl="2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+mj-lt"/>
            <a:buAutoNum type="arabicPeriod"/>
            <a:defRPr/>
          </a:pPr>
          <a:r>
            <a:rPr lang="ru-RU" sz="1300" i="1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«</a:t>
          </a:r>
          <a:r>
            <a:rPr lang="en-US" sz="1300" i="1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HIN</a:t>
          </a:r>
          <a:r>
            <a:rPr lang="ru-RU" sz="1300" i="1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»</a:t>
          </a:r>
          <a:endParaRPr sz="1300" i="1" kern="1200" dirty="0"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  <a:p>
          <a:pPr marL="228600" lvl="2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+mj-lt"/>
            <a:buAutoNum type="arabicPeriod"/>
            <a:defRPr/>
          </a:pPr>
          <a:r>
            <a:rPr lang="ru-RU" sz="1300" i="1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«</a:t>
          </a:r>
          <a:r>
            <a:rPr lang="en-US" sz="1300" i="1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DRONESHUB»</a:t>
          </a:r>
          <a:endParaRPr sz="1300" i="1" kern="1200" dirty="0"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  <a:p>
          <a:pPr marL="228600" lvl="2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+mj-lt"/>
            <a:buAutoNum type="arabicPeriod"/>
            <a:defRPr/>
          </a:pPr>
          <a:r>
            <a:rPr lang="en-US" sz="1300" i="1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«</a:t>
          </a:r>
          <a:r>
            <a:rPr lang="ru-RU" sz="1300" i="1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ГК </a:t>
          </a:r>
          <a:r>
            <a:rPr lang="en-US" sz="1300" i="1" kern="1200" dirty="0" err="1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Gaskar</a:t>
          </a:r>
          <a:r>
            <a:rPr lang="en-US" sz="1300" i="1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 Group»</a:t>
          </a:r>
          <a:endParaRPr sz="1300" i="1" kern="1200" dirty="0"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q"/>
            <a:defRPr/>
          </a:pPr>
          <a:r>
            <a:rPr lang="ru-RU" sz="1300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Всего 8 производителей. Тогда: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q"/>
            <a:defRPr/>
          </a:pPr>
          <a:r>
            <a:rPr lang="en-US" sz="1600" b="1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SOM = SAM</a:t>
          </a:r>
          <a:r>
            <a:rPr lang="ru-RU" sz="1600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 </a:t>
          </a:r>
          <a:r>
            <a:rPr lang="ru-RU" sz="1800" b="1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/</a:t>
          </a:r>
          <a:r>
            <a:rPr lang="ru-RU" sz="1600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 </a:t>
          </a:r>
          <a:r>
            <a:rPr lang="ru-RU" sz="1800" b="1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(</a:t>
          </a:r>
          <a:r>
            <a:rPr lang="ru-RU" sz="1300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число производителей</a:t>
          </a:r>
          <a:r>
            <a:rPr lang="ru-RU" sz="1600" b="1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 + 1) = 440 млн</a:t>
          </a:r>
          <a:r>
            <a:rPr lang="ru-RU" sz="1600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 руб.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  <a:defRPr/>
          </a:pPr>
          <a:endParaRPr lang="ru-RU" sz="1100" kern="1200" dirty="0"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</dsp:txBody>
      <dsp:txXfrm>
        <a:off x="3728745" y="4568872"/>
        <a:ext cx="6186289" cy="207528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#1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none" for="ch" forName="circle2" refType="h" refFor="ch" refForName="vertSpace2" fact="-0.5"/>
              <dgm:constr type="w" for="ch" forName="circle2" refType="h" refFor="ch" refForName="circle2" op="equ"/>
              <dgm:constr type="wOff" for="ch" forName="circle2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none" for="ch" forName="rect2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none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none" for="ch" forName="rect2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none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none" for="ch" forName="rect3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none" for="ch" forName="circle2" refType="h" refFor="ch" refForName="vertSpace2" fact="-0.25"/>
              <dgm:constr type="w" for="ch" forName="circle2" refType="h" refFor="ch" refForName="circle2" op="equ"/>
              <dgm:constr type="wOff" for="ch" forName="circle2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none" for="ch" forName="rect2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none" for="ch" forName="circle3" refType="h" refFor="ch" refForName="vertSpace2" fact="-0.5"/>
              <dgm:constr type="w" for="ch" forName="circle3" refType="h" refFor="ch" refForName="circle3" op="equ"/>
              <dgm:constr type="wOff" for="ch" forName="circle3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none" for="ch" forName="rect3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none" for="ch" forName="circle4" refType="h" refFor="ch" refForName="vertSpace2" fact="-0.75"/>
              <dgm:constr type="w" for="ch" forName="circle4" refType="h" refFor="ch" refForName="circle4" op="equ"/>
              <dgm:constr type="wOff" for="ch" forName="circle4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none" for="ch" forName="rect4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none" for="ch" forName="circle2" refType="h" refFor="ch" refForName="vertSpace2" fact="-0.2"/>
              <dgm:constr type="w" for="ch" forName="circle2" refType="h" refFor="ch" refForName="circle2" op="equ"/>
              <dgm:constr type="wOff" for="ch" forName="circle2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none" for="ch" forName="rect2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none" for="ch" forName="circle3" refType="h" refFor="ch" refForName="vertSpace2" fact="-0.4"/>
              <dgm:constr type="w" for="ch" forName="circle3" refType="h" refFor="ch" refForName="circle3" op="equ"/>
              <dgm:constr type="wOff" for="ch" forName="circle3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none" for="ch" forName="rect3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none" for="ch" forName="circle4" refType="h" refFor="ch" refForName="vertSpace2" fact="-0.6"/>
              <dgm:constr type="w" for="ch" forName="circle4" refType="h" refFor="ch" refForName="circle4" op="equ"/>
              <dgm:constr type="wOff" for="ch" forName="circle4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none" for="ch" forName="rect4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none" for="ch" forName="circle5" refType="h" refFor="ch" refForName="vertSpace2" fact="-0.8"/>
              <dgm:constr type="w" for="ch" forName="circle5" refType="h" refFor="ch" refForName="circle5" op="equ"/>
              <dgm:constr type="wOff" for="ch" forName="circle5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none" for="ch" forName="rect5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none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none" for="ch" forName="rect2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none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none" for="ch" forName="rect3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none" for="ch" forName="circle4" refType="h" refFor="ch" refForName="vertSpace2" fact="-0.5"/>
              <dgm:constr type="w" for="ch" forName="circle4" refType="h" refFor="ch" refForName="circle4" op="equ"/>
              <dgm:constr type="wOff" for="ch" forName="circle4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none" for="ch" forName="rect4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none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none" for="ch" forName="rect5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none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none" for="ch" forName="rect6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none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none" for="ch" forName="rect2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none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none" for="ch" forName="rect3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none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none" for="ch" forName="rect4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none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none" for="ch" forName="rect5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none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none" for="ch" forName="rect6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none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none" for="ch" forName="rect7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none" for="ch" forName="circle2" refType="h" refFor="ch" refForName="vertSpace2" fact="-0.5"/>
              <dgm:constr type="w" for="ch" forName="circle2" refType="h" refFor="ch" refForName="circle2" op="equ"/>
              <dgm:constr type="wOff" for="ch" forName="circle2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none" for="ch" forName="rect2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none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none" for="ch" forName="rect2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none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none" for="ch" forName="rect3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none" for="ch" forName="circle2" refType="h" refFor="ch" refForName="vertSpace2" fact="-0.25"/>
              <dgm:constr type="w" for="ch" forName="circle2" refType="h" refFor="ch" refForName="circle2" op="equ"/>
              <dgm:constr type="wOff" for="ch" forName="circle2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none" for="ch" forName="rect2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none" for="ch" forName="circle3" refType="h" refFor="ch" refForName="vertSpace2" fact="-0.5"/>
              <dgm:constr type="w" for="ch" forName="circle3" refType="h" refFor="ch" refForName="circle3" op="equ"/>
              <dgm:constr type="wOff" for="ch" forName="circle3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none" for="ch" forName="rect3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none" for="ch" forName="circle4" refType="h" refFor="ch" refForName="vertSpace2" fact="-0.75"/>
              <dgm:constr type="w" for="ch" forName="circle4" refType="h" refFor="ch" refForName="circle4" op="equ"/>
              <dgm:constr type="wOff" for="ch" forName="circle4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none" for="ch" forName="rect4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none" for="ch" forName="circle2" refType="h" refFor="ch" refForName="vertSpace2" fact="-0.2"/>
              <dgm:constr type="w" for="ch" forName="circle2" refType="h" refFor="ch" refForName="circle2" op="equ"/>
              <dgm:constr type="wOff" for="ch" forName="circle2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none" for="ch" forName="rect2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none" for="ch" forName="circle3" refType="h" refFor="ch" refForName="vertSpace2" fact="-0.4"/>
              <dgm:constr type="w" for="ch" forName="circle3" refType="h" refFor="ch" refForName="circle3" op="equ"/>
              <dgm:constr type="wOff" for="ch" forName="circle3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none" for="ch" forName="rect3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none" for="ch" forName="circle4" refType="h" refFor="ch" refForName="vertSpace2" fact="-0.6"/>
              <dgm:constr type="w" for="ch" forName="circle4" refType="h" refFor="ch" refForName="circle4" op="equ"/>
              <dgm:constr type="wOff" for="ch" forName="circle4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none" for="ch" forName="rect4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none" for="ch" forName="circle5" refType="h" refFor="ch" refForName="vertSpace2" fact="-0.8"/>
              <dgm:constr type="w" for="ch" forName="circle5" refType="h" refFor="ch" refForName="circle5" op="equ"/>
              <dgm:constr type="wOff" for="ch" forName="circle5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none" for="ch" forName="rect5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none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none" for="ch" forName="rect2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none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none" for="ch" forName="rect3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none" for="ch" forName="circle4" refType="h" refFor="ch" refForName="vertSpace2" fact="-0.5"/>
              <dgm:constr type="w" for="ch" forName="circle4" refType="h" refFor="ch" refForName="circle4" op="equ"/>
              <dgm:constr type="wOff" for="ch" forName="circle4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none" for="ch" forName="rect4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none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none" for="ch" forName="rect5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none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none" for="ch" forName="rect6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none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none" for="ch" forName="rect2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none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none" for="ch" forName="rect3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none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none" for="ch" forName="rect4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none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none" for="ch" forName="rect5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none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none" for="ch" forName="rect6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none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none" for="ch" forName="rect7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4D34DB-B269-4609-B5CF-E4D9F3D981EE}" type="datetimeFigureOut">
              <a:rPr lang="ru-RU" smtClean="0"/>
              <a:t>26.11.2023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8BDFC8-1C7A-407F-91CD-6D8E9A47AD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36411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8BDFC8-1C7A-407F-91CD-6D8E9A47AD01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3710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8BDFC8-1C7A-407F-91CD-6D8E9A47AD01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25632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8BDFC8-1C7A-407F-91CD-6D8E9A47AD01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80458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8BDFC8-1C7A-407F-91CD-6D8E9A47AD01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85162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en-US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3E5FD80-40F2-44DB-95A3-347FD1155EE8}" type="datetimeFigureOut">
              <a:rPr lang="en-US"/>
              <a:t>11/26/2023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08F102E-0231-4AB3-A5B9-A43093585AD3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le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3E5FD80-40F2-44DB-95A3-347FD1155EE8}" type="datetimeFigureOut">
              <a:rPr lang="en-US"/>
              <a:t>11/26/2023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08F102E-0231-4AB3-A5B9-A43093585AD3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Section Head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3E5FD80-40F2-44DB-95A3-347FD1155EE8}" type="datetimeFigureOut">
              <a:rPr lang="en-US"/>
              <a:t>11/26/2023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08F102E-0231-4AB3-A5B9-A43093585AD3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Two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3E5FD80-40F2-44DB-95A3-347FD1155EE8}" type="datetimeFigureOut">
              <a:rPr lang="en-US"/>
              <a:t>11/26/2023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08F102E-0231-4AB3-A5B9-A43093585AD3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Comparis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3E5FD80-40F2-44DB-95A3-347FD1155EE8}" type="datetimeFigureOut">
              <a:rPr lang="en-US"/>
              <a:t>11/26/2023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08F102E-0231-4AB3-A5B9-A43093585AD3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3E5FD80-40F2-44DB-95A3-347FD1155EE8}" type="datetimeFigureOut">
              <a:rPr lang="en-US"/>
              <a:t>11/26/2023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08F102E-0231-4AB3-A5B9-A43093585AD3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3E5FD80-40F2-44DB-95A3-347FD1155EE8}" type="datetimeFigureOut">
              <a:rPr lang="en-US"/>
              <a:t>11/26/2023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08F102E-0231-4AB3-A5B9-A43093585AD3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Content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3E5FD80-40F2-44DB-95A3-347FD1155EE8}" type="datetimeFigureOut">
              <a:rPr lang="en-US"/>
              <a:t>11/26/2023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08F102E-0231-4AB3-A5B9-A43093585AD3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Picture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3E5FD80-40F2-44DB-95A3-347FD1155EE8}" type="datetimeFigureOut">
              <a:rPr lang="en-US"/>
              <a:t>11/26/2023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08F102E-0231-4AB3-A5B9-A43093585AD3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Title and Vertical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3E5FD80-40F2-44DB-95A3-347FD1155EE8}" type="datetimeFigureOut">
              <a:rPr lang="en-US"/>
              <a:t>11/26/2023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08F102E-0231-4AB3-A5B9-A43093585AD3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Vertical Title an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3E5FD80-40F2-44DB-95A3-347FD1155EE8}" type="datetimeFigureOut">
              <a:rPr lang="en-US"/>
              <a:t>11/26/2023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08F102E-0231-4AB3-A5B9-A43093585AD3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3E5FD80-40F2-44DB-95A3-347FD1155EE8}" type="datetimeFigureOut">
              <a:rPr lang="en-US"/>
              <a:t>11/26/2023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08F102E-0231-4AB3-A5B9-A43093585AD3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6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video" Target="../media/media1.mp4"/><Relationship Id="rId7" Type="http://schemas.openxmlformats.org/officeDocument/2006/relationships/image" Target="../media/image16.png"/><Relationship Id="rId2" Type="http://schemas.microsoft.com/office/2007/relationships/media" Target="../media/media1.mp4"/><Relationship Id="rId1" Type="http://schemas.openxmlformats.org/officeDocument/2006/relationships/tags" Target="../tags/tag1.xml"/><Relationship Id="rId6" Type="http://schemas.openxmlformats.org/officeDocument/2006/relationships/image" Target="../media/image1.png"/><Relationship Id="rId5" Type="http://schemas.openxmlformats.org/officeDocument/2006/relationships/notesSlide" Target="../notesSlides/notesSlide2.xml"/><Relationship Id="rId10" Type="http://schemas.openxmlformats.org/officeDocument/2006/relationships/image" Target="../media/image20.png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9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1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11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3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9.png"/><Relationship Id="rId7" Type="http://schemas.openxmlformats.org/officeDocument/2006/relationships/image" Target="../media/image4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11" Type="http://schemas.openxmlformats.org/officeDocument/2006/relationships/image" Target="../media/image45.svg"/><Relationship Id="rId5" Type="http://schemas.openxmlformats.org/officeDocument/2006/relationships/image" Target="../media/image16.png"/><Relationship Id="rId10" Type="http://schemas.openxmlformats.org/officeDocument/2006/relationships/image" Target="../media/image44.png"/><Relationship Id="rId4" Type="http://schemas.openxmlformats.org/officeDocument/2006/relationships/image" Target="../media/image40.svg"/><Relationship Id="rId9" Type="http://schemas.openxmlformats.org/officeDocument/2006/relationships/image" Target="../media/image4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4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46.png"/><Relationship Id="rId2" Type="http://schemas.openxmlformats.org/officeDocument/2006/relationships/image" Target="../media/image1.png"/><Relationship Id="rId16" Type="http://schemas.openxmlformats.org/officeDocument/2006/relationships/image" Target="../media/image5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49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4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rcRect b="15625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rcRect t="68328" b="14587"/>
          <a:stretch/>
        </p:blipFill>
        <p:spPr bwMode="auto">
          <a:xfrm>
            <a:off x="269358" y="380032"/>
            <a:ext cx="8857330" cy="120283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rcRect t="4634" b="33054"/>
          <a:stretch/>
        </p:blipFill>
        <p:spPr bwMode="auto">
          <a:xfrm>
            <a:off x="9173238" y="141204"/>
            <a:ext cx="2910426" cy="1441658"/>
          </a:xfrm>
          <a:prstGeom prst="rect">
            <a:avLst/>
          </a:prstGeom>
        </p:spPr>
      </p:pic>
      <p:grpSp>
        <p:nvGrpSpPr>
          <p:cNvPr id="25" name="Group 24"/>
          <p:cNvGrpSpPr/>
          <p:nvPr/>
        </p:nvGrpSpPr>
        <p:grpSpPr bwMode="auto">
          <a:xfrm>
            <a:off x="345558" y="5589503"/>
            <a:ext cx="11500883" cy="1165393"/>
            <a:chOff x="444374" y="5530417"/>
            <a:chExt cx="10767337" cy="1091062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4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rcRect r="60945"/>
            <a:stretch/>
          </p:blipFill>
          <p:spPr bwMode="auto">
            <a:xfrm>
              <a:off x="3967268" y="5530417"/>
              <a:ext cx="805988" cy="1031867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5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/>
          </p:blipFill>
          <p:spPr bwMode="auto">
            <a:xfrm>
              <a:off x="5603211" y="5653741"/>
              <a:ext cx="1526837" cy="763419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6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/>
          </p:blipFill>
          <p:spPr bwMode="auto">
            <a:xfrm>
              <a:off x="9598995" y="5610802"/>
              <a:ext cx="1612716" cy="806358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7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/>
          </p:blipFill>
          <p:spPr bwMode="auto">
            <a:xfrm>
              <a:off x="444374" y="5613352"/>
              <a:ext cx="1944914" cy="972457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8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/>
          </p:blipFill>
          <p:spPr bwMode="auto">
            <a:xfrm>
              <a:off x="2104789" y="5649022"/>
              <a:ext cx="1944914" cy="972457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9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/>
          </p:blipFill>
          <p:spPr bwMode="auto">
            <a:xfrm>
              <a:off x="8004114" y="5632271"/>
              <a:ext cx="1612716" cy="806358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10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/>
          </p:blipFill>
          <p:spPr bwMode="auto">
            <a:xfrm>
              <a:off x="4571589" y="5666857"/>
              <a:ext cx="1647374" cy="823687"/>
            </a:xfrm>
            <a:prstGeom prst="rect">
              <a:avLst/>
            </a:prstGeom>
          </p:spPr>
        </p:pic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11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/>
          </p:blipFill>
          <p:spPr bwMode="auto">
            <a:xfrm>
              <a:off x="7022394" y="5792940"/>
              <a:ext cx="948802" cy="468927"/>
            </a:xfrm>
            <a:prstGeom prst="rect">
              <a:avLst/>
            </a:prstGeom>
          </p:spPr>
        </p:pic>
      </p:grpSp>
      <p:sp>
        <p:nvSpPr>
          <p:cNvPr id="6" name="TextBox 5"/>
          <p:cNvSpPr txBox="1"/>
          <p:nvPr/>
        </p:nvSpPr>
        <p:spPr bwMode="auto">
          <a:xfrm>
            <a:off x="345558" y="2311194"/>
            <a:ext cx="11500883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4000" b="1" dirty="0">
                <a:ln w="0"/>
                <a:latin typeface="Lato"/>
                <a:ea typeface="Lato"/>
                <a:cs typeface="Lato"/>
              </a:rPr>
              <a:t>Мобильная автоматическая сервисная станция </a:t>
            </a:r>
            <a:br>
              <a:rPr lang="ru-RU" sz="3600" dirty="0">
                <a:ln w="0"/>
                <a:latin typeface="Lato"/>
                <a:ea typeface="Lato"/>
                <a:cs typeface="Lato"/>
              </a:rPr>
            </a:br>
            <a:r>
              <a:rPr lang="ru-RU" sz="3600" dirty="0">
                <a:ln w="0"/>
                <a:latin typeface="Lato"/>
                <a:ea typeface="Lato"/>
                <a:cs typeface="Lato"/>
              </a:rPr>
              <a:t>	</a:t>
            </a:r>
            <a:r>
              <a:rPr lang="ru-RU" sz="3200" dirty="0">
                <a:ln w="0"/>
                <a:latin typeface="Lato"/>
                <a:ea typeface="Lato"/>
                <a:cs typeface="Lato"/>
              </a:rPr>
              <a:t>для устойчивого обслуживания </a:t>
            </a:r>
            <a:br>
              <a:rPr lang="ru-RU" sz="3200" dirty="0">
                <a:ln w="0"/>
                <a:latin typeface="Lato"/>
                <a:ea typeface="Lato"/>
                <a:cs typeface="Lato"/>
              </a:rPr>
            </a:br>
            <a:r>
              <a:rPr lang="ru-RU" sz="3200" dirty="0">
                <a:ln w="0"/>
                <a:latin typeface="Lato"/>
                <a:ea typeface="Lato"/>
                <a:cs typeface="Lato"/>
              </a:rPr>
              <a:t>		взлётно-посадочного цикла БПЛА </a:t>
            </a:r>
            <a:br>
              <a:rPr lang="ru-RU" sz="3200" dirty="0">
                <a:ln w="0"/>
                <a:latin typeface="Lato"/>
                <a:ea typeface="Lato"/>
                <a:cs typeface="Lato"/>
              </a:rPr>
            </a:br>
            <a:r>
              <a:rPr lang="ru-RU" sz="3200" dirty="0">
                <a:ln w="0"/>
                <a:latin typeface="Lato"/>
                <a:ea typeface="Lato"/>
                <a:cs typeface="Lato"/>
              </a:rPr>
              <a:t>			с транспорта в движении</a:t>
            </a:r>
            <a:endParaRPr lang="en-US" sz="32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2ACB41E-458F-765F-F4E9-DBD9BF1D1195}"/>
              </a:ext>
            </a:extLst>
          </p:cNvPr>
          <p:cNvSpPr txBox="1"/>
          <p:nvPr/>
        </p:nvSpPr>
        <p:spPr>
          <a:xfrm>
            <a:off x="345558" y="4740191"/>
            <a:ext cx="84822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Докладчик:</a:t>
            </a:r>
          </a:p>
          <a:p>
            <a:pPr lvl="1"/>
            <a:r>
              <a:rPr lang="ru-RU" dirty="0"/>
              <a:t>Лидер инициативной группы </a:t>
            </a:r>
            <a:r>
              <a:rPr lang="ru-RU" i="1" dirty="0"/>
              <a:t>«Чистое небо» </a:t>
            </a:r>
          </a:p>
          <a:p>
            <a:pPr lvl="2"/>
            <a:r>
              <a:rPr lang="ru-RU" sz="2400" dirty="0"/>
              <a:t>Мосейчук Максим Леонидович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Picture 3">
            <a:extLst>
              <a:ext uri="{FF2B5EF4-FFF2-40B4-BE49-F238E27FC236}">
                <a16:creationId xmlns:a16="http://schemas.microsoft.com/office/drawing/2014/main" id="{B3BC742C-6A26-2A8E-7070-A8825DA086F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5625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 bwMode="auto">
          <a:xfrm>
            <a:off x="1244916" y="495923"/>
            <a:ext cx="9687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>
                <a:solidFill>
                  <a:srgbClr val="F88101"/>
                </a:solidFill>
                <a:latin typeface="Arial Black"/>
                <a:cs typeface="Arial"/>
              </a:rPr>
              <a:t>Целевая аудитория</a:t>
            </a:r>
            <a:endParaRPr lang="en-US">
              <a:solidFill>
                <a:srgbClr val="F88101"/>
              </a:solidFill>
              <a:latin typeface="Arial Black"/>
              <a:cs typeface="Arial"/>
            </a:endParaRPr>
          </a:p>
        </p:txBody>
      </p:sp>
      <p:sp>
        <p:nvSpPr>
          <p:cNvPr id="38" name="Rectangle 37"/>
          <p:cNvSpPr/>
          <p:nvPr/>
        </p:nvSpPr>
        <p:spPr bwMode="auto">
          <a:xfrm flipH="1" flipV="1">
            <a:off x="0" y="6812280"/>
            <a:ext cx="12192000" cy="45719"/>
          </a:xfrm>
          <a:prstGeom prst="rect">
            <a:avLst/>
          </a:prstGeom>
          <a:solidFill>
            <a:srgbClr val="FA870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57" name="Picture 56"/>
          <p:cNvPicPr>
            <a:picLocks noChangeAspect="1"/>
          </p:cNvPicPr>
          <p:nvPr/>
        </p:nvPicPr>
        <p:blipFill>
          <a:blip r:embed="rId3"/>
          <a:srcRect t="-1" b="9471"/>
          <a:stretch/>
        </p:blipFill>
        <p:spPr bwMode="auto">
          <a:xfrm>
            <a:off x="173052" y="196818"/>
            <a:ext cx="975478" cy="883076"/>
          </a:xfrm>
          <a:prstGeom prst="rect">
            <a:avLst/>
          </a:prstGeom>
        </p:spPr>
      </p:pic>
      <p:pic>
        <p:nvPicPr>
          <p:cNvPr id="6" name="Рисунок 5" descr="Изображение выглядит как дизайн&#10;&#10;Автоматически созданное описание с низким доверительным уровнем">
            <a:extLst>
              <a:ext uri="{FF2B5EF4-FFF2-40B4-BE49-F238E27FC236}">
                <a16:creationId xmlns:a16="http://schemas.microsoft.com/office/drawing/2014/main" id="{C5E6AEBE-6C14-438C-BE47-4847E195776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916" y="3917791"/>
            <a:ext cx="1491986" cy="1491986"/>
          </a:xfrm>
          <a:prstGeom prst="rect">
            <a:avLst/>
          </a:prstGeom>
        </p:spPr>
      </p:pic>
      <p:pic>
        <p:nvPicPr>
          <p:cNvPr id="9" name="Рисунок 8" descr="Изображение выглядит как графическая вставка, Графика, иллюстрация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F8EDA7E9-D359-1FAE-4CEE-3E6E217A2E7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1987" y="1361005"/>
            <a:ext cx="1491986" cy="1491986"/>
          </a:xfrm>
          <a:prstGeom prst="rect">
            <a:avLst/>
          </a:prstGeom>
        </p:spPr>
      </p:pic>
      <p:pic>
        <p:nvPicPr>
          <p:cNvPr id="11" name="Рисунок 10" descr="Изображение выглядит как Графика, зеленый, дизайн, искусство&#10;&#10;Автоматически созданное описание">
            <a:extLst>
              <a:ext uri="{FF2B5EF4-FFF2-40B4-BE49-F238E27FC236}">
                <a16:creationId xmlns:a16="http://schemas.microsoft.com/office/drawing/2014/main" id="{9DDE5440-358C-37AB-639D-439D1C13024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0363" y="3927640"/>
            <a:ext cx="1491987" cy="1491987"/>
          </a:xfrm>
          <a:prstGeom prst="rect">
            <a:avLst/>
          </a:prstGeom>
        </p:spPr>
      </p:pic>
      <p:pic>
        <p:nvPicPr>
          <p:cNvPr id="13" name="Рисунок 12" descr="Изображение выглядит как снимок экрана, дизайн, искусство, иллюстрация&#10;&#10;Автоматически созданное описание">
            <a:extLst>
              <a:ext uri="{FF2B5EF4-FFF2-40B4-BE49-F238E27FC236}">
                <a16:creationId xmlns:a16="http://schemas.microsoft.com/office/drawing/2014/main" id="{D2576F6A-F4C2-AFAA-FEA7-574D98CF3C3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595" y="1361005"/>
            <a:ext cx="1491987" cy="1491987"/>
          </a:xfrm>
          <a:prstGeom prst="rect">
            <a:avLst/>
          </a:prstGeom>
        </p:spPr>
      </p:pic>
      <p:pic>
        <p:nvPicPr>
          <p:cNvPr id="20" name="Picture 13">
            <a:extLst>
              <a:ext uri="{FF2B5EF4-FFF2-40B4-BE49-F238E27FC236}">
                <a16:creationId xmlns:a16="http://schemas.microsoft.com/office/drawing/2014/main" id="{B79015C9-2478-3A79-247D-8060A1BCA46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/>
        </p:blipFill>
        <p:spPr bwMode="auto">
          <a:xfrm>
            <a:off x="10862861" y="173"/>
            <a:ext cx="1329139" cy="1329139"/>
          </a:xfrm>
          <a:prstGeom prst="rect">
            <a:avLst/>
          </a:prstGeom>
        </p:spPr>
      </p:pic>
      <p:sp>
        <p:nvSpPr>
          <p:cNvPr id="21" name="Slide Number Placeholder 15">
            <a:extLst>
              <a:ext uri="{FF2B5EF4-FFF2-40B4-BE49-F238E27FC236}">
                <a16:creationId xmlns:a16="http://schemas.microsoft.com/office/drawing/2014/main" id="{F4D58B60-7933-2414-A68C-F2DAB04449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11262596" y="415919"/>
            <a:ext cx="522656" cy="365125"/>
          </a:xfrm>
        </p:spPr>
        <p:txBody>
          <a:bodyPr/>
          <a:lstStyle/>
          <a:p>
            <a:pPr algn="ctr">
              <a:defRPr/>
            </a:pPr>
            <a:fld id="{E08F102E-0231-4AB3-A5B9-A43093585AD3}" type="slidenum">
              <a:rPr lang="en-US" sz="1600">
                <a:solidFill>
                  <a:schemeClr val="bg1">
                    <a:lumMod val="50000"/>
                  </a:schemeClr>
                </a:solidFill>
                <a:latin typeface="Arial Narrow"/>
              </a:rPr>
              <a:t>2</a:t>
            </a:fld>
            <a:endParaRPr lang="en-US" sz="1600">
              <a:solidFill>
                <a:schemeClr val="bg1">
                  <a:lumMod val="50000"/>
                </a:schemeClr>
              </a:solidFill>
              <a:latin typeface="Arial Narrow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50315B5-C4F7-C07C-BE09-D9F1BEF6A931}"/>
              </a:ext>
            </a:extLst>
          </p:cNvPr>
          <p:cNvSpPr txBox="1"/>
          <p:nvPr/>
        </p:nvSpPr>
        <p:spPr>
          <a:xfrm>
            <a:off x="1049952" y="5409777"/>
            <a:ext cx="17978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Нефтегазовая отрасль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4EE340D-B4BA-D481-292E-3E3D48D1F646}"/>
              </a:ext>
            </a:extLst>
          </p:cNvPr>
          <p:cNvSpPr txBox="1"/>
          <p:nvPr/>
        </p:nvSpPr>
        <p:spPr bwMode="auto">
          <a:xfrm>
            <a:off x="3098426" y="2928957"/>
            <a:ext cx="16398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Геодезия и картография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3477DFD-646A-16B8-AF8E-0E76A017D292}"/>
              </a:ext>
            </a:extLst>
          </p:cNvPr>
          <p:cNvSpPr txBox="1"/>
          <p:nvPr/>
        </p:nvSpPr>
        <p:spPr bwMode="auto">
          <a:xfrm>
            <a:off x="6646913" y="2760352"/>
            <a:ext cx="17529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51B9211-CC95-68FE-0B6C-63EB015BFFB6}"/>
              </a:ext>
            </a:extLst>
          </p:cNvPr>
          <p:cNvSpPr txBox="1"/>
          <p:nvPr/>
        </p:nvSpPr>
        <p:spPr bwMode="auto">
          <a:xfrm>
            <a:off x="287232" y="2932024"/>
            <a:ext cx="20847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Энергетический комплекс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85012E3-6F28-9B67-CE42-D571B090BB87}"/>
              </a:ext>
            </a:extLst>
          </p:cNvPr>
          <p:cNvSpPr txBox="1"/>
          <p:nvPr/>
        </p:nvSpPr>
        <p:spPr>
          <a:xfrm>
            <a:off x="6011737" y="1880926"/>
            <a:ext cx="7041612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Предприятия</a:t>
            </a:r>
            <a:r>
              <a:rPr lang="ru-RU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, использующие БАС, </a:t>
            </a:r>
          </a:p>
          <a:p>
            <a:r>
              <a:rPr lang="ru-RU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 оборотом от 300 млн. рублей в год, </a:t>
            </a:r>
          </a:p>
          <a:p>
            <a:r>
              <a:rPr lang="ru-RU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занимающиеся:</a:t>
            </a:r>
          </a:p>
          <a:p>
            <a:endParaRPr lang="ru-RU" sz="20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800100" lvl="1" indent="-342900">
              <a:lnSpc>
                <a:spcPct val="150000"/>
              </a:lnSpc>
              <a:buFont typeface="+mj-lt"/>
              <a:buAutoNum type="arabicPeriod"/>
            </a:pPr>
            <a:r>
              <a:rPr lang="ru-RU" sz="2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Картографией (аэрофотосъёмкой)</a:t>
            </a:r>
          </a:p>
          <a:p>
            <a:pPr marL="800100" lvl="1" indent="-342900">
              <a:lnSpc>
                <a:spcPct val="150000"/>
              </a:lnSpc>
              <a:buFont typeface="+mj-lt"/>
              <a:buAutoNum type="arabicPeriod"/>
            </a:pPr>
            <a:r>
              <a:rPr lang="ru-RU" sz="2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Мониторингом протяженных объектов</a:t>
            </a:r>
          </a:p>
          <a:p>
            <a:pPr marL="800100" lvl="1" indent="-342900">
              <a:lnSpc>
                <a:spcPct val="150000"/>
              </a:lnSpc>
              <a:buFont typeface="+mj-lt"/>
              <a:buAutoNum type="arabicPeriod"/>
            </a:pPr>
            <a:r>
              <a:rPr lang="ru-RU" sz="2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Мониторингом локальных объектов</a:t>
            </a:r>
          </a:p>
          <a:p>
            <a:pPr marL="800100" lvl="1" indent="-342900">
              <a:lnSpc>
                <a:spcPct val="150000"/>
              </a:lnSpc>
              <a:buFont typeface="+mj-lt"/>
              <a:buAutoNum type="arabicPeriod"/>
            </a:pPr>
            <a:r>
              <a:rPr lang="ru-RU" sz="2000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Агропромышленностью</a:t>
            </a:r>
            <a:endParaRPr lang="ru-RU" sz="20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800100" lvl="1" indent="-342900">
              <a:lnSpc>
                <a:spcPct val="150000"/>
              </a:lnSpc>
              <a:buFont typeface="+mj-lt"/>
              <a:buAutoNum type="arabicPeriod"/>
            </a:pPr>
            <a:r>
              <a:rPr lang="ru-RU" sz="2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Транспортировкой грузов</a:t>
            </a:r>
          </a:p>
          <a:p>
            <a:endParaRPr lang="ru-RU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D7BCBC0-071D-3A01-8DBE-704E9E8B7B2C}"/>
              </a:ext>
            </a:extLst>
          </p:cNvPr>
          <p:cNvSpPr txBox="1"/>
          <p:nvPr/>
        </p:nvSpPr>
        <p:spPr>
          <a:xfrm>
            <a:off x="3552902" y="5419627"/>
            <a:ext cx="24069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Агропромышленный комплекс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Picture 3">
            <a:extLst>
              <a:ext uri="{FF2B5EF4-FFF2-40B4-BE49-F238E27FC236}">
                <a16:creationId xmlns:a16="http://schemas.microsoft.com/office/drawing/2014/main" id="{B3BC742C-6A26-2A8E-7070-A8825DA086F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5625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 bwMode="auto">
          <a:xfrm>
            <a:off x="1244916" y="495923"/>
            <a:ext cx="9687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dirty="0">
                <a:solidFill>
                  <a:srgbClr val="F88101"/>
                </a:solidFill>
                <a:latin typeface="Arial Black"/>
                <a:cs typeface="Arial"/>
              </a:rPr>
              <a:t>Решаемая проблема</a:t>
            </a:r>
            <a:endParaRPr lang="en-US" dirty="0">
              <a:solidFill>
                <a:srgbClr val="F88101"/>
              </a:solidFill>
              <a:latin typeface="Arial Black"/>
              <a:cs typeface="Arial"/>
            </a:endParaRPr>
          </a:p>
        </p:txBody>
      </p:sp>
      <p:pic>
        <p:nvPicPr>
          <p:cNvPr id="57" name="Picture 56"/>
          <p:cNvPicPr>
            <a:picLocks noChangeAspect="1"/>
          </p:cNvPicPr>
          <p:nvPr/>
        </p:nvPicPr>
        <p:blipFill>
          <a:blip r:embed="rId3"/>
          <a:srcRect t="-1" b="9471"/>
          <a:stretch/>
        </p:blipFill>
        <p:spPr bwMode="auto">
          <a:xfrm>
            <a:off x="173052" y="196818"/>
            <a:ext cx="975478" cy="883076"/>
          </a:xfrm>
          <a:prstGeom prst="rect">
            <a:avLst/>
          </a:prstGeom>
        </p:spPr>
      </p:pic>
      <p:pic>
        <p:nvPicPr>
          <p:cNvPr id="20" name="Picture 13">
            <a:extLst>
              <a:ext uri="{FF2B5EF4-FFF2-40B4-BE49-F238E27FC236}">
                <a16:creationId xmlns:a16="http://schemas.microsoft.com/office/drawing/2014/main" id="{B79015C9-2478-3A79-247D-8060A1BCA4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862861" y="173"/>
            <a:ext cx="1329139" cy="1329139"/>
          </a:xfrm>
          <a:prstGeom prst="rect">
            <a:avLst/>
          </a:prstGeom>
        </p:spPr>
      </p:pic>
      <p:sp>
        <p:nvSpPr>
          <p:cNvPr id="21" name="Slide Number Placeholder 15">
            <a:extLst>
              <a:ext uri="{FF2B5EF4-FFF2-40B4-BE49-F238E27FC236}">
                <a16:creationId xmlns:a16="http://schemas.microsoft.com/office/drawing/2014/main" id="{F4D58B60-7933-2414-A68C-F2DAB04449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11262596" y="415919"/>
            <a:ext cx="522656" cy="365125"/>
          </a:xfrm>
        </p:spPr>
        <p:txBody>
          <a:bodyPr/>
          <a:lstStyle/>
          <a:p>
            <a:pPr algn="ctr">
              <a:defRPr/>
            </a:pPr>
            <a:fld id="{E08F102E-0231-4AB3-A5B9-A43093585AD3}" type="slidenum">
              <a:rPr lang="en-US" sz="1600">
                <a:solidFill>
                  <a:schemeClr val="bg1">
                    <a:lumMod val="50000"/>
                  </a:schemeClr>
                </a:solidFill>
                <a:latin typeface="Arial Narrow"/>
              </a:rPr>
              <a:t>3</a:t>
            </a:fld>
            <a:endParaRPr lang="en-US" sz="1600" dirty="0">
              <a:solidFill>
                <a:schemeClr val="bg1">
                  <a:lumMod val="50000"/>
                </a:schemeClr>
              </a:solidFill>
              <a:latin typeface="Arial Narrow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95D3266-157A-C7C1-EA2C-E706A36F7BF9}"/>
              </a:ext>
            </a:extLst>
          </p:cNvPr>
          <p:cNvSpPr txBox="1"/>
          <p:nvPr/>
        </p:nvSpPr>
        <p:spPr>
          <a:xfrm>
            <a:off x="320079" y="1133646"/>
            <a:ext cx="8285441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tabLst>
                <a:tab pos="274320" algn="l"/>
              </a:tabLst>
            </a:pPr>
            <a:r>
              <a:rPr lang="ru-RU" sz="2000" b="1" dirty="0">
                <a:effectLst/>
                <a:ea typeface="Calibri" panose="020F0502020204030204" pitchFamily="34" charset="0"/>
              </a:rPr>
              <a:t>Низкая рентабельность стационарных сервисных станций</a:t>
            </a:r>
            <a:br>
              <a:rPr lang="ru-RU" sz="2000" b="1" dirty="0">
                <a:effectLst/>
                <a:ea typeface="Calibri" panose="020F0502020204030204" pitchFamily="34" charset="0"/>
              </a:rPr>
            </a:br>
            <a:r>
              <a:rPr lang="ru-RU" sz="2000" b="1" dirty="0">
                <a:effectLst/>
                <a:ea typeface="Calibri" panose="020F0502020204030204" pitchFamily="34" charset="0"/>
              </a:rPr>
              <a:t>	при малой частоте облёта территории:</a:t>
            </a:r>
            <a:endParaRPr lang="ru-RU" sz="2000" b="1" dirty="0">
              <a:effectLst/>
              <a:ea typeface="Times New Roman" panose="02020603050405020304" pitchFamily="18" charset="0"/>
            </a:endParaRPr>
          </a:p>
          <a:p>
            <a:pPr marL="285750" lvl="0" indent="-285750">
              <a:spcAft>
                <a:spcPts val="1200"/>
              </a:spcAft>
              <a:buFont typeface="Arial" panose="020B0604020202020204" pitchFamily="34" charset="0"/>
              <a:buChar char="•"/>
              <a:tabLst>
                <a:tab pos="274320" algn="l"/>
                <a:tab pos="274320" algn="l"/>
                <a:tab pos="457200" algn="l"/>
              </a:tabLst>
            </a:pPr>
            <a:r>
              <a:rPr lang="ru-RU" sz="1600" dirty="0">
                <a:effectLst/>
                <a:ea typeface="Calibri" panose="020F0502020204030204" pitchFamily="34" charset="0"/>
                <a:cs typeface="Symbol" panose="05050102010706020507" pitchFamily="18" charset="2"/>
              </a:rPr>
              <a:t>Длительный простой оборудования увеличивает срок его окупаемости и уменьшает потенциальную прибыль;</a:t>
            </a:r>
            <a:endParaRPr lang="ru-RU" sz="1600" dirty="0">
              <a:effectLst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285750" lvl="0" indent="-285750">
              <a:spcAft>
                <a:spcPts val="1200"/>
              </a:spcAft>
              <a:buFont typeface="Arial" panose="020B0604020202020204" pitchFamily="34" charset="0"/>
              <a:buChar char="•"/>
              <a:tabLst>
                <a:tab pos="274320" algn="l"/>
                <a:tab pos="274320" algn="l"/>
                <a:tab pos="457200" algn="l"/>
              </a:tabLst>
            </a:pPr>
            <a:r>
              <a:rPr lang="ru-RU" sz="1600" dirty="0">
                <a:effectLst/>
                <a:ea typeface="Calibri" panose="020F0502020204030204" pitchFamily="34" charset="0"/>
                <a:cs typeface="Symbol" panose="05050102010706020507" pitchFamily="18" charset="2"/>
              </a:rPr>
              <a:t>Нерентабельность сети стационарных сервисных станций при отсутствии готовой клиентской базы превращает каждое расширение зоны покрытия для предприятия в производственный риск.</a:t>
            </a:r>
          </a:p>
        </p:txBody>
      </p:sp>
      <p:pic>
        <p:nvPicPr>
          <p:cNvPr id="22" name="Рисунок 21" descr="Изображение выглядит как символ, Графика, логотип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298F09D5-3E03-E0B0-9EC7-D186C4394AE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498" y="4064000"/>
            <a:ext cx="1950063" cy="2030202"/>
          </a:xfrm>
          <a:prstGeom prst="rect">
            <a:avLst/>
          </a:prstGeom>
        </p:spPr>
      </p:pic>
      <p:pic>
        <p:nvPicPr>
          <p:cNvPr id="5" name="Рисунок 4" descr="Изображение выглядит как круг, Симметрия, шаблон&#10;&#10;Автоматически созданное описание">
            <a:extLst>
              <a:ext uri="{FF2B5EF4-FFF2-40B4-BE49-F238E27FC236}">
                <a16:creationId xmlns:a16="http://schemas.microsoft.com/office/drawing/2014/main" id="{89D50336-28FD-E766-1CC7-C1126C447F3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00" y="982370"/>
            <a:ext cx="2601428" cy="2606837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2F4A674F-87A0-854E-4B37-59916530F525}"/>
              </a:ext>
            </a:extLst>
          </p:cNvPr>
          <p:cNvSpPr txBox="1"/>
          <p:nvPr/>
        </p:nvSpPr>
        <p:spPr>
          <a:xfrm>
            <a:off x="2255520" y="3874716"/>
            <a:ext cx="9936480" cy="2400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tabLst>
                <a:tab pos="274320" algn="l"/>
              </a:tabLst>
            </a:pPr>
            <a:r>
              <a:rPr lang="ru-RU" sz="2000" b="1" dirty="0">
                <a:effectLst/>
                <a:ea typeface="Calibri" panose="020F0502020204030204" pitchFamily="34" charset="0"/>
              </a:rPr>
              <a:t>Невозможность устойчивого поддержания взлётно-посадочного цикла</a:t>
            </a:r>
            <a:br>
              <a:rPr lang="ru-RU" sz="2000" b="1" dirty="0">
                <a:effectLst/>
                <a:ea typeface="Calibri" panose="020F0502020204030204" pitchFamily="34" charset="0"/>
              </a:rPr>
            </a:br>
            <a:r>
              <a:rPr lang="ru-RU" sz="2000" b="1" dirty="0">
                <a:effectLst/>
                <a:ea typeface="Calibri" panose="020F0502020204030204" pitchFamily="34" charset="0"/>
              </a:rPr>
              <a:t>	БПЛА с транспорта в движении:</a:t>
            </a:r>
            <a:endParaRPr lang="ru-RU" sz="2000" b="1" dirty="0">
              <a:effectLst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1200"/>
              </a:spcAft>
              <a:buFont typeface="Arial" panose="020B0604020202020204" pitchFamily="34" charset="0"/>
              <a:buChar char="•"/>
              <a:tabLst>
                <a:tab pos="274320" algn="l"/>
                <a:tab pos="274320" algn="l"/>
                <a:tab pos="457200" algn="l"/>
              </a:tabLst>
            </a:pPr>
            <a:r>
              <a:rPr lang="ru-RU" sz="1600" dirty="0">
                <a:effectLst/>
                <a:ea typeface="Calibri" panose="020F0502020204030204" pitchFamily="34" charset="0"/>
                <a:cs typeface="Symbol" panose="05050102010706020507" pitchFamily="18" charset="2"/>
              </a:rPr>
              <a:t>В некоторых сценариях — место и время применения БПЛА предугадать нельзя. В том числе, запуск БПЛА может понадобится в движении;</a:t>
            </a:r>
            <a:endParaRPr lang="ru-RU" sz="1600" dirty="0">
              <a:effectLst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>
              <a:spcAft>
                <a:spcPts val="1200"/>
              </a:spcAft>
              <a:buFont typeface="Arial" panose="020B0604020202020204" pitchFamily="34" charset="0"/>
              <a:buChar char="•"/>
              <a:tabLst>
                <a:tab pos="274320" algn="l"/>
                <a:tab pos="274320" algn="l"/>
                <a:tab pos="457200" algn="l"/>
              </a:tabLst>
            </a:pPr>
            <a:r>
              <a:rPr lang="ru-RU" sz="1600" dirty="0">
                <a:effectLst/>
                <a:ea typeface="Calibri" panose="020F0502020204030204" pitchFamily="34" charset="0"/>
                <a:cs typeface="Symbol" panose="05050102010706020507" pitchFamily="18" charset="2"/>
              </a:rPr>
              <a:t>В некоторых случаях остановка транспорта для взлёта БПЛА — невозможна или неприемлема;</a:t>
            </a:r>
            <a:endParaRPr lang="ru-RU" sz="1600" dirty="0">
              <a:effectLst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ea typeface="Calibri" panose="020F0502020204030204" pitchFamily="34" charset="0"/>
              </a:rPr>
              <a:t>Запуск БПЛА с транспорта в движении вручную, силами оператора — доступен не для всех конфигураций БПЛА, транспорта, требует наличия на месте квалифицированного работника и неустойчив.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8532928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9" name="Picture 3">
            <a:extLst>
              <a:ext uri="{FF2B5EF4-FFF2-40B4-BE49-F238E27FC236}">
                <a16:creationId xmlns:a16="http://schemas.microsoft.com/office/drawing/2014/main" id="{26A5EB8F-8FCF-86EA-3E0B-D6B9F623D02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5625"/>
          <a:stretch/>
        </p:blipFill>
        <p:spPr bwMode="auto">
          <a:xfrm>
            <a:off x="-29516" y="0"/>
            <a:ext cx="12192000" cy="6858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 bwMode="auto">
          <a:xfrm>
            <a:off x="845393" y="259725"/>
            <a:ext cx="9687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dirty="0">
                <a:solidFill>
                  <a:srgbClr val="F88101"/>
                </a:solidFill>
                <a:latin typeface="Arial Black"/>
                <a:cs typeface="Arial"/>
              </a:rPr>
              <a:t>Основные конкуренты</a:t>
            </a:r>
            <a:endParaRPr lang="en-US" dirty="0">
              <a:solidFill>
                <a:srgbClr val="F88101"/>
              </a:solidFill>
              <a:latin typeface="Arial Black"/>
              <a:cs typeface="Arial"/>
            </a:endParaRPr>
          </a:p>
        </p:txBody>
      </p:sp>
      <p:sp>
        <p:nvSpPr>
          <p:cNvPr id="38" name="Rectangle 37"/>
          <p:cNvSpPr/>
          <p:nvPr/>
        </p:nvSpPr>
        <p:spPr bwMode="auto">
          <a:xfrm flipH="1" flipV="1">
            <a:off x="0" y="6812280"/>
            <a:ext cx="12192000" cy="45719"/>
          </a:xfrm>
          <a:prstGeom prst="rect">
            <a:avLst/>
          </a:prstGeom>
          <a:solidFill>
            <a:srgbClr val="FA870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DA1D55A7-4565-A7E1-927D-87654573AA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628737"/>
              </p:ext>
            </p:extLst>
          </p:nvPr>
        </p:nvGraphicFramePr>
        <p:xfrm>
          <a:off x="117987" y="804098"/>
          <a:ext cx="12044498" cy="59582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1148">
                  <a:extLst>
                    <a:ext uri="{9D8B030D-6E8A-4147-A177-3AD203B41FA5}">
                      <a16:colId xmlns:a16="http://schemas.microsoft.com/office/drawing/2014/main" val="951286002"/>
                    </a:ext>
                  </a:extLst>
                </a:gridCol>
                <a:gridCol w="2113936">
                  <a:extLst>
                    <a:ext uri="{9D8B030D-6E8A-4147-A177-3AD203B41FA5}">
                      <a16:colId xmlns:a16="http://schemas.microsoft.com/office/drawing/2014/main" val="50482802"/>
                    </a:ext>
                  </a:extLst>
                </a:gridCol>
                <a:gridCol w="2123768">
                  <a:extLst>
                    <a:ext uri="{9D8B030D-6E8A-4147-A177-3AD203B41FA5}">
                      <a16:colId xmlns:a16="http://schemas.microsoft.com/office/drawing/2014/main" val="1029336208"/>
                    </a:ext>
                  </a:extLst>
                </a:gridCol>
                <a:gridCol w="1838632">
                  <a:extLst>
                    <a:ext uri="{9D8B030D-6E8A-4147-A177-3AD203B41FA5}">
                      <a16:colId xmlns:a16="http://schemas.microsoft.com/office/drawing/2014/main" val="500147034"/>
                    </a:ext>
                  </a:extLst>
                </a:gridCol>
                <a:gridCol w="1759974">
                  <a:extLst>
                    <a:ext uri="{9D8B030D-6E8A-4147-A177-3AD203B41FA5}">
                      <a16:colId xmlns:a16="http://schemas.microsoft.com/office/drawing/2014/main" val="422557372"/>
                    </a:ext>
                  </a:extLst>
                </a:gridCol>
                <a:gridCol w="2517040">
                  <a:extLst>
                    <a:ext uri="{9D8B030D-6E8A-4147-A177-3AD203B41FA5}">
                      <a16:colId xmlns:a16="http://schemas.microsoft.com/office/drawing/2014/main" val="4262864632"/>
                    </a:ext>
                  </a:extLst>
                </a:gridCol>
              </a:tblGrid>
              <a:tr h="324133">
                <a:tc rowSpan="2"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bg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Конкуренты</a:t>
                      </a:r>
                    </a:p>
                  </a:txBody>
                  <a:tcPr anchor="ctr">
                    <a:solidFill>
                      <a:srgbClr val="FFB03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bg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Преимущества</a:t>
                      </a:r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03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bg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Недостатки</a:t>
                      </a:r>
                    </a:p>
                  </a:txBody>
                  <a:tcPr>
                    <a:lnR w="12700" cmpd="sng">
                      <a:noFill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500" b="1" spc="0" dirty="0">
                          <a:solidFill>
                            <a:schemeClr val="bg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Ответ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7D3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7438632"/>
                  </a:ext>
                </a:extLst>
              </a:tr>
              <a:tr h="78718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Преимущества</a:t>
                      </a:r>
                    </a:p>
                    <a:p>
                      <a:pPr algn="ctr"/>
                      <a:endParaRPr lang="ru-RU" sz="1500" b="0" dirty="0">
                        <a:solidFill>
                          <a:schemeClr val="tx1"/>
                        </a:solidFill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anchor="ctr">
                    <a:lnL w="381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Важность для потребителя</a:t>
                      </a:r>
                    </a:p>
                    <a:p>
                      <a:pPr algn="ctr"/>
                      <a:endParaRPr lang="ru-RU" sz="1500" b="0" dirty="0">
                        <a:solidFill>
                          <a:schemeClr val="tx1"/>
                        </a:solidFill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Недостатки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Важность для потребителя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6925610"/>
                  </a:ext>
                </a:extLst>
              </a:tr>
              <a:tr h="759072">
                <a:tc rowSpan="2"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50" b="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ООО </a:t>
                      </a:r>
                      <a:r>
                        <a:rPr lang="en-US" sz="1250" b="0" dirty="0" err="1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Gaskar</a:t>
                      </a:r>
                      <a:r>
                        <a:rPr lang="en-US" sz="1250" b="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 group</a:t>
                      </a:r>
                      <a:br>
                        <a:rPr lang="en-US" sz="1250" b="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</a:br>
                      <a:r>
                        <a:rPr lang="en-US" sz="1250" b="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HIVE</a:t>
                      </a:r>
                    </a:p>
                  </a:txBody>
                  <a:tcPr marL="7620" marR="7620" marT="762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50" b="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климат контроль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50" b="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работоспособность в суровых условиях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50" b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малая эффективная дальность действия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50" b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Дальность действия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50" b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Совместимость с различными БПЛА, в том числе большого радиуса действия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79975839"/>
                  </a:ext>
                </a:extLst>
              </a:tr>
              <a:tr h="80628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50" b="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сменные блоки подзарядки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50" b="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Минимализация времени простоя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50" b="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Зависит от центра управления полётами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50" b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Автономность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50" b="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Делегирование управление полётами сервисной станции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6588969"/>
                  </a:ext>
                </a:extLst>
              </a:tr>
              <a:tr h="759072">
                <a:tc rowSpan="2"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50" b="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ОЭЗ Иннополис</a:t>
                      </a:r>
                      <a:br>
                        <a:rPr lang="ru-RU" sz="1250" b="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</a:br>
                      <a:r>
                        <a:rPr lang="ru-RU" sz="1250" b="0" dirty="0" err="1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Дронопорт</a:t>
                      </a:r>
                      <a:endParaRPr lang="ru-RU" sz="1250" b="0" dirty="0">
                        <a:solidFill>
                          <a:schemeClr val="tx1"/>
                        </a:solidFill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7620" marR="7620" marT="762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50" b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высокоточная посадка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50" b="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работа в сложных погодных условиях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50" b="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долгое восстановление заряда БПЛА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50" b="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непрерывность работы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50" b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Вариант сервисной станции с несколькими бортами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1427172"/>
                  </a:ext>
                </a:extLst>
              </a:tr>
              <a:tr h="98398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50" b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работа по сети интернет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50" b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управление сервисной станцией из любой точки мира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50" b="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зависимость от нескольких программных прослоек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50" b="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простота использования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50" b="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Собственное программное обеспечения для </a:t>
                      </a:r>
                      <a:r>
                        <a:rPr lang="ru-RU" sz="1250" b="0" dirty="0" err="1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упрошения</a:t>
                      </a:r>
                      <a:r>
                        <a:rPr lang="ru-RU" sz="1250" b="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 использования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77946804"/>
                  </a:ext>
                </a:extLst>
              </a:tr>
              <a:tr h="759072">
                <a:tc rowSpan="2"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50" b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ООО </a:t>
                      </a:r>
                      <a:r>
                        <a:rPr lang="en-US" sz="1250" b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SuperCam</a:t>
                      </a:r>
                      <a:br>
                        <a:rPr lang="en-US" sz="1250" b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</a:br>
                      <a:r>
                        <a:rPr lang="en-US" sz="1250" b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SuperBOX</a:t>
                      </a:r>
                    </a:p>
                  </a:txBody>
                  <a:tcPr marL="7620" marR="7620" marT="762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50" b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полная автоматизация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50" b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минимизация трудозатрат на эксплуатацию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50" b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нишевое решение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50" b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адаптивность к решаемым задачам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50" b="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Модульная конструкция сервисной станции и программного обеспечения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88058610"/>
                  </a:ext>
                </a:extLst>
              </a:tr>
              <a:tr h="77946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50" b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Способность к самостоятельному перемещению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50" b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мобильность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50" b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Малый запас хода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50" b="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способность длительное время/расстояние работать автономно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50" b="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установка на любое шасси, в том числе – с большим запасом хода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50310311"/>
                  </a:ext>
                </a:extLst>
              </a:tr>
            </a:tbl>
          </a:graphicData>
        </a:graphic>
      </p:graphicFrame>
      <p:pic>
        <p:nvPicPr>
          <p:cNvPr id="57" name="Picture 56"/>
          <p:cNvPicPr>
            <a:picLocks noChangeAspect="1"/>
          </p:cNvPicPr>
          <p:nvPr/>
        </p:nvPicPr>
        <p:blipFill>
          <a:blip r:embed="rId4"/>
          <a:srcRect t="-1" b="9471"/>
          <a:stretch/>
        </p:blipFill>
        <p:spPr bwMode="auto">
          <a:xfrm>
            <a:off x="-59032" y="-65489"/>
            <a:ext cx="975478" cy="883076"/>
          </a:xfrm>
          <a:prstGeom prst="rect">
            <a:avLst/>
          </a:prstGeom>
        </p:spPr>
      </p:pic>
      <p:sp>
        <p:nvSpPr>
          <p:cNvPr id="3" name="Slide Number Placeholder 15">
            <a:extLst>
              <a:ext uri="{FF2B5EF4-FFF2-40B4-BE49-F238E27FC236}">
                <a16:creationId xmlns:a16="http://schemas.microsoft.com/office/drawing/2014/main" id="{F8E6D0C6-ADFE-9901-7D2C-BD9D9619B4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11313603" y="347492"/>
            <a:ext cx="522656" cy="365125"/>
          </a:xfrm>
        </p:spPr>
        <p:txBody>
          <a:bodyPr/>
          <a:lstStyle/>
          <a:p>
            <a:pPr algn="ctr">
              <a:defRPr/>
            </a:pPr>
            <a:fld id="{E08F102E-0231-4AB3-A5B9-A43093585AD3}" type="slidenum">
              <a:rPr lang="en-US" sz="1600">
                <a:solidFill>
                  <a:schemeClr val="bg1">
                    <a:lumMod val="50000"/>
                  </a:schemeClr>
                </a:solidFill>
                <a:latin typeface="Arial Narrow"/>
              </a:rPr>
              <a:t>4</a:t>
            </a:fld>
            <a:endParaRPr lang="en-US" sz="1600" dirty="0">
              <a:solidFill>
                <a:schemeClr val="bg1">
                  <a:lumMod val="50000"/>
                </a:schemeClr>
              </a:solidFill>
              <a:latin typeface="Arial Narrow"/>
            </a:endParaRPr>
          </a:p>
        </p:txBody>
      </p:sp>
      <p:pic>
        <p:nvPicPr>
          <p:cNvPr id="4" name="Picture 13">
            <a:extLst>
              <a:ext uri="{FF2B5EF4-FFF2-40B4-BE49-F238E27FC236}">
                <a16:creationId xmlns:a16="http://schemas.microsoft.com/office/drawing/2014/main" id="{38D9EA4A-AB59-8F27-AC99-93A3AB4D01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10910361" y="-134516"/>
            <a:ext cx="1329139" cy="1329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6654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Picture 3">
            <a:extLst>
              <a:ext uri="{FF2B5EF4-FFF2-40B4-BE49-F238E27FC236}">
                <a16:creationId xmlns:a16="http://schemas.microsoft.com/office/drawing/2014/main" id="{3AE55516-3907-824F-5046-40ACBBC5F6B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5625"/>
          <a:stretch/>
        </p:blipFill>
        <p:spPr bwMode="auto">
          <a:xfrm>
            <a:off x="-29516" y="0"/>
            <a:ext cx="12192000" cy="6858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 bwMode="auto">
          <a:xfrm>
            <a:off x="1811738" y="160722"/>
            <a:ext cx="9687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dirty="0">
                <a:solidFill>
                  <a:srgbClr val="F88101"/>
                </a:solidFill>
                <a:latin typeface="Arial Black"/>
                <a:cs typeface="Arial"/>
              </a:rPr>
              <a:t>Основные конкуренты</a:t>
            </a:r>
            <a:endParaRPr lang="en-US" dirty="0">
              <a:solidFill>
                <a:srgbClr val="F88101"/>
              </a:solidFill>
              <a:latin typeface="Arial Black"/>
              <a:cs typeface="Arial"/>
            </a:endParaRPr>
          </a:p>
        </p:txBody>
      </p:sp>
      <p:sp>
        <p:nvSpPr>
          <p:cNvPr id="22" name="TextBox 21"/>
          <p:cNvSpPr txBox="1"/>
          <p:nvPr/>
        </p:nvSpPr>
        <p:spPr bwMode="auto">
          <a:xfrm>
            <a:off x="498937" y="1471851"/>
            <a:ext cx="6099959" cy="3661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b="1" i="0">
                <a:solidFill>
                  <a:srgbClr val="FFFFFF"/>
                </a:solidFill>
                <a:effectLst/>
                <a:latin typeface="Roboto Condensed" panose="02000000000000000000" pitchFamily="2" charset="0"/>
              </a:rPr>
              <a:t>BAS23 Комплекс быстрого развертывания БПЛА</a:t>
            </a:r>
          </a:p>
        </p:txBody>
      </p:sp>
      <p:sp>
        <p:nvSpPr>
          <p:cNvPr id="38" name="Rectangle 37"/>
          <p:cNvSpPr/>
          <p:nvPr/>
        </p:nvSpPr>
        <p:spPr bwMode="auto">
          <a:xfrm flipH="1" flipV="1">
            <a:off x="0" y="6812280"/>
            <a:ext cx="12192000" cy="45719"/>
          </a:xfrm>
          <a:prstGeom prst="rect">
            <a:avLst/>
          </a:prstGeom>
          <a:solidFill>
            <a:srgbClr val="FA870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57" name="Picture 56"/>
          <p:cNvPicPr>
            <a:picLocks noChangeAspect="1"/>
          </p:cNvPicPr>
          <p:nvPr/>
        </p:nvPicPr>
        <p:blipFill>
          <a:blip r:embed="rId3"/>
          <a:srcRect t="-1" b="9471"/>
          <a:stretch/>
        </p:blipFill>
        <p:spPr bwMode="auto">
          <a:xfrm>
            <a:off x="-5883" y="-11264"/>
            <a:ext cx="975478" cy="883076"/>
          </a:xfrm>
          <a:prstGeom prst="rect">
            <a:avLst/>
          </a:prstGeom>
        </p:spPr>
      </p:pic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DDFDD1A1-3627-A5D8-E6DD-0AB2DA21A0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8927125"/>
              </p:ext>
            </p:extLst>
          </p:nvPr>
        </p:nvGraphicFramePr>
        <p:xfrm>
          <a:off x="137653" y="871814"/>
          <a:ext cx="11881295" cy="58799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0217">
                  <a:extLst>
                    <a:ext uri="{9D8B030D-6E8A-4147-A177-3AD203B41FA5}">
                      <a16:colId xmlns:a16="http://schemas.microsoft.com/office/drawing/2014/main" val="951286002"/>
                    </a:ext>
                  </a:extLst>
                </a:gridCol>
                <a:gridCol w="1980217">
                  <a:extLst>
                    <a:ext uri="{9D8B030D-6E8A-4147-A177-3AD203B41FA5}">
                      <a16:colId xmlns:a16="http://schemas.microsoft.com/office/drawing/2014/main" val="50482802"/>
                    </a:ext>
                  </a:extLst>
                </a:gridCol>
                <a:gridCol w="1905449">
                  <a:extLst>
                    <a:ext uri="{9D8B030D-6E8A-4147-A177-3AD203B41FA5}">
                      <a16:colId xmlns:a16="http://schemas.microsoft.com/office/drawing/2014/main" val="1029336208"/>
                    </a:ext>
                  </a:extLst>
                </a:gridCol>
                <a:gridCol w="2054978">
                  <a:extLst>
                    <a:ext uri="{9D8B030D-6E8A-4147-A177-3AD203B41FA5}">
                      <a16:colId xmlns:a16="http://schemas.microsoft.com/office/drawing/2014/main" val="500147034"/>
                    </a:ext>
                  </a:extLst>
                </a:gridCol>
                <a:gridCol w="1980217">
                  <a:extLst>
                    <a:ext uri="{9D8B030D-6E8A-4147-A177-3AD203B41FA5}">
                      <a16:colId xmlns:a16="http://schemas.microsoft.com/office/drawing/2014/main" val="422557372"/>
                    </a:ext>
                  </a:extLst>
                </a:gridCol>
                <a:gridCol w="1980217">
                  <a:extLst>
                    <a:ext uri="{9D8B030D-6E8A-4147-A177-3AD203B41FA5}">
                      <a16:colId xmlns:a16="http://schemas.microsoft.com/office/drawing/2014/main" val="4262864632"/>
                    </a:ext>
                  </a:extLst>
                </a:gridCol>
              </a:tblGrid>
              <a:tr h="326181"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Конкуренты</a:t>
                      </a:r>
                    </a:p>
                  </a:txBody>
                  <a:tcPr anchor="ctr">
                    <a:solidFill>
                      <a:srgbClr val="FFB03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60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Преимущества</a:t>
                      </a:r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03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60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Недостатки</a:t>
                      </a:r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spc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Ответ</a:t>
                      </a:r>
                    </a:p>
                  </a:txBody>
                  <a:tcPr anchor="ctr">
                    <a:lnB w="38100" cmpd="sng">
                      <a:noFill/>
                    </a:lnB>
                    <a:solidFill>
                      <a:srgbClr val="ED7D3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7438632"/>
                  </a:ext>
                </a:extLst>
              </a:tr>
              <a:tr h="80062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Преимущества</a:t>
                      </a:r>
                    </a:p>
                    <a:p>
                      <a:pPr algn="ctr"/>
                      <a:endParaRPr lang="ru-RU" sz="160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anchor="ctr">
                    <a:lnL w="381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Важность для потребителя</a:t>
                      </a:r>
                    </a:p>
                    <a:p>
                      <a:pPr algn="ctr"/>
                      <a:endParaRPr lang="ru-RU" sz="160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Недостатки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Важность для потребителя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6925610"/>
                  </a:ext>
                </a:extLst>
              </a:tr>
              <a:tr h="1001944">
                <a:tc rowSpan="2"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50" b="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ООО РУСДРОНОПОРТ</a:t>
                      </a:r>
                      <a:br>
                        <a:rPr lang="ru-RU" sz="1350" b="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</a:br>
                      <a:r>
                        <a:rPr lang="ru-RU" sz="1350" b="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ЭРИ</a:t>
                      </a:r>
                    </a:p>
                  </a:txBody>
                  <a:tcPr marL="7620" marR="7620" marT="762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50" b="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Первый производитель на рынке – самый массовый производитель на рынке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50" b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доверие поставщику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50" b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длительная процедурв взлёта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50" b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быстрое развёртывание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50" b="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взлёт </a:t>
                      </a:r>
                      <a:r>
                        <a:rPr lang="ru-RU" sz="1350" b="0" dirty="0" err="1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бпла</a:t>
                      </a:r>
                      <a:r>
                        <a:rPr lang="ru-RU" sz="1350" b="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 не более чем через 5 секунд после получения команды на взлёт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29187950"/>
                  </a:ext>
                </a:extLst>
              </a:tr>
              <a:tr h="100194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50" b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вариант установки для монтажа на крышу транспорта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50" b="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мобильность сервисной станции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50" b="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взлёт и посадка возможны только из неподвижного </a:t>
                      </a:r>
                      <a:r>
                        <a:rPr lang="ru-RU" sz="1350" b="0" dirty="0" err="1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горизонатльного</a:t>
                      </a:r>
                      <a:r>
                        <a:rPr lang="ru-RU" sz="1350" b="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 положения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50" b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гибкость применения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50" b="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непрерывный взлётно-посадочный цикл с транспорта в движении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9271634"/>
                  </a:ext>
                </a:extLst>
              </a:tr>
              <a:tr h="1200939">
                <a:tc rowSpan="2"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0" dirty="0">
                        <a:solidFill>
                          <a:schemeClr val="tx1"/>
                        </a:solidFill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0" dirty="0">
                        <a:solidFill>
                          <a:schemeClr val="tx1"/>
                        </a:solidFill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0" dirty="0">
                        <a:solidFill>
                          <a:schemeClr val="tx1"/>
                        </a:solidFill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0" dirty="0">
                        <a:solidFill>
                          <a:schemeClr val="tx1"/>
                        </a:solidFill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HEISHATEC</a:t>
                      </a: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H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DCAP PRO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50" b="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Автономное и ручное управление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50" b="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Простота в использовании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50" b="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Задержка при взлёте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50" b="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Скорость взлёта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50" b="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взлёт </a:t>
                      </a:r>
                      <a:r>
                        <a:rPr lang="ru-RU" sz="1350" b="0" dirty="0" err="1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бпла</a:t>
                      </a:r>
                      <a:r>
                        <a:rPr lang="ru-RU" sz="1350" b="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 не более чем через 5 секунд после получения команды на взлёт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1427172"/>
                  </a:ext>
                </a:extLst>
              </a:tr>
              <a:tr h="144811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50" b="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Постоянная готовность к взлёту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50" b="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Автономность сервисной станции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50" b="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Невозможность запуска в движении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50" b="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Мобильность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50" b="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непрерывный взлётно-посадочный цикл с транспорта в движении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77946804"/>
                  </a:ext>
                </a:extLst>
              </a:tr>
            </a:tbl>
          </a:graphicData>
        </a:graphic>
      </p:graphicFrame>
      <p:sp>
        <p:nvSpPr>
          <p:cNvPr id="8" name="Slide Number Placeholder 15">
            <a:extLst>
              <a:ext uri="{FF2B5EF4-FFF2-40B4-BE49-F238E27FC236}">
                <a16:creationId xmlns:a16="http://schemas.microsoft.com/office/drawing/2014/main" id="{92E83023-8C29-D3FB-6560-CC04E7D7A8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11313603" y="347492"/>
            <a:ext cx="522656" cy="365125"/>
          </a:xfrm>
        </p:spPr>
        <p:txBody>
          <a:bodyPr/>
          <a:lstStyle/>
          <a:p>
            <a:pPr algn="ctr">
              <a:defRPr/>
            </a:pPr>
            <a:fld id="{E08F102E-0231-4AB3-A5B9-A43093585AD3}" type="slidenum">
              <a:rPr lang="en-US" sz="1600">
                <a:solidFill>
                  <a:schemeClr val="bg1">
                    <a:lumMod val="50000"/>
                  </a:schemeClr>
                </a:solidFill>
                <a:latin typeface="Arial Narrow"/>
              </a:rPr>
              <a:t>5</a:t>
            </a:fld>
            <a:endParaRPr lang="en-US" sz="1600" dirty="0">
              <a:solidFill>
                <a:schemeClr val="bg1">
                  <a:lumMod val="50000"/>
                </a:schemeClr>
              </a:solidFill>
              <a:latin typeface="Arial Narrow"/>
            </a:endParaRPr>
          </a:p>
        </p:txBody>
      </p:sp>
      <p:pic>
        <p:nvPicPr>
          <p:cNvPr id="9" name="Picture 13">
            <a:extLst>
              <a:ext uri="{FF2B5EF4-FFF2-40B4-BE49-F238E27FC236}">
                <a16:creationId xmlns:a16="http://schemas.microsoft.com/office/drawing/2014/main" id="{81ADF3BC-3FB9-4D03-F632-1D64E80A39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906222" y="-134516"/>
            <a:ext cx="1329139" cy="1329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0963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Picture 3">
            <a:extLst>
              <a:ext uri="{FF2B5EF4-FFF2-40B4-BE49-F238E27FC236}">
                <a16:creationId xmlns:a16="http://schemas.microsoft.com/office/drawing/2014/main" id="{5FE52878-D4FE-3A76-2A5B-AB62F9CFA36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5625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-3779" y="5471711"/>
            <a:ext cx="1329139" cy="1329139"/>
          </a:xfrm>
          <a:prstGeom prst="rect">
            <a:avLst/>
          </a:prstGeom>
        </p:spPr>
      </p:pic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 bwMode="auto">
          <a:xfrm>
            <a:off x="395956" y="5887457"/>
            <a:ext cx="522656" cy="365125"/>
          </a:xfrm>
        </p:spPr>
        <p:txBody>
          <a:bodyPr/>
          <a:lstStyle/>
          <a:p>
            <a:pPr algn="ctr">
              <a:defRPr/>
            </a:pPr>
            <a:fld id="{E08F102E-0231-4AB3-A5B9-A43093585AD3}" type="slidenum">
              <a:rPr lang="en-US" smtClean="0"/>
              <a:t>6</a:t>
            </a:fld>
            <a:endParaRPr lang="en-US"/>
          </a:p>
        </p:txBody>
      </p:sp>
      <p:sp>
        <p:nvSpPr>
          <p:cNvPr id="19" name="TextBox 18"/>
          <p:cNvSpPr txBox="1"/>
          <p:nvPr/>
        </p:nvSpPr>
        <p:spPr bwMode="auto">
          <a:xfrm>
            <a:off x="103398" y="1003989"/>
            <a:ext cx="244392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3600" dirty="0">
                <a:solidFill>
                  <a:srgbClr val="F88101"/>
                </a:solidFill>
                <a:latin typeface="Arial Black"/>
                <a:cs typeface="Arial"/>
              </a:rPr>
              <a:t>Анализ </a:t>
            </a:r>
          </a:p>
          <a:p>
            <a:pPr algn="ctr">
              <a:defRPr/>
            </a:pPr>
            <a:r>
              <a:rPr lang="ru-RU" sz="3600" dirty="0">
                <a:solidFill>
                  <a:srgbClr val="F88101"/>
                </a:solidFill>
                <a:latin typeface="Arial Black"/>
                <a:cs typeface="Arial"/>
              </a:rPr>
              <a:t>рынка</a:t>
            </a:r>
          </a:p>
          <a:p>
            <a:pPr algn="ctr">
              <a:defRPr/>
            </a:pPr>
            <a:endParaRPr lang="en-US" dirty="0">
              <a:solidFill>
                <a:srgbClr val="F88101"/>
              </a:solidFill>
              <a:latin typeface="Arial Black"/>
              <a:cs typeface="Arial"/>
            </a:endParaRPr>
          </a:p>
        </p:txBody>
      </p:sp>
      <p:sp>
        <p:nvSpPr>
          <p:cNvPr id="38" name="Rectangle 37"/>
          <p:cNvSpPr/>
          <p:nvPr/>
        </p:nvSpPr>
        <p:spPr bwMode="auto">
          <a:xfrm flipH="1" flipV="1">
            <a:off x="0" y="6812280"/>
            <a:ext cx="12192000" cy="45719"/>
          </a:xfrm>
          <a:prstGeom prst="rect">
            <a:avLst/>
          </a:prstGeom>
          <a:solidFill>
            <a:srgbClr val="FA870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6D9A4D6-B1A6-2B5B-79FE-1B57D3C4AD3D}"/>
              </a:ext>
            </a:extLst>
          </p:cNvPr>
          <p:cNvSpPr txBox="1"/>
          <p:nvPr/>
        </p:nvSpPr>
        <p:spPr bwMode="auto">
          <a:xfrm>
            <a:off x="8448048" y="3761421"/>
            <a:ext cx="843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SOM</a:t>
            </a:r>
            <a:endParaRPr lang="ru-RU" dirty="0"/>
          </a:p>
        </p:txBody>
      </p:sp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8C419F0C-315E-8D81-2124-137B5846F7D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32553049"/>
              </p:ext>
            </p:extLst>
          </p:nvPr>
        </p:nvGraphicFramePr>
        <p:xfrm>
          <a:off x="2858121" y="-22860"/>
          <a:ext cx="9575025" cy="68351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585411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Picture 3">
            <a:extLst>
              <a:ext uri="{FF2B5EF4-FFF2-40B4-BE49-F238E27FC236}">
                <a16:creationId xmlns:a16="http://schemas.microsoft.com/office/drawing/2014/main" id="{F0B0D9DF-CBD6-C211-EF19-89AFA6DEFAB5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b="15625"/>
          <a:stretch/>
        </p:blipFill>
        <p:spPr bwMode="auto">
          <a:xfrm>
            <a:off x="-29516" y="-16755"/>
            <a:ext cx="12192000" cy="68580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10718838" y="142713"/>
            <a:ext cx="1329139" cy="1329139"/>
          </a:xfrm>
          <a:prstGeom prst="rect">
            <a:avLst/>
          </a:prstGeom>
        </p:spPr>
      </p:pic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 bwMode="auto">
          <a:xfrm>
            <a:off x="11118573" y="558459"/>
            <a:ext cx="522656" cy="365125"/>
          </a:xfrm>
        </p:spPr>
        <p:txBody>
          <a:bodyPr/>
          <a:lstStyle/>
          <a:p>
            <a:pPr algn="ctr">
              <a:defRPr/>
            </a:pPr>
            <a:fld id="{E08F102E-0231-4AB3-A5B9-A43093585AD3}" type="slidenum">
              <a:rPr lang="en-US" sz="1600" smtClean="0">
                <a:solidFill>
                  <a:schemeClr val="bg1">
                    <a:lumMod val="50000"/>
                  </a:schemeClr>
                </a:solidFill>
                <a:latin typeface="Arial Narrow"/>
              </a:rPr>
              <a:t>7</a:t>
            </a:fld>
            <a:endParaRPr lang="en-US" sz="1600" dirty="0">
              <a:solidFill>
                <a:schemeClr val="bg1">
                  <a:lumMod val="50000"/>
                </a:schemeClr>
              </a:solidFill>
              <a:latin typeface="Arial Narrow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1244916" y="495923"/>
            <a:ext cx="9687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>
                <a:solidFill>
                  <a:srgbClr val="F88101"/>
                </a:solidFill>
                <a:latin typeface="Arial Black"/>
                <a:cs typeface="Arial"/>
              </a:defRPr>
            </a:lvl1pPr>
          </a:lstStyle>
          <a:p>
            <a:r>
              <a:rPr lang="ru-RU" dirty="0"/>
              <a:t>Предлагаемое решение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 bwMode="auto">
          <a:xfrm flipH="1" flipV="1">
            <a:off x="0" y="6812280"/>
            <a:ext cx="12192000" cy="45719"/>
          </a:xfrm>
          <a:prstGeom prst="rect">
            <a:avLst/>
          </a:prstGeom>
          <a:solidFill>
            <a:srgbClr val="FA870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57" name="Picture 56"/>
          <p:cNvPicPr>
            <a:picLocks noChangeAspect="1"/>
          </p:cNvPicPr>
          <p:nvPr/>
        </p:nvPicPr>
        <p:blipFill>
          <a:blip r:embed="rId8"/>
          <a:srcRect t="-1" b="9471"/>
          <a:stretch/>
        </p:blipFill>
        <p:spPr bwMode="auto">
          <a:xfrm>
            <a:off x="173052" y="196818"/>
            <a:ext cx="975478" cy="88307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E24CB8B-9619-C7C5-4E10-B05289DDB92F}"/>
              </a:ext>
            </a:extLst>
          </p:cNvPr>
          <p:cNvSpPr txBox="1"/>
          <p:nvPr/>
        </p:nvSpPr>
        <p:spPr>
          <a:xfrm>
            <a:off x="294945" y="1228939"/>
            <a:ext cx="100994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Повысьте эффективность  использования БАС более чем в 2 раза </a:t>
            </a:r>
            <a:endParaRPr lang="en-US" sz="2800" dirty="0"/>
          </a:p>
          <a:p>
            <a:r>
              <a:rPr lang="en-US" sz="2800" b="1" dirty="0"/>
              <a:t>	</a:t>
            </a:r>
            <a:r>
              <a:rPr lang="ru-RU" sz="2800" b="1" dirty="0"/>
              <a:t>с мобильной сервисной станцией</a:t>
            </a:r>
            <a:r>
              <a:rPr lang="en-US" sz="2800" b="1" dirty="0"/>
              <a:t>:</a:t>
            </a:r>
            <a:endParaRPr lang="ru-RU" sz="2800" b="1" dirty="0"/>
          </a:p>
        </p:txBody>
      </p:sp>
      <p:pic>
        <p:nvPicPr>
          <p:cNvPr id="7" name="Рисунок 6" descr="Изображение выглядит как диаграмма, круг&#10;&#10;Автоматически созданное описание">
            <a:extLst>
              <a:ext uri="{FF2B5EF4-FFF2-40B4-BE49-F238E27FC236}">
                <a16:creationId xmlns:a16="http://schemas.microsoft.com/office/drawing/2014/main" id="{827CB3B6-06B3-8274-6462-480F2995074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237" y="2696559"/>
            <a:ext cx="3892987" cy="3901082"/>
          </a:xfrm>
          <a:prstGeom prst="rect">
            <a:avLst/>
          </a:prstGeom>
        </p:spPr>
      </p:pic>
      <p:pic>
        <p:nvPicPr>
          <p:cNvPr id="2" name="vout (online-video-cutter.com)">
            <a:hlinkClick r:id="" action="ppaction://media"/>
            <a:extLst>
              <a:ext uri="{FF2B5EF4-FFF2-40B4-BE49-F238E27FC236}">
                <a16:creationId xmlns:a16="http://schemas.microsoft.com/office/drawing/2014/main" id="{16FD50FF-9BC3-B0C9-EDBD-70E1248CE128}"/>
              </a:ext>
            </a:extLst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082977" y="2183046"/>
            <a:ext cx="9492779" cy="533968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814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6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Picture 3">
            <a:extLst>
              <a:ext uri="{FF2B5EF4-FFF2-40B4-BE49-F238E27FC236}">
                <a16:creationId xmlns:a16="http://schemas.microsoft.com/office/drawing/2014/main" id="{1406CE39-FCC8-50C0-96AF-235CDD48D1F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5625"/>
          <a:stretch/>
        </p:blipFill>
        <p:spPr bwMode="auto">
          <a:xfrm>
            <a:off x="-29516" y="0"/>
            <a:ext cx="12192000" cy="68580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718838" y="142713"/>
            <a:ext cx="1329139" cy="1329139"/>
          </a:xfrm>
          <a:prstGeom prst="rect">
            <a:avLst/>
          </a:prstGeom>
        </p:spPr>
      </p:pic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 bwMode="auto">
          <a:xfrm>
            <a:off x="11118573" y="558459"/>
            <a:ext cx="522656" cy="365125"/>
          </a:xfrm>
        </p:spPr>
        <p:txBody>
          <a:bodyPr/>
          <a:lstStyle/>
          <a:p>
            <a:pPr algn="ctr">
              <a:defRPr/>
            </a:pPr>
            <a:fld id="{E08F102E-0231-4AB3-A5B9-A43093585AD3}" type="slidenum">
              <a:rPr lang="en-US" sz="1600">
                <a:solidFill>
                  <a:schemeClr val="bg1">
                    <a:lumMod val="50000"/>
                  </a:schemeClr>
                </a:solidFill>
                <a:latin typeface="Arial Narrow"/>
              </a:rPr>
              <a:t>8</a:t>
            </a:fld>
            <a:endParaRPr lang="en-US" sz="1600">
              <a:solidFill>
                <a:schemeClr val="bg1">
                  <a:lumMod val="50000"/>
                </a:schemeClr>
              </a:solidFill>
              <a:latin typeface="Arial Narrow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1244916" y="495923"/>
            <a:ext cx="9687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dirty="0">
                <a:solidFill>
                  <a:srgbClr val="F88101"/>
                </a:solidFill>
                <a:latin typeface="Arial Black"/>
                <a:cs typeface="Arial"/>
              </a:rPr>
              <a:t>Бизнес-модель</a:t>
            </a:r>
            <a:endParaRPr lang="en-US" dirty="0">
              <a:solidFill>
                <a:srgbClr val="F88101"/>
              </a:solidFill>
              <a:latin typeface="Arial Black"/>
              <a:cs typeface="Arial"/>
            </a:endParaRPr>
          </a:p>
        </p:txBody>
      </p:sp>
      <p:sp>
        <p:nvSpPr>
          <p:cNvPr id="38" name="Rectangle 37"/>
          <p:cNvSpPr/>
          <p:nvPr/>
        </p:nvSpPr>
        <p:spPr bwMode="auto">
          <a:xfrm flipH="1" flipV="1">
            <a:off x="0" y="6812280"/>
            <a:ext cx="12192000" cy="45719"/>
          </a:xfrm>
          <a:prstGeom prst="rect">
            <a:avLst/>
          </a:prstGeom>
          <a:solidFill>
            <a:srgbClr val="FA870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57" name="Picture 56"/>
          <p:cNvPicPr>
            <a:picLocks noChangeAspect="1"/>
          </p:cNvPicPr>
          <p:nvPr/>
        </p:nvPicPr>
        <p:blipFill>
          <a:blip r:embed="rId4"/>
          <a:srcRect t="-1" b="9471"/>
          <a:stretch/>
        </p:blipFill>
        <p:spPr bwMode="auto">
          <a:xfrm>
            <a:off x="173052" y="196818"/>
            <a:ext cx="975478" cy="883076"/>
          </a:xfrm>
          <a:prstGeom prst="rect">
            <a:avLst/>
          </a:prstGeom>
        </p:spPr>
      </p:pic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047ADCF6-3CF5-928C-BB4D-06EF511990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210180"/>
              </p:ext>
            </p:extLst>
          </p:nvPr>
        </p:nvGraphicFramePr>
        <p:xfrm>
          <a:off x="1549924" y="807283"/>
          <a:ext cx="9168912" cy="5957043"/>
        </p:xfrm>
        <a:graphic>
          <a:graphicData uri="http://schemas.openxmlformats.org/drawingml/2006/table">
            <a:tbl>
              <a:tblPr/>
              <a:tblGrid>
                <a:gridCol w="1910190">
                  <a:extLst>
                    <a:ext uri="{9D8B030D-6E8A-4147-A177-3AD203B41FA5}">
                      <a16:colId xmlns:a16="http://schemas.microsoft.com/office/drawing/2014/main" val="4171418883"/>
                    </a:ext>
                  </a:extLst>
                </a:gridCol>
                <a:gridCol w="1910190">
                  <a:extLst>
                    <a:ext uri="{9D8B030D-6E8A-4147-A177-3AD203B41FA5}">
                      <a16:colId xmlns:a16="http://schemas.microsoft.com/office/drawing/2014/main" val="1025072165"/>
                    </a:ext>
                  </a:extLst>
                </a:gridCol>
                <a:gridCol w="764076">
                  <a:extLst>
                    <a:ext uri="{9D8B030D-6E8A-4147-A177-3AD203B41FA5}">
                      <a16:colId xmlns:a16="http://schemas.microsoft.com/office/drawing/2014/main" val="249258244"/>
                    </a:ext>
                  </a:extLst>
                </a:gridCol>
                <a:gridCol w="764076">
                  <a:extLst>
                    <a:ext uri="{9D8B030D-6E8A-4147-A177-3AD203B41FA5}">
                      <a16:colId xmlns:a16="http://schemas.microsoft.com/office/drawing/2014/main" val="400207094"/>
                    </a:ext>
                  </a:extLst>
                </a:gridCol>
                <a:gridCol w="1910190">
                  <a:extLst>
                    <a:ext uri="{9D8B030D-6E8A-4147-A177-3AD203B41FA5}">
                      <a16:colId xmlns:a16="http://schemas.microsoft.com/office/drawing/2014/main" val="1132791586"/>
                    </a:ext>
                  </a:extLst>
                </a:gridCol>
                <a:gridCol w="1910190">
                  <a:extLst>
                    <a:ext uri="{9D8B030D-6E8A-4147-A177-3AD203B41FA5}">
                      <a16:colId xmlns:a16="http://schemas.microsoft.com/office/drawing/2014/main" val="539879252"/>
                    </a:ext>
                  </a:extLst>
                </a:gridCol>
              </a:tblGrid>
              <a:tr h="2105983">
                <a:tc rowSpan="2">
                  <a:txBody>
                    <a:bodyPr/>
                    <a:lstStyle/>
                    <a:p>
                      <a:pPr algn="ctr" fontAlgn="t"/>
                      <a:b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</a:br>
                      <a:r>
                        <a:rPr lang="ru-RU" sz="1400" dirty="0">
                          <a:solidFill>
                            <a:srgbClr val="F88101"/>
                          </a:solidFill>
                          <a:latin typeface="Arial Black"/>
                          <a:ea typeface="+mn-ea"/>
                          <a:cs typeface="Arial"/>
                        </a:rPr>
                        <a:t>Ключевые партнеры</a:t>
                      </a:r>
                      <a:b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</a:br>
                      <a:b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</a:b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Поставщики БАС</a:t>
                      </a:r>
                      <a:b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</a:br>
                      <a:b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</a:b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Оборонно-промышленный комплекс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5079" marR="5079" marT="507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br>
                        <a:rPr lang="ru-RU" sz="1300" b="1" i="0" u="none" strike="noStrike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</a:br>
                      <a:r>
                        <a:rPr lang="ru-RU" sz="1400" dirty="0">
                          <a:solidFill>
                            <a:srgbClr val="F88101"/>
                          </a:solidFill>
                          <a:latin typeface="Arial Black"/>
                          <a:ea typeface="+mn-ea"/>
                          <a:cs typeface="Arial"/>
                        </a:rPr>
                        <a:t>Ключевые действия</a:t>
                      </a:r>
                      <a:br>
                        <a:rPr lang="ru-RU" sz="1300" b="1" i="0" u="none" strike="noStrike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</a:br>
                      <a:b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</a:b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Производство сервисных станций </a:t>
                      </a:r>
                      <a:b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</a:br>
                      <a:b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</a:b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Разработка собственных сервисных станций</a:t>
                      </a:r>
                      <a:b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</a:br>
                      <a:b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</a:b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Разработка эффективного ПО для БПЛА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5079" marR="5079" marT="507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 gridSpan="2">
                  <a:txBody>
                    <a:bodyPr/>
                    <a:lstStyle/>
                    <a:p>
                      <a:pPr algn="ctr" fontAlgn="t"/>
                      <a:b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</a:br>
                      <a:r>
                        <a:rPr lang="ru-RU" sz="1400" dirty="0">
                          <a:solidFill>
                            <a:srgbClr val="F88101"/>
                          </a:solidFill>
                          <a:latin typeface="Arial Black"/>
                          <a:ea typeface="+mn-ea"/>
                          <a:cs typeface="Arial"/>
                        </a:rPr>
                        <a:t>Ценностное предложение</a:t>
                      </a:r>
                      <a:b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</a:br>
                      <a:b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</a:b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Повышение эффективности применения БАС</a:t>
                      </a:r>
                      <a:b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</a:br>
                      <a:b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</a:b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Обеспечение непрерывной работы сервисной станции в </a:t>
                      </a: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движении</a:t>
                      </a:r>
                    </a:p>
                  </a:txBody>
                  <a:tcPr marL="5079" marR="5079" marT="507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br>
                        <a:rPr lang="ru-RU" sz="1400" dirty="0">
                          <a:solidFill>
                            <a:srgbClr val="F88101"/>
                          </a:solidFill>
                          <a:latin typeface="Arial Black"/>
                          <a:ea typeface="+mn-ea"/>
                          <a:cs typeface="Arial"/>
                        </a:rPr>
                      </a:br>
                      <a:r>
                        <a:rPr lang="ru-RU" sz="1400" dirty="0">
                          <a:solidFill>
                            <a:srgbClr val="F88101"/>
                          </a:solidFill>
                          <a:latin typeface="Arial Black"/>
                          <a:ea typeface="+mn-ea"/>
                          <a:cs typeface="Arial"/>
                        </a:rPr>
                        <a:t>Взаимоотношения с клиентами</a:t>
                      </a:r>
                      <a:b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</a:br>
                      <a:b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</a:b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(не просто продаём товар, а изучаем проблему конкретного клиента и разрабатываем решение под неё, модернизируем бизнес)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5079" marR="5079" marT="507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b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</a:br>
                      <a:r>
                        <a:rPr lang="ru-RU" sz="1400" dirty="0">
                          <a:solidFill>
                            <a:srgbClr val="F88101"/>
                          </a:solidFill>
                          <a:latin typeface="Arial Black"/>
                          <a:ea typeface="+mn-ea"/>
                          <a:cs typeface="Arial"/>
                        </a:rPr>
                        <a:t>Сегменты клиентов</a:t>
                      </a:r>
                      <a:b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</a:br>
                      <a:b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</a:b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Предприятия, использующие БАС</a:t>
                      </a:r>
                      <a:b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</a:br>
                      <a:b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</a:b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Предприятия, использующие вездеходную технику</a:t>
                      </a:r>
                      <a:b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</a:br>
                      <a:b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</a:b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Физические лица, занимающиеся аэрофотосъёмкой</a:t>
                      </a:r>
                      <a:b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</a:br>
                      <a:b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</a:b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Предприятия и общественные организации, нуждающиеся в устойчивой системе </a:t>
                      </a:r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аэромониторинга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5079" marR="5079" marT="507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13048"/>
                  </a:ext>
                </a:extLst>
              </a:tr>
              <a:tr h="224104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b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</a:br>
                      <a:r>
                        <a:rPr lang="ru-RU" sz="1400" dirty="0">
                          <a:solidFill>
                            <a:srgbClr val="F88101"/>
                          </a:solidFill>
                          <a:latin typeface="Arial Black"/>
                          <a:ea typeface="+mn-ea"/>
                          <a:cs typeface="Arial"/>
                        </a:rPr>
                        <a:t>Ключевые ресурсы</a:t>
                      </a:r>
                      <a:b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</a:br>
                      <a:b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</a:b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Устойчивые партнеры</a:t>
                      </a:r>
                      <a:b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</a:br>
                      <a:b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</a:b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Производство</a:t>
                      </a:r>
                      <a:b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</a:br>
                      <a:b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</a:b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Результаты интеллектуальной деятельности</a:t>
                      </a:r>
                      <a:b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</a:br>
                      <a:b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</a:b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Программное обеспечение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5079" marR="5079" marT="507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b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</a:br>
                      <a:r>
                        <a:rPr lang="ru-RU" sz="1400" dirty="0">
                          <a:solidFill>
                            <a:srgbClr val="F88101"/>
                          </a:solidFill>
                          <a:latin typeface="Arial Black"/>
                          <a:ea typeface="+mn-ea"/>
                          <a:cs typeface="Arial"/>
                        </a:rPr>
                        <a:t>Каналы</a:t>
                      </a:r>
                      <a:b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</a:br>
                      <a:b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</a:b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Сайт компании</a:t>
                      </a:r>
                      <a:b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</a:br>
                      <a:b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</a:b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Технологические форумы и выставки</a:t>
                      </a:r>
                      <a:b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</a:br>
                      <a:b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</a:b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Публикации в интернет-ресурсах и СМИ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5079" marR="5079" marT="507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9620074"/>
                  </a:ext>
                </a:extLst>
              </a:tr>
              <a:tr h="1542525">
                <a:tc gridSpan="3">
                  <a:txBody>
                    <a:bodyPr/>
                    <a:lstStyle/>
                    <a:p>
                      <a:pPr algn="ctr" fontAlgn="t"/>
                      <a:b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</a:br>
                      <a:r>
                        <a:rPr lang="ru-RU" sz="1400" dirty="0">
                          <a:solidFill>
                            <a:srgbClr val="F88101"/>
                          </a:solidFill>
                          <a:latin typeface="Arial Black"/>
                          <a:ea typeface="+mn-ea"/>
                          <a:cs typeface="Arial"/>
                        </a:rPr>
                        <a:t>Структура издержек</a:t>
                      </a:r>
                      <a:b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</a:br>
                      <a:b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</a:b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Содержание производства</a:t>
                      </a:r>
                      <a:b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</a:br>
                      <a:b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</a:b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Разработка собственных решений</a:t>
                      </a:r>
                      <a:b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</a:br>
                      <a:b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</a:b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Маркетинг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5079" marR="5079" marT="507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t"/>
                      <a:br>
                        <a:rPr lang="ru-RU" sz="1400" dirty="0">
                          <a:solidFill>
                            <a:srgbClr val="F88101"/>
                          </a:solidFill>
                          <a:latin typeface="Arial Black"/>
                          <a:ea typeface="+mn-ea"/>
                          <a:cs typeface="Arial"/>
                        </a:rPr>
                      </a:br>
                      <a:r>
                        <a:rPr lang="ru-RU" sz="1400" dirty="0">
                          <a:solidFill>
                            <a:srgbClr val="F88101"/>
                          </a:solidFill>
                          <a:latin typeface="Arial Black"/>
                          <a:ea typeface="+mn-ea"/>
                          <a:cs typeface="Arial"/>
                        </a:rPr>
                        <a:t>Потоки доходов</a:t>
                      </a:r>
                      <a:b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</a:br>
                      <a:b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</a:b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Прибавочная стоимость от прямых продаж</a:t>
                      </a:r>
                      <a:b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</a:b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техническая поддержка</a:t>
                      </a:r>
                      <a:b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</a:b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Доход по контракту модернизации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5079" marR="5079" marT="507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7617761"/>
                  </a:ext>
                </a:extLst>
              </a:tr>
            </a:tbl>
          </a:graphicData>
        </a:graphic>
      </p:graphicFrame>
      <p:sp>
        <p:nvSpPr>
          <p:cNvPr id="6" name="Полилиния: фигура 5">
            <a:extLst>
              <a:ext uri="{FF2B5EF4-FFF2-40B4-BE49-F238E27FC236}">
                <a16:creationId xmlns:a16="http://schemas.microsoft.com/office/drawing/2014/main" id="{4E8383FA-26ED-4C26-EC79-CE013AC1BB0F}"/>
              </a:ext>
            </a:extLst>
          </p:cNvPr>
          <p:cNvSpPr/>
          <p:nvPr/>
        </p:nvSpPr>
        <p:spPr>
          <a:xfrm>
            <a:off x="2012625" y="3151469"/>
            <a:ext cx="530082" cy="319447"/>
          </a:xfrm>
          <a:custGeom>
            <a:avLst/>
            <a:gdLst>
              <a:gd name="connsiteX0" fmla="*/ 262423 w 530082"/>
              <a:gd name="connsiteY0" fmla="*/ 0 h 319447"/>
              <a:gd name="connsiteX1" fmla="*/ 530082 w 530082"/>
              <a:gd name="connsiteY1" fmla="*/ 85164 h 319447"/>
              <a:gd name="connsiteX2" fmla="*/ 265041 w 530082"/>
              <a:gd name="connsiteY2" fmla="*/ 319447 h 319447"/>
              <a:gd name="connsiteX3" fmla="*/ 0 w 530082"/>
              <a:gd name="connsiteY3" fmla="*/ 85164 h 319447"/>
              <a:gd name="connsiteX4" fmla="*/ 262423 w 530082"/>
              <a:gd name="connsiteY4" fmla="*/ 0 h 3194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0082" h="319447">
                <a:moveTo>
                  <a:pt x="262423" y="0"/>
                </a:moveTo>
                <a:cubicBezTo>
                  <a:pt x="408799" y="0"/>
                  <a:pt x="530082" y="72562"/>
                  <a:pt x="530082" y="85164"/>
                </a:cubicBezTo>
                <a:cubicBezTo>
                  <a:pt x="530082" y="214148"/>
                  <a:pt x="411417" y="319447"/>
                  <a:pt x="265041" y="319447"/>
                </a:cubicBezTo>
                <a:cubicBezTo>
                  <a:pt x="118665" y="319447"/>
                  <a:pt x="0" y="214153"/>
                  <a:pt x="0" y="85164"/>
                </a:cubicBezTo>
                <a:cubicBezTo>
                  <a:pt x="0" y="72562"/>
                  <a:pt x="116042" y="0"/>
                  <a:pt x="262423" y="0"/>
                </a:cubicBezTo>
                <a:close/>
              </a:path>
            </a:pathLst>
          </a:custGeom>
          <a:solidFill>
            <a:srgbClr val="737373"/>
          </a:solidFill>
          <a:ln w="5219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7" name="Полилиния: фигура 6">
            <a:extLst>
              <a:ext uri="{FF2B5EF4-FFF2-40B4-BE49-F238E27FC236}">
                <a16:creationId xmlns:a16="http://schemas.microsoft.com/office/drawing/2014/main" id="{43BFD130-92B5-FC34-E152-CD12C911A62D}"/>
              </a:ext>
            </a:extLst>
          </p:cNvPr>
          <p:cNvSpPr/>
          <p:nvPr/>
        </p:nvSpPr>
        <p:spPr>
          <a:xfrm>
            <a:off x="2309152" y="2705896"/>
            <a:ext cx="319447" cy="530082"/>
          </a:xfrm>
          <a:custGeom>
            <a:avLst/>
            <a:gdLst>
              <a:gd name="connsiteX0" fmla="*/ 319447 w 319447"/>
              <a:gd name="connsiteY0" fmla="*/ 262423 h 530082"/>
              <a:gd name="connsiteX1" fmla="*/ 233550 w 319447"/>
              <a:gd name="connsiteY1" fmla="*/ 530082 h 530082"/>
              <a:gd name="connsiteX2" fmla="*/ 0 w 319447"/>
              <a:gd name="connsiteY2" fmla="*/ 265041 h 530082"/>
              <a:gd name="connsiteX3" fmla="*/ 233550 w 319447"/>
              <a:gd name="connsiteY3" fmla="*/ 0 h 530082"/>
              <a:gd name="connsiteX4" fmla="*/ 319447 w 319447"/>
              <a:gd name="connsiteY4" fmla="*/ 262423 h 530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9447" h="530082">
                <a:moveTo>
                  <a:pt x="319447" y="262423"/>
                </a:moveTo>
                <a:cubicBezTo>
                  <a:pt x="319447" y="408799"/>
                  <a:pt x="246152" y="530082"/>
                  <a:pt x="233550" y="530082"/>
                </a:cubicBezTo>
                <a:cubicBezTo>
                  <a:pt x="104566" y="530082"/>
                  <a:pt x="0" y="411417"/>
                  <a:pt x="0" y="265041"/>
                </a:cubicBezTo>
                <a:cubicBezTo>
                  <a:pt x="0" y="118665"/>
                  <a:pt x="104566" y="0"/>
                  <a:pt x="233550" y="0"/>
                </a:cubicBezTo>
                <a:cubicBezTo>
                  <a:pt x="246152" y="0"/>
                  <a:pt x="319447" y="116042"/>
                  <a:pt x="319447" y="262423"/>
                </a:cubicBezTo>
                <a:close/>
              </a:path>
            </a:pathLst>
          </a:custGeom>
          <a:solidFill>
            <a:srgbClr val="737373"/>
          </a:solidFill>
          <a:ln w="5219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8" name="Полилиния: фигура 7">
            <a:extLst>
              <a:ext uri="{FF2B5EF4-FFF2-40B4-BE49-F238E27FC236}">
                <a16:creationId xmlns:a16="http://schemas.microsoft.com/office/drawing/2014/main" id="{68C3A725-F98F-CD3F-0519-D5105330EDC1}"/>
              </a:ext>
            </a:extLst>
          </p:cNvPr>
          <p:cNvSpPr/>
          <p:nvPr/>
        </p:nvSpPr>
        <p:spPr>
          <a:xfrm>
            <a:off x="2012625" y="2706545"/>
            <a:ext cx="530082" cy="718559"/>
          </a:xfrm>
          <a:custGeom>
            <a:avLst/>
            <a:gdLst>
              <a:gd name="connsiteX0" fmla="*/ 515648 w 530082"/>
              <a:gd name="connsiteY0" fmla="*/ 309217 h 718559"/>
              <a:gd name="connsiteX1" fmla="*/ 513879 w 530082"/>
              <a:gd name="connsiteY1" fmla="*/ 309217 h 718559"/>
              <a:gd name="connsiteX2" fmla="*/ 501879 w 530082"/>
              <a:gd name="connsiteY2" fmla="*/ 315631 h 718559"/>
              <a:gd name="connsiteX3" fmla="*/ 429469 w 530082"/>
              <a:gd name="connsiteY3" fmla="*/ 353388 h 718559"/>
              <a:gd name="connsiteX4" fmla="*/ 341310 w 530082"/>
              <a:gd name="connsiteY4" fmla="*/ 259214 h 718559"/>
              <a:gd name="connsiteX5" fmla="*/ 423458 w 530082"/>
              <a:gd name="connsiteY5" fmla="*/ 176893 h 718559"/>
              <a:gd name="connsiteX6" fmla="*/ 501916 w 530082"/>
              <a:gd name="connsiteY6" fmla="*/ 214509 h 718559"/>
              <a:gd name="connsiteX7" fmla="*/ 513863 w 530082"/>
              <a:gd name="connsiteY7" fmla="*/ 220865 h 718559"/>
              <a:gd name="connsiteX8" fmla="*/ 515648 w 530082"/>
              <a:gd name="connsiteY8" fmla="*/ 220865 h 718559"/>
              <a:gd name="connsiteX9" fmla="*/ 530082 w 530082"/>
              <a:gd name="connsiteY9" fmla="*/ 206431 h 718559"/>
              <a:gd name="connsiteX10" fmla="*/ 530082 w 530082"/>
              <a:gd name="connsiteY10" fmla="*/ 0 h 718559"/>
              <a:gd name="connsiteX11" fmla="*/ 0 w 530082"/>
              <a:gd name="connsiteY11" fmla="*/ 0 h 718559"/>
              <a:gd name="connsiteX12" fmla="*/ 0 w 530082"/>
              <a:gd name="connsiteY12" fmla="*/ 323651 h 718559"/>
              <a:gd name="connsiteX13" fmla="*/ 0 w 530082"/>
              <a:gd name="connsiteY13" fmla="*/ 530082 h 718559"/>
              <a:gd name="connsiteX14" fmla="*/ 206431 w 530082"/>
              <a:gd name="connsiteY14" fmla="*/ 530082 h 718559"/>
              <a:gd name="connsiteX15" fmla="*/ 220865 w 530082"/>
              <a:gd name="connsiteY15" fmla="*/ 544516 h 718559"/>
              <a:gd name="connsiteX16" fmla="*/ 220865 w 530082"/>
              <a:gd name="connsiteY16" fmla="*/ 545814 h 718559"/>
              <a:gd name="connsiteX17" fmla="*/ 214509 w 530082"/>
              <a:gd name="connsiteY17" fmla="*/ 557762 h 718559"/>
              <a:gd name="connsiteX18" fmla="*/ 176893 w 530082"/>
              <a:gd name="connsiteY18" fmla="*/ 636235 h 718559"/>
              <a:gd name="connsiteX19" fmla="*/ 259225 w 530082"/>
              <a:gd name="connsiteY19" fmla="*/ 718373 h 718559"/>
              <a:gd name="connsiteX20" fmla="*/ 353388 w 530082"/>
              <a:gd name="connsiteY20" fmla="*/ 630214 h 718559"/>
              <a:gd name="connsiteX21" fmla="*/ 315631 w 530082"/>
              <a:gd name="connsiteY21" fmla="*/ 557804 h 718559"/>
              <a:gd name="connsiteX22" fmla="*/ 309217 w 530082"/>
              <a:gd name="connsiteY22" fmla="*/ 545799 h 718559"/>
              <a:gd name="connsiteX23" fmla="*/ 309217 w 530082"/>
              <a:gd name="connsiteY23" fmla="*/ 544516 h 718559"/>
              <a:gd name="connsiteX24" fmla="*/ 323651 w 530082"/>
              <a:gd name="connsiteY24" fmla="*/ 530082 h 718559"/>
              <a:gd name="connsiteX25" fmla="*/ 530082 w 530082"/>
              <a:gd name="connsiteY25" fmla="*/ 530082 h 718559"/>
              <a:gd name="connsiteX26" fmla="*/ 530082 w 530082"/>
              <a:gd name="connsiteY26" fmla="*/ 323651 h 718559"/>
              <a:gd name="connsiteX27" fmla="*/ 515648 w 530082"/>
              <a:gd name="connsiteY27" fmla="*/ 309217 h 718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30082" h="718559">
                <a:moveTo>
                  <a:pt x="515648" y="309217"/>
                </a:moveTo>
                <a:lnTo>
                  <a:pt x="513879" y="309217"/>
                </a:lnTo>
                <a:cubicBezTo>
                  <a:pt x="509057" y="309217"/>
                  <a:pt x="504643" y="311683"/>
                  <a:pt x="501879" y="315631"/>
                </a:cubicBezTo>
                <a:cubicBezTo>
                  <a:pt x="485906" y="338452"/>
                  <a:pt x="459441" y="353388"/>
                  <a:pt x="429469" y="353388"/>
                </a:cubicBezTo>
                <a:cubicBezTo>
                  <a:pt x="378748" y="353388"/>
                  <a:pt x="338007" y="310647"/>
                  <a:pt x="341310" y="259214"/>
                </a:cubicBezTo>
                <a:cubicBezTo>
                  <a:pt x="343985" y="217551"/>
                  <a:pt x="381801" y="179652"/>
                  <a:pt x="423458" y="176893"/>
                </a:cubicBezTo>
                <a:cubicBezTo>
                  <a:pt x="455907" y="174746"/>
                  <a:pt x="484890" y="190139"/>
                  <a:pt x="501916" y="214509"/>
                </a:cubicBezTo>
                <a:cubicBezTo>
                  <a:pt x="504659" y="218436"/>
                  <a:pt x="509067" y="220865"/>
                  <a:pt x="513863" y="220865"/>
                </a:cubicBezTo>
                <a:lnTo>
                  <a:pt x="515648" y="220865"/>
                </a:lnTo>
                <a:cubicBezTo>
                  <a:pt x="523622" y="220865"/>
                  <a:pt x="530082" y="214399"/>
                  <a:pt x="530082" y="206431"/>
                </a:cubicBezTo>
                <a:lnTo>
                  <a:pt x="530082" y="0"/>
                </a:lnTo>
                <a:lnTo>
                  <a:pt x="0" y="0"/>
                </a:lnTo>
                <a:cubicBezTo>
                  <a:pt x="0" y="0"/>
                  <a:pt x="0" y="315678"/>
                  <a:pt x="0" y="323651"/>
                </a:cubicBezTo>
                <a:lnTo>
                  <a:pt x="0" y="530082"/>
                </a:lnTo>
                <a:lnTo>
                  <a:pt x="206431" y="530082"/>
                </a:lnTo>
                <a:cubicBezTo>
                  <a:pt x="214405" y="530082"/>
                  <a:pt x="220865" y="536543"/>
                  <a:pt x="220865" y="544516"/>
                </a:cubicBezTo>
                <a:lnTo>
                  <a:pt x="220865" y="545814"/>
                </a:lnTo>
                <a:cubicBezTo>
                  <a:pt x="220865" y="550605"/>
                  <a:pt x="218436" y="555013"/>
                  <a:pt x="214509" y="557762"/>
                </a:cubicBezTo>
                <a:cubicBezTo>
                  <a:pt x="190133" y="574787"/>
                  <a:pt x="174741" y="603781"/>
                  <a:pt x="176893" y="636235"/>
                </a:cubicBezTo>
                <a:cubicBezTo>
                  <a:pt x="179657" y="677893"/>
                  <a:pt x="217561" y="715703"/>
                  <a:pt x="259225" y="718373"/>
                </a:cubicBezTo>
                <a:cubicBezTo>
                  <a:pt x="310652" y="721666"/>
                  <a:pt x="353388" y="680929"/>
                  <a:pt x="353388" y="630214"/>
                </a:cubicBezTo>
                <a:cubicBezTo>
                  <a:pt x="353388" y="600242"/>
                  <a:pt x="338452" y="573777"/>
                  <a:pt x="315631" y="557804"/>
                </a:cubicBezTo>
                <a:cubicBezTo>
                  <a:pt x="311683" y="555039"/>
                  <a:pt x="309217" y="550621"/>
                  <a:pt x="309217" y="545799"/>
                </a:cubicBezTo>
                <a:lnTo>
                  <a:pt x="309217" y="544516"/>
                </a:lnTo>
                <a:cubicBezTo>
                  <a:pt x="309217" y="536543"/>
                  <a:pt x="315683" y="530082"/>
                  <a:pt x="323651" y="530082"/>
                </a:cubicBezTo>
                <a:lnTo>
                  <a:pt x="530082" y="530082"/>
                </a:lnTo>
                <a:lnTo>
                  <a:pt x="530082" y="323651"/>
                </a:lnTo>
                <a:cubicBezTo>
                  <a:pt x="530082" y="315683"/>
                  <a:pt x="523616" y="309217"/>
                  <a:pt x="515648" y="309217"/>
                </a:cubicBezTo>
                <a:close/>
              </a:path>
            </a:pathLst>
          </a:custGeom>
          <a:solidFill>
            <a:srgbClr val="737373"/>
          </a:solidFill>
          <a:ln w="5219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9" name="Полилиния: фигура 8">
            <a:extLst>
              <a:ext uri="{FF2B5EF4-FFF2-40B4-BE49-F238E27FC236}">
                <a16:creationId xmlns:a16="http://schemas.microsoft.com/office/drawing/2014/main" id="{F272BDB6-1271-F85C-59FF-C47456EF38E4}"/>
              </a:ext>
            </a:extLst>
          </p:cNvPr>
          <p:cNvSpPr/>
          <p:nvPr/>
        </p:nvSpPr>
        <p:spPr>
          <a:xfrm>
            <a:off x="2012620" y="3236633"/>
            <a:ext cx="718062" cy="718559"/>
          </a:xfrm>
          <a:custGeom>
            <a:avLst/>
            <a:gdLst>
              <a:gd name="connsiteX0" fmla="*/ 635737 w 718062"/>
              <a:gd name="connsiteY0" fmla="*/ 176893 h 718559"/>
              <a:gd name="connsiteX1" fmla="*/ 557270 w 718062"/>
              <a:gd name="connsiteY1" fmla="*/ 214509 h 718559"/>
              <a:gd name="connsiteX2" fmla="*/ 545322 w 718062"/>
              <a:gd name="connsiteY2" fmla="*/ 220865 h 718559"/>
              <a:gd name="connsiteX3" fmla="*/ 544516 w 718062"/>
              <a:gd name="connsiteY3" fmla="*/ 220865 h 718559"/>
              <a:gd name="connsiteX4" fmla="*/ 530082 w 718062"/>
              <a:gd name="connsiteY4" fmla="*/ 206431 h 718559"/>
              <a:gd name="connsiteX5" fmla="*/ 530082 w 718062"/>
              <a:gd name="connsiteY5" fmla="*/ 0 h 718559"/>
              <a:gd name="connsiteX6" fmla="*/ 323651 w 718062"/>
              <a:gd name="connsiteY6" fmla="*/ 0 h 718559"/>
              <a:gd name="connsiteX7" fmla="*/ 309217 w 718062"/>
              <a:gd name="connsiteY7" fmla="*/ 14434 h 718559"/>
              <a:gd name="connsiteX8" fmla="*/ 309217 w 718062"/>
              <a:gd name="connsiteY8" fmla="*/ 15717 h 718559"/>
              <a:gd name="connsiteX9" fmla="*/ 315631 w 718062"/>
              <a:gd name="connsiteY9" fmla="*/ 27721 h 718559"/>
              <a:gd name="connsiteX10" fmla="*/ 353388 w 718062"/>
              <a:gd name="connsiteY10" fmla="*/ 100132 h 718559"/>
              <a:gd name="connsiteX11" fmla="*/ 259225 w 718062"/>
              <a:gd name="connsiteY11" fmla="*/ 188290 h 718559"/>
              <a:gd name="connsiteX12" fmla="*/ 176893 w 718062"/>
              <a:gd name="connsiteY12" fmla="*/ 106153 h 718559"/>
              <a:gd name="connsiteX13" fmla="*/ 214509 w 718062"/>
              <a:gd name="connsiteY13" fmla="*/ 27679 h 718559"/>
              <a:gd name="connsiteX14" fmla="*/ 220865 w 718062"/>
              <a:gd name="connsiteY14" fmla="*/ 15732 h 718559"/>
              <a:gd name="connsiteX15" fmla="*/ 220865 w 718062"/>
              <a:gd name="connsiteY15" fmla="*/ 14434 h 718559"/>
              <a:gd name="connsiteX16" fmla="*/ 206431 w 718062"/>
              <a:gd name="connsiteY16" fmla="*/ 0 h 718559"/>
              <a:gd name="connsiteX17" fmla="*/ 0 w 718062"/>
              <a:gd name="connsiteY17" fmla="*/ 0 h 718559"/>
              <a:gd name="connsiteX18" fmla="*/ 0 w 718062"/>
              <a:gd name="connsiteY18" fmla="*/ 530082 h 718559"/>
              <a:gd name="connsiteX19" fmla="*/ 206431 w 718062"/>
              <a:gd name="connsiteY19" fmla="*/ 530082 h 718559"/>
              <a:gd name="connsiteX20" fmla="*/ 220865 w 718062"/>
              <a:gd name="connsiteY20" fmla="*/ 544516 h 718559"/>
              <a:gd name="connsiteX21" fmla="*/ 220865 w 718062"/>
              <a:gd name="connsiteY21" fmla="*/ 545815 h 718559"/>
              <a:gd name="connsiteX22" fmla="*/ 214509 w 718062"/>
              <a:gd name="connsiteY22" fmla="*/ 557762 h 718559"/>
              <a:gd name="connsiteX23" fmla="*/ 176893 w 718062"/>
              <a:gd name="connsiteY23" fmla="*/ 636235 h 718559"/>
              <a:gd name="connsiteX24" fmla="*/ 259225 w 718062"/>
              <a:gd name="connsiteY24" fmla="*/ 718373 h 718559"/>
              <a:gd name="connsiteX25" fmla="*/ 353388 w 718062"/>
              <a:gd name="connsiteY25" fmla="*/ 630214 h 718559"/>
              <a:gd name="connsiteX26" fmla="*/ 315631 w 718062"/>
              <a:gd name="connsiteY26" fmla="*/ 557804 h 718559"/>
              <a:gd name="connsiteX27" fmla="*/ 309217 w 718062"/>
              <a:gd name="connsiteY27" fmla="*/ 545799 h 718559"/>
              <a:gd name="connsiteX28" fmla="*/ 309217 w 718062"/>
              <a:gd name="connsiteY28" fmla="*/ 544516 h 718559"/>
              <a:gd name="connsiteX29" fmla="*/ 323651 w 718062"/>
              <a:gd name="connsiteY29" fmla="*/ 530082 h 718559"/>
              <a:gd name="connsiteX30" fmla="*/ 530082 w 718062"/>
              <a:gd name="connsiteY30" fmla="*/ 530082 h 718559"/>
              <a:gd name="connsiteX31" fmla="*/ 530082 w 718062"/>
              <a:gd name="connsiteY31" fmla="*/ 323651 h 718559"/>
              <a:gd name="connsiteX32" fmla="*/ 544516 w 718062"/>
              <a:gd name="connsiteY32" fmla="*/ 309217 h 718559"/>
              <a:gd name="connsiteX33" fmla="*/ 545307 w 718062"/>
              <a:gd name="connsiteY33" fmla="*/ 309217 h 718559"/>
              <a:gd name="connsiteX34" fmla="*/ 557306 w 718062"/>
              <a:gd name="connsiteY34" fmla="*/ 315631 h 718559"/>
              <a:gd name="connsiteX35" fmla="*/ 629717 w 718062"/>
              <a:gd name="connsiteY35" fmla="*/ 353388 h 718559"/>
              <a:gd name="connsiteX36" fmla="*/ 717875 w 718062"/>
              <a:gd name="connsiteY36" fmla="*/ 259214 h 718559"/>
              <a:gd name="connsiteX37" fmla="*/ 635737 w 718062"/>
              <a:gd name="connsiteY37" fmla="*/ 176893 h 718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718062" h="718559">
                <a:moveTo>
                  <a:pt x="635737" y="176893"/>
                </a:moveTo>
                <a:cubicBezTo>
                  <a:pt x="603289" y="174741"/>
                  <a:pt x="574295" y="190139"/>
                  <a:pt x="557270" y="214509"/>
                </a:cubicBezTo>
                <a:cubicBezTo>
                  <a:pt x="554526" y="218436"/>
                  <a:pt x="550113" y="220865"/>
                  <a:pt x="545322" y="220865"/>
                </a:cubicBezTo>
                <a:lnTo>
                  <a:pt x="544516" y="220865"/>
                </a:lnTo>
                <a:cubicBezTo>
                  <a:pt x="536543" y="220865"/>
                  <a:pt x="530082" y="214405"/>
                  <a:pt x="530082" y="206431"/>
                </a:cubicBezTo>
                <a:lnTo>
                  <a:pt x="530082" y="0"/>
                </a:lnTo>
                <a:lnTo>
                  <a:pt x="323651" y="0"/>
                </a:lnTo>
                <a:cubicBezTo>
                  <a:pt x="315678" y="0"/>
                  <a:pt x="309217" y="6461"/>
                  <a:pt x="309217" y="14434"/>
                </a:cubicBezTo>
                <a:lnTo>
                  <a:pt x="309217" y="15717"/>
                </a:lnTo>
                <a:cubicBezTo>
                  <a:pt x="309217" y="20538"/>
                  <a:pt x="311683" y="24957"/>
                  <a:pt x="315631" y="27721"/>
                </a:cubicBezTo>
                <a:cubicBezTo>
                  <a:pt x="338452" y="43689"/>
                  <a:pt x="353388" y="70159"/>
                  <a:pt x="353388" y="100132"/>
                </a:cubicBezTo>
                <a:cubicBezTo>
                  <a:pt x="353388" y="150852"/>
                  <a:pt x="310652" y="191589"/>
                  <a:pt x="259225" y="188290"/>
                </a:cubicBezTo>
                <a:cubicBezTo>
                  <a:pt x="217561" y="185620"/>
                  <a:pt x="179657" y="147810"/>
                  <a:pt x="176893" y="106153"/>
                </a:cubicBezTo>
                <a:cubicBezTo>
                  <a:pt x="174741" y="73698"/>
                  <a:pt x="190139" y="44710"/>
                  <a:pt x="214509" y="27679"/>
                </a:cubicBezTo>
                <a:cubicBezTo>
                  <a:pt x="218436" y="24936"/>
                  <a:pt x="220865" y="20528"/>
                  <a:pt x="220865" y="15732"/>
                </a:cubicBezTo>
                <a:lnTo>
                  <a:pt x="220865" y="14434"/>
                </a:lnTo>
                <a:cubicBezTo>
                  <a:pt x="220865" y="6461"/>
                  <a:pt x="214399" y="0"/>
                  <a:pt x="206431" y="0"/>
                </a:cubicBezTo>
                <a:lnTo>
                  <a:pt x="0" y="0"/>
                </a:lnTo>
                <a:lnTo>
                  <a:pt x="0" y="530082"/>
                </a:lnTo>
                <a:lnTo>
                  <a:pt x="206431" y="530082"/>
                </a:lnTo>
                <a:cubicBezTo>
                  <a:pt x="214404" y="530082"/>
                  <a:pt x="220865" y="536543"/>
                  <a:pt x="220865" y="544516"/>
                </a:cubicBezTo>
                <a:lnTo>
                  <a:pt x="220865" y="545815"/>
                </a:lnTo>
                <a:cubicBezTo>
                  <a:pt x="220865" y="550605"/>
                  <a:pt x="218436" y="555013"/>
                  <a:pt x="214509" y="557762"/>
                </a:cubicBezTo>
                <a:cubicBezTo>
                  <a:pt x="190133" y="574787"/>
                  <a:pt x="174741" y="603781"/>
                  <a:pt x="176893" y="636235"/>
                </a:cubicBezTo>
                <a:cubicBezTo>
                  <a:pt x="179657" y="677893"/>
                  <a:pt x="217561" y="715703"/>
                  <a:pt x="259225" y="718373"/>
                </a:cubicBezTo>
                <a:cubicBezTo>
                  <a:pt x="310652" y="721666"/>
                  <a:pt x="353388" y="680929"/>
                  <a:pt x="353388" y="630214"/>
                </a:cubicBezTo>
                <a:cubicBezTo>
                  <a:pt x="353388" y="600241"/>
                  <a:pt x="338452" y="573777"/>
                  <a:pt x="315631" y="557804"/>
                </a:cubicBezTo>
                <a:cubicBezTo>
                  <a:pt x="311683" y="555039"/>
                  <a:pt x="309217" y="550621"/>
                  <a:pt x="309217" y="545799"/>
                </a:cubicBezTo>
                <a:lnTo>
                  <a:pt x="309217" y="544516"/>
                </a:lnTo>
                <a:cubicBezTo>
                  <a:pt x="309217" y="536543"/>
                  <a:pt x="315683" y="530082"/>
                  <a:pt x="323651" y="530082"/>
                </a:cubicBezTo>
                <a:lnTo>
                  <a:pt x="530082" y="530082"/>
                </a:lnTo>
                <a:lnTo>
                  <a:pt x="530082" y="323651"/>
                </a:lnTo>
                <a:cubicBezTo>
                  <a:pt x="530082" y="315678"/>
                  <a:pt x="536543" y="309217"/>
                  <a:pt x="544516" y="309217"/>
                </a:cubicBezTo>
                <a:lnTo>
                  <a:pt x="545307" y="309217"/>
                </a:lnTo>
                <a:cubicBezTo>
                  <a:pt x="550128" y="309217"/>
                  <a:pt x="554542" y="311683"/>
                  <a:pt x="557306" y="315631"/>
                </a:cubicBezTo>
                <a:cubicBezTo>
                  <a:pt x="573274" y="338452"/>
                  <a:pt x="599744" y="353388"/>
                  <a:pt x="629717" y="353388"/>
                </a:cubicBezTo>
                <a:cubicBezTo>
                  <a:pt x="680437" y="353388"/>
                  <a:pt x="721174" y="310646"/>
                  <a:pt x="717875" y="259214"/>
                </a:cubicBezTo>
                <a:cubicBezTo>
                  <a:pt x="715074" y="215404"/>
                  <a:pt x="679542" y="179793"/>
                  <a:pt x="635737" y="176893"/>
                </a:cubicBezTo>
                <a:close/>
              </a:path>
            </a:pathLst>
          </a:custGeom>
          <a:solidFill>
            <a:schemeClr val="accent4"/>
          </a:solidFill>
          <a:ln w="5219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10" name="Полилиния: фигура 9">
            <a:extLst>
              <a:ext uri="{FF2B5EF4-FFF2-40B4-BE49-F238E27FC236}">
                <a16:creationId xmlns:a16="http://schemas.microsoft.com/office/drawing/2014/main" id="{EEF93A5C-3AEA-BFA6-0D82-E6E1172C3B8A}"/>
              </a:ext>
            </a:extLst>
          </p:cNvPr>
          <p:cNvSpPr/>
          <p:nvPr/>
        </p:nvSpPr>
        <p:spPr>
          <a:xfrm>
            <a:off x="2353753" y="2706551"/>
            <a:ext cx="907016" cy="530076"/>
          </a:xfrm>
          <a:custGeom>
            <a:avLst/>
            <a:gdLst>
              <a:gd name="connsiteX0" fmla="*/ 906829 w 907016"/>
              <a:gd name="connsiteY0" fmla="*/ 259214 h 530076"/>
              <a:gd name="connsiteX1" fmla="*/ 824691 w 907016"/>
              <a:gd name="connsiteY1" fmla="*/ 176893 h 530076"/>
              <a:gd name="connsiteX2" fmla="*/ 746223 w 907016"/>
              <a:gd name="connsiteY2" fmla="*/ 214509 h 530076"/>
              <a:gd name="connsiteX3" fmla="*/ 734282 w 907016"/>
              <a:gd name="connsiteY3" fmla="*/ 220865 h 530076"/>
              <a:gd name="connsiteX4" fmla="*/ 733475 w 907016"/>
              <a:gd name="connsiteY4" fmla="*/ 220865 h 530076"/>
              <a:gd name="connsiteX5" fmla="*/ 719041 w 907016"/>
              <a:gd name="connsiteY5" fmla="*/ 206431 h 530076"/>
              <a:gd name="connsiteX6" fmla="*/ 719041 w 907016"/>
              <a:gd name="connsiteY6" fmla="*/ 0 h 530076"/>
              <a:gd name="connsiteX7" fmla="*/ 188959 w 907016"/>
              <a:gd name="connsiteY7" fmla="*/ 0 h 530076"/>
              <a:gd name="connsiteX8" fmla="*/ 188959 w 907016"/>
              <a:gd name="connsiteY8" fmla="*/ 0 h 530076"/>
              <a:gd name="connsiteX9" fmla="*/ 188959 w 907016"/>
              <a:gd name="connsiteY9" fmla="*/ 206431 h 530076"/>
              <a:gd name="connsiteX10" fmla="*/ 174525 w 907016"/>
              <a:gd name="connsiteY10" fmla="*/ 220865 h 530076"/>
              <a:gd name="connsiteX11" fmla="*/ 172740 w 907016"/>
              <a:gd name="connsiteY11" fmla="*/ 220865 h 530076"/>
              <a:gd name="connsiteX12" fmla="*/ 160793 w 907016"/>
              <a:gd name="connsiteY12" fmla="*/ 214509 h 530076"/>
              <a:gd name="connsiteX13" fmla="*/ 82336 w 907016"/>
              <a:gd name="connsiteY13" fmla="*/ 176888 h 530076"/>
              <a:gd name="connsiteX14" fmla="*/ 187 w 907016"/>
              <a:gd name="connsiteY14" fmla="*/ 259209 h 530076"/>
              <a:gd name="connsiteX15" fmla="*/ 88346 w 907016"/>
              <a:gd name="connsiteY15" fmla="*/ 353383 h 530076"/>
              <a:gd name="connsiteX16" fmla="*/ 160756 w 907016"/>
              <a:gd name="connsiteY16" fmla="*/ 315625 h 530076"/>
              <a:gd name="connsiteX17" fmla="*/ 172756 w 907016"/>
              <a:gd name="connsiteY17" fmla="*/ 309212 h 530076"/>
              <a:gd name="connsiteX18" fmla="*/ 174525 w 907016"/>
              <a:gd name="connsiteY18" fmla="*/ 309212 h 530076"/>
              <a:gd name="connsiteX19" fmla="*/ 188959 w 907016"/>
              <a:gd name="connsiteY19" fmla="*/ 323646 h 530076"/>
              <a:gd name="connsiteX20" fmla="*/ 188959 w 907016"/>
              <a:gd name="connsiteY20" fmla="*/ 530077 h 530076"/>
              <a:gd name="connsiteX21" fmla="*/ 188959 w 907016"/>
              <a:gd name="connsiteY21" fmla="*/ 530077 h 530076"/>
              <a:gd name="connsiteX22" fmla="*/ 189776 w 907016"/>
              <a:gd name="connsiteY22" fmla="*/ 530077 h 530076"/>
              <a:gd name="connsiteX23" fmla="*/ 189776 w 907016"/>
              <a:gd name="connsiteY23" fmla="*/ 529574 h 530076"/>
              <a:gd name="connsiteX24" fmla="*/ 396207 w 907016"/>
              <a:gd name="connsiteY24" fmla="*/ 529574 h 530076"/>
              <a:gd name="connsiteX25" fmla="*/ 410641 w 907016"/>
              <a:gd name="connsiteY25" fmla="*/ 515140 h 530076"/>
              <a:gd name="connsiteX26" fmla="*/ 410641 w 907016"/>
              <a:gd name="connsiteY26" fmla="*/ 513858 h 530076"/>
              <a:gd name="connsiteX27" fmla="*/ 404228 w 907016"/>
              <a:gd name="connsiteY27" fmla="*/ 501858 h 530076"/>
              <a:gd name="connsiteX28" fmla="*/ 366470 w 907016"/>
              <a:gd name="connsiteY28" fmla="*/ 429448 h 530076"/>
              <a:gd name="connsiteX29" fmla="*/ 460634 w 907016"/>
              <a:gd name="connsiteY29" fmla="*/ 341289 h 530076"/>
              <a:gd name="connsiteX30" fmla="*/ 542965 w 907016"/>
              <a:gd name="connsiteY30" fmla="*/ 423427 h 530076"/>
              <a:gd name="connsiteX31" fmla="*/ 505344 w 907016"/>
              <a:gd name="connsiteY31" fmla="*/ 501900 h 530076"/>
              <a:gd name="connsiteX32" fmla="*/ 498988 w 907016"/>
              <a:gd name="connsiteY32" fmla="*/ 513847 h 530076"/>
              <a:gd name="connsiteX33" fmla="*/ 498988 w 907016"/>
              <a:gd name="connsiteY33" fmla="*/ 515146 h 530076"/>
              <a:gd name="connsiteX34" fmla="*/ 513427 w 907016"/>
              <a:gd name="connsiteY34" fmla="*/ 529580 h 530076"/>
              <a:gd name="connsiteX35" fmla="*/ 719036 w 907016"/>
              <a:gd name="connsiteY35" fmla="*/ 529580 h 530076"/>
              <a:gd name="connsiteX36" fmla="*/ 719036 w 907016"/>
              <a:gd name="connsiteY36" fmla="*/ 323651 h 530076"/>
              <a:gd name="connsiteX37" fmla="*/ 733470 w 907016"/>
              <a:gd name="connsiteY37" fmla="*/ 309217 h 530076"/>
              <a:gd name="connsiteX38" fmla="*/ 734261 w 907016"/>
              <a:gd name="connsiteY38" fmla="*/ 309217 h 530076"/>
              <a:gd name="connsiteX39" fmla="*/ 746260 w 907016"/>
              <a:gd name="connsiteY39" fmla="*/ 315631 h 530076"/>
              <a:gd name="connsiteX40" fmla="*/ 818671 w 907016"/>
              <a:gd name="connsiteY40" fmla="*/ 353388 h 530076"/>
              <a:gd name="connsiteX41" fmla="*/ 906829 w 907016"/>
              <a:gd name="connsiteY41" fmla="*/ 259214 h 5300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907016" h="530076">
                <a:moveTo>
                  <a:pt x="906829" y="259214"/>
                </a:moveTo>
                <a:cubicBezTo>
                  <a:pt x="904023" y="215404"/>
                  <a:pt x="868490" y="179793"/>
                  <a:pt x="824691" y="176893"/>
                </a:cubicBezTo>
                <a:cubicBezTo>
                  <a:pt x="792237" y="174741"/>
                  <a:pt x="763249" y="190139"/>
                  <a:pt x="746223" y="214509"/>
                </a:cubicBezTo>
                <a:cubicBezTo>
                  <a:pt x="743485" y="218436"/>
                  <a:pt x="739072" y="220865"/>
                  <a:pt x="734282" y="220865"/>
                </a:cubicBezTo>
                <a:lnTo>
                  <a:pt x="733475" y="220865"/>
                </a:lnTo>
                <a:cubicBezTo>
                  <a:pt x="725507" y="220865"/>
                  <a:pt x="719041" y="214405"/>
                  <a:pt x="719041" y="206431"/>
                </a:cubicBezTo>
                <a:lnTo>
                  <a:pt x="719041" y="0"/>
                </a:lnTo>
                <a:lnTo>
                  <a:pt x="188959" y="0"/>
                </a:lnTo>
                <a:lnTo>
                  <a:pt x="188959" y="0"/>
                </a:lnTo>
                <a:lnTo>
                  <a:pt x="188959" y="206431"/>
                </a:lnTo>
                <a:cubicBezTo>
                  <a:pt x="188959" y="214405"/>
                  <a:pt x="182499" y="220865"/>
                  <a:pt x="174525" y="220865"/>
                </a:cubicBezTo>
                <a:lnTo>
                  <a:pt x="172740" y="220865"/>
                </a:lnTo>
                <a:cubicBezTo>
                  <a:pt x="167944" y="220865"/>
                  <a:pt x="163536" y="218436"/>
                  <a:pt x="160793" y="214509"/>
                </a:cubicBezTo>
                <a:cubicBezTo>
                  <a:pt x="143767" y="190139"/>
                  <a:pt x="114779" y="174741"/>
                  <a:pt x="82336" y="176888"/>
                </a:cubicBezTo>
                <a:cubicBezTo>
                  <a:pt x="40678" y="179647"/>
                  <a:pt x="2857" y="217546"/>
                  <a:pt x="187" y="259209"/>
                </a:cubicBezTo>
                <a:cubicBezTo>
                  <a:pt x="-3111" y="310641"/>
                  <a:pt x="37625" y="353383"/>
                  <a:pt x="88346" y="353383"/>
                </a:cubicBezTo>
                <a:cubicBezTo>
                  <a:pt x="118318" y="353383"/>
                  <a:pt x="144783" y="338446"/>
                  <a:pt x="160756" y="315625"/>
                </a:cubicBezTo>
                <a:cubicBezTo>
                  <a:pt x="163520" y="311673"/>
                  <a:pt x="167939" y="309212"/>
                  <a:pt x="172756" y="309212"/>
                </a:cubicBezTo>
                <a:lnTo>
                  <a:pt x="174525" y="309212"/>
                </a:lnTo>
                <a:cubicBezTo>
                  <a:pt x="182494" y="309212"/>
                  <a:pt x="188959" y="315678"/>
                  <a:pt x="188959" y="323646"/>
                </a:cubicBezTo>
                <a:lnTo>
                  <a:pt x="188959" y="530077"/>
                </a:lnTo>
                <a:lnTo>
                  <a:pt x="188959" y="530077"/>
                </a:lnTo>
                <a:lnTo>
                  <a:pt x="189776" y="530077"/>
                </a:lnTo>
                <a:lnTo>
                  <a:pt x="189776" y="529574"/>
                </a:lnTo>
                <a:lnTo>
                  <a:pt x="396207" y="529574"/>
                </a:lnTo>
                <a:cubicBezTo>
                  <a:pt x="404180" y="529574"/>
                  <a:pt x="410641" y="523114"/>
                  <a:pt x="410641" y="515140"/>
                </a:cubicBezTo>
                <a:lnTo>
                  <a:pt x="410641" y="513858"/>
                </a:lnTo>
                <a:cubicBezTo>
                  <a:pt x="410641" y="509036"/>
                  <a:pt x="408175" y="504617"/>
                  <a:pt x="404228" y="501858"/>
                </a:cubicBezTo>
                <a:cubicBezTo>
                  <a:pt x="381407" y="485885"/>
                  <a:pt x="366470" y="459420"/>
                  <a:pt x="366470" y="429448"/>
                </a:cubicBezTo>
                <a:cubicBezTo>
                  <a:pt x="366470" y="378727"/>
                  <a:pt x="409206" y="337991"/>
                  <a:pt x="460634" y="341289"/>
                </a:cubicBezTo>
                <a:cubicBezTo>
                  <a:pt x="502297" y="343959"/>
                  <a:pt x="540196" y="381769"/>
                  <a:pt x="542965" y="423427"/>
                </a:cubicBezTo>
                <a:cubicBezTo>
                  <a:pt x="545117" y="455881"/>
                  <a:pt x="529725" y="484869"/>
                  <a:pt x="505344" y="501900"/>
                </a:cubicBezTo>
                <a:cubicBezTo>
                  <a:pt x="501417" y="504643"/>
                  <a:pt x="498988" y="509052"/>
                  <a:pt x="498988" y="513847"/>
                </a:cubicBezTo>
                <a:lnTo>
                  <a:pt x="498988" y="515146"/>
                </a:lnTo>
                <a:cubicBezTo>
                  <a:pt x="498988" y="523119"/>
                  <a:pt x="505448" y="529580"/>
                  <a:pt x="513427" y="529580"/>
                </a:cubicBezTo>
                <a:lnTo>
                  <a:pt x="719036" y="529580"/>
                </a:lnTo>
                <a:lnTo>
                  <a:pt x="719036" y="323651"/>
                </a:lnTo>
                <a:cubicBezTo>
                  <a:pt x="719036" y="315678"/>
                  <a:pt x="725497" y="309217"/>
                  <a:pt x="733470" y="309217"/>
                </a:cubicBezTo>
                <a:lnTo>
                  <a:pt x="734261" y="309217"/>
                </a:lnTo>
                <a:cubicBezTo>
                  <a:pt x="739082" y="309217"/>
                  <a:pt x="743501" y="311683"/>
                  <a:pt x="746260" y="315631"/>
                </a:cubicBezTo>
                <a:cubicBezTo>
                  <a:pt x="762233" y="338452"/>
                  <a:pt x="788698" y="353388"/>
                  <a:pt x="818671" y="353388"/>
                </a:cubicBezTo>
                <a:cubicBezTo>
                  <a:pt x="869391" y="353388"/>
                  <a:pt x="910133" y="310646"/>
                  <a:pt x="906829" y="259214"/>
                </a:cubicBezTo>
                <a:close/>
              </a:path>
            </a:pathLst>
          </a:custGeom>
          <a:solidFill>
            <a:srgbClr val="D1D1D1"/>
          </a:solidFill>
          <a:ln w="5219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11" name="Полилиния: фигура 10">
            <a:extLst>
              <a:ext uri="{FF2B5EF4-FFF2-40B4-BE49-F238E27FC236}">
                <a16:creationId xmlns:a16="http://schemas.microsoft.com/office/drawing/2014/main" id="{C4D80FC7-7867-7645-2246-664DD2093CDD}"/>
              </a:ext>
            </a:extLst>
          </p:cNvPr>
          <p:cNvSpPr/>
          <p:nvPr/>
        </p:nvSpPr>
        <p:spPr>
          <a:xfrm>
            <a:off x="2649457" y="3409390"/>
            <a:ext cx="764447" cy="763863"/>
          </a:xfrm>
          <a:custGeom>
            <a:avLst/>
            <a:gdLst>
              <a:gd name="connsiteX0" fmla="*/ 654737 w 764447"/>
              <a:gd name="connsiteY0" fmla="*/ 267518 h 763863"/>
              <a:gd name="connsiteX1" fmla="*/ 593718 w 764447"/>
              <a:gd name="connsiteY1" fmla="*/ 321788 h 763863"/>
              <a:gd name="connsiteX2" fmla="*/ 583640 w 764447"/>
              <a:gd name="connsiteY2" fmla="*/ 330934 h 763863"/>
              <a:gd name="connsiteX3" fmla="*/ 581923 w 764447"/>
              <a:gd name="connsiteY3" fmla="*/ 331363 h 763863"/>
              <a:gd name="connsiteX4" fmla="*/ 564400 w 764447"/>
              <a:gd name="connsiteY4" fmla="*/ 320882 h 763863"/>
              <a:gd name="connsiteX5" fmla="*/ 514078 w 764447"/>
              <a:gd name="connsiteY5" fmla="*/ 120676 h 763863"/>
              <a:gd name="connsiteX6" fmla="*/ 313877 w 764447"/>
              <a:gd name="connsiteY6" fmla="*/ 170998 h 763863"/>
              <a:gd name="connsiteX7" fmla="*/ 296354 w 764447"/>
              <a:gd name="connsiteY7" fmla="*/ 160517 h 763863"/>
              <a:gd name="connsiteX8" fmla="*/ 296040 w 764447"/>
              <a:gd name="connsiteY8" fmla="*/ 159260 h 763863"/>
              <a:gd name="connsiteX9" fmla="*/ 299296 w 764447"/>
              <a:gd name="connsiteY9" fmla="*/ 146125 h 763863"/>
              <a:gd name="connsiteX10" fmla="*/ 316646 w 764447"/>
              <a:gd name="connsiteY10" fmla="*/ 60851 h 763863"/>
              <a:gd name="connsiteX11" fmla="*/ 216781 w 764447"/>
              <a:gd name="connsiteY11" fmla="*/ 1257 h 763863"/>
              <a:gd name="connsiteX12" fmla="*/ 146947 w 764447"/>
              <a:gd name="connsiteY12" fmla="*/ 109713 h 763863"/>
              <a:gd name="connsiteX13" fmla="*/ 201222 w 764447"/>
              <a:gd name="connsiteY13" fmla="*/ 170731 h 763863"/>
              <a:gd name="connsiteX14" fmla="*/ 210368 w 764447"/>
              <a:gd name="connsiteY14" fmla="*/ 180809 h 763863"/>
              <a:gd name="connsiteX15" fmla="*/ 210682 w 764447"/>
              <a:gd name="connsiteY15" fmla="*/ 182050 h 763863"/>
              <a:gd name="connsiteX16" fmla="*/ 200206 w 764447"/>
              <a:gd name="connsiteY16" fmla="*/ 199568 h 763863"/>
              <a:gd name="connsiteX17" fmla="*/ 0 w 764447"/>
              <a:gd name="connsiteY17" fmla="*/ 249890 h 763863"/>
              <a:gd name="connsiteX18" fmla="*/ 0 w 764447"/>
              <a:gd name="connsiteY18" fmla="*/ 249890 h 763863"/>
              <a:gd name="connsiteX19" fmla="*/ 476 w 764447"/>
              <a:gd name="connsiteY19" fmla="*/ 249770 h 763863"/>
              <a:gd name="connsiteX20" fmla="*/ 50799 w 764447"/>
              <a:gd name="connsiteY20" fmla="*/ 449976 h 763863"/>
              <a:gd name="connsiteX21" fmla="*/ 68316 w 764447"/>
              <a:gd name="connsiteY21" fmla="*/ 460457 h 763863"/>
              <a:gd name="connsiteX22" fmla="*/ 69097 w 764447"/>
              <a:gd name="connsiteY22" fmla="*/ 460263 h 763863"/>
              <a:gd name="connsiteX23" fmla="*/ 79133 w 764447"/>
              <a:gd name="connsiteY23" fmla="*/ 451185 h 763863"/>
              <a:gd name="connsiteX24" fmla="*/ 146062 w 764447"/>
              <a:gd name="connsiteY24" fmla="*/ 395575 h 763863"/>
              <a:gd name="connsiteX25" fmla="*/ 245796 w 764447"/>
              <a:gd name="connsiteY25" fmla="*/ 455389 h 763863"/>
              <a:gd name="connsiteX26" fmla="*/ 183254 w 764447"/>
              <a:gd name="connsiteY26" fmla="*/ 568212 h 763863"/>
              <a:gd name="connsiteX27" fmla="*/ 103823 w 764447"/>
              <a:gd name="connsiteY27" fmla="*/ 549244 h 763863"/>
              <a:gd name="connsiteX28" fmla="*/ 90619 w 764447"/>
              <a:gd name="connsiteY28" fmla="*/ 545946 h 763863"/>
              <a:gd name="connsiteX29" fmla="*/ 89855 w 764447"/>
              <a:gd name="connsiteY29" fmla="*/ 546139 h 763863"/>
              <a:gd name="connsiteX30" fmla="*/ 79374 w 764447"/>
              <a:gd name="connsiteY30" fmla="*/ 563657 h 763863"/>
              <a:gd name="connsiteX31" fmla="*/ 129696 w 764447"/>
              <a:gd name="connsiteY31" fmla="*/ 763863 h 763863"/>
              <a:gd name="connsiteX32" fmla="*/ 329426 w 764447"/>
              <a:gd name="connsiteY32" fmla="*/ 713661 h 763863"/>
              <a:gd name="connsiteX33" fmla="*/ 339902 w 764447"/>
              <a:gd name="connsiteY33" fmla="*/ 696143 h 763863"/>
              <a:gd name="connsiteX34" fmla="*/ 339588 w 764447"/>
              <a:gd name="connsiteY34" fmla="*/ 694903 h 763863"/>
              <a:gd name="connsiteX35" fmla="*/ 330441 w 764447"/>
              <a:gd name="connsiteY35" fmla="*/ 684824 h 763863"/>
              <a:gd name="connsiteX36" fmla="*/ 276166 w 764447"/>
              <a:gd name="connsiteY36" fmla="*/ 623806 h 763863"/>
              <a:gd name="connsiteX37" fmla="*/ 346001 w 764447"/>
              <a:gd name="connsiteY37" fmla="*/ 515350 h 763863"/>
              <a:gd name="connsiteX38" fmla="*/ 445866 w 764447"/>
              <a:gd name="connsiteY38" fmla="*/ 574944 h 763863"/>
              <a:gd name="connsiteX39" fmla="*/ 428516 w 764447"/>
              <a:gd name="connsiteY39" fmla="*/ 660218 h 763863"/>
              <a:gd name="connsiteX40" fmla="*/ 425259 w 764447"/>
              <a:gd name="connsiteY40" fmla="*/ 673354 h 763863"/>
              <a:gd name="connsiteX41" fmla="*/ 425574 w 764447"/>
              <a:gd name="connsiteY41" fmla="*/ 674610 h 763863"/>
              <a:gd name="connsiteX42" fmla="*/ 443096 w 764447"/>
              <a:gd name="connsiteY42" fmla="*/ 685092 h 763863"/>
              <a:gd name="connsiteX43" fmla="*/ 643297 w 764447"/>
              <a:gd name="connsiteY43" fmla="*/ 634769 h 763863"/>
              <a:gd name="connsiteX44" fmla="*/ 592975 w 764447"/>
              <a:gd name="connsiteY44" fmla="*/ 434563 h 763863"/>
              <a:gd name="connsiteX45" fmla="*/ 603456 w 764447"/>
              <a:gd name="connsiteY45" fmla="*/ 417045 h 763863"/>
              <a:gd name="connsiteX46" fmla="*/ 605189 w 764447"/>
              <a:gd name="connsiteY46" fmla="*/ 416611 h 763863"/>
              <a:gd name="connsiteX47" fmla="*/ 618324 w 764447"/>
              <a:gd name="connsiteY47" fmla="*/ 419862 h 763863"/>
              <a:gd name="connsiteX48" fmla="*/ 703588 w 764447"/>
              <a:gd name="connsiteY48" fmla="*/ 437217 h 763863"/>
              <a:gd name="connsiteX49" fmla="*/ 763193 w 764447"/>
              <a:gd name="connsiteY49" fmla="*/ 337358 h 763863"/>
              <a:gd name="connsiteX50" fmla="*/ 654737 w 764447"/>
              <a:gd name="connsiteY50" fmla="*/ 267518 h 763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764447" h="763863">
                <a:moveTo>
                  <a:pt x="654737" y="267518"/>
                </a:moveTo>
                <a:cubicBezTo>
                  <a:pt x="625670" y="274826"/>
                  <a:pt x="603645" y="295762"/>
                  <a:pt x="593718" y="321788"/>
                </a:cubicBezTo>
                <a:cubicBezTo>
                  <a:pt x="592001" y="326290"/>
                  <a:pt x="588315" y="329761"/>
                  <a:pt x="583640" y="330934"/>
                </a:cubicBezTo>
                <a:lnTo>
                  <a:pt x="581923" y="331363"/>
                </a:lnTo>
                <a:cubicBezTo>
                  <a:pt x="574190" y="333305"/>
                  <a:pt x="566348" y="328614"/>
                  <a:pt x="564400" y="320882"/>
                </a:cubicBezTo>
                <a:lnTo>
                  <a:pt x="514078" y="120676"/>
                </a:lnTo>
                <a:lnTo>
                  <a:pt x="313877" y="170998"/>
                </a:lnTo>
                <a:cubicBezTo>
                  <a:pt x="306144" y="172941"/>
                  <a:pt x="298302" y="168250"/>
                  <a:pt x="296354" y="160517"/>
                </a:cubicBezTo>
                <a:lnTo>
                  <a:pt x="296040" y="159260"/>
                </a:lnTo>
                <a:cubicBezTo>
                  <a:pt x="294872" y="154611"/>
                  <a:pt x="296150" y="149748"/>
                  <a:pt x="299296" y="146125"/>
                </a:cubicBezTo>
                <a:cubicBezTo>
                  <a:pt x="318782" y="123670"/>
                  <a:pt x="326651" y="91797"/>
                  <a:pt x="316646" y="60851"/>
                </a:cubicBezTo>
                <a:cubicBezTo>
                  <a:pt x="303814" y="21125"/>
                  <a:pt x="257837" y="-6308"/>
                  <a:pt x="216781" y="1257"/>
                </a:cubicBezTo>
                <a:cubicBezTo>
                  <a:pt x="166103" y="10597"/>
                  <a:pt x="134581" y="60526"/>
                  <a:pt x="146947" y="109713"/>
                </a:cubicBezTo>
                <a:cubicBezTo>
                  <a:pt x="154255" y="138780"/>
                  <a:pt x="175191" y="160805"/>
                  <a:pt x="201222" y="170731"/>
                </a:cubicBezTo>
                <a:cubicBezTo>
                  <a:pt x="205724" y="172448"/>
                  <a:pt x="209190" y="176134"/>
                  <a:pt x="210368" y="180809"/>
                </a:cubicBezTo>
                <a:lnTo>
                  <a:pt x="210682" y="182050"/>
                </a:lnTo>
                <a:cubicBezTo>
                  <a:pt x="212624" y="189783"/>
                  <a:pt x="207934" y="197625"/>
                  <a:pt x="200206" y="199568"/>
                </a:cubicBezTo>
                <a:lnTo>
                  <a:pt x="0" y="249890"/>
                </a:lnTo>
                <a:lnTo>
                  <a:pt x="0" y="249890"/>
                </a:lnTo>
                <a:lnTo>
                  <a:pt x="476" y="249770"/>
                </a:lnTo>
                <a:lnTo>
                  <a:pt x="50799" y="449976"/>
                </a:lnTo>
                <a:cubicBezTo>
                  <a:pt x="52741" y="457709"/>
                  <a:pt x="60584" y="462399"/>
                  <a:pt x="68316" y="460457"/>
                </a:cubicBezTo>
                <a:lnTo>
                  <a:pt x="69097" y="460263"/>
                </a:lnTo>
                <a:cubicBezTo>
                  <a:pt x="73746" y="459096"/>
                  <a:pt x="77431" y="455667"/>
                  <a:pt x="79133" y="451185"/>
                </a:cubicBezTo>
                <a:cubicBezTo>
                  <a:pt x="89703" y="423396"/>
                  <a:pt x="114063" y="401402"/>
                  <a:pt x="146062" y="395575"/>
                </a:cubicBezTo>
                <a:cubicBezTo>
                  <a:pt x="189248" y="387712"/>
                  <a:pt x="232388" y="413585"/>
                  <a:pt x="245796" y="455389"/>
                </a:cubicBezTo>
                <a:cubicBezTo>
                  <a:pt x="261533" y="504466"/>
                  <a:pt x="232440" y="555846"/>
                  <a:pt x="183254" y="568212"/>
                </a:cubicBezTo>
                <a:cubicBezTo>
                  <a:pt x="154187" y="575520"/>
                  <a:pt x="124874" y="567484"/>
                  <a:pt x="103823" y="549244"/>
                </a:cubicBezTo>
                <a:cubicBezTo>
                  <a:pt x="100179" y="546087"/>
                  <a:pt x="95294" y="544773"/>
                  <a:pt x="90619" y="545946"/>
                </a:cubicBezTo>
                <a:lnTo>
                  <a:pt x="89855" y="546139"/>
                </a:lnTo>
                <a:cubicBezTo>
                  <a:pt x="82122" y="548082"/>
                  <a:pt x="77431" y="555924"/>
                  <a:pt x="79374" y="563657"/>
                </a:cubicBezTo>
                <a:lnTo>
                  <a:pt x="129696" y="763863"/>
                </a:lnTo>
                <a:lnTo>
                  <a:pt x="329426" y="713661"/>
                </a:lnTo>
                <a:cubicBezTo>
                  <a:pt x="337158" y="711719"/>
                  <a:pt x="341849" y="703876"/>
                  <a:pt x="339902" y="696143"/>
                </a:cubicBezTo>
                <a:lnTo>
                  <a:pt x="339588" y="694903"/>
                </a:lnTo>
                <a:cubicBezTo>
                  <a:pt x="338410" y="690227"/>
                  <a:pt x="334949" y="686542"/>
                  <a:pt x="330441" y="684824"/>
                </a:cubicBezTo>
                <a:cubicBezTo>
                  <a:pt x="304416" y="674898"/>
                  <a:pt x="283475" y="652873"/>
                  <a:pt x="276166" y="623806"/>
                </a:cubicBezTo>
                <a:cubicBezTo>
                  <a:pt x="263800" y="574620"/>
                  <a:pt x="295323" y="524690"/>
                  <a:pt x="346001" y="515350"/>
                </a:cubicBezTo>
                <a:cubicBezTo>
                  <a:pt x="387057" y="507780"/>
                  <a:pt x="433034" y="535213"/>
                  <a:pt x="445866" y="574944"/>
                </a:cubicBezTo>
                <a:cubicBezTo>
                  <a:pt x="455865" y="605891"/>
                  <a:pt x="448002" y="637764"/>
                  <a:pt x="428516" y="660218"/>
                </a:cubicBezTo>
                <a:cubicBezTo>
                  <a:pt x="425375" y="663836"/>
                  <a:pt x="424092" y="668705"/>
                  <a:pt x="425259" y="673354"/>
                </a:cubicBezTo>
                <a:lnTo>
                  <a:pt x="425574" y="674610"/>
                </a:lnTo>
                <a:cubicBezTo>
                  <a:pt x="427516" y="682343"/>
                  <a:pt x="435364" y="687034"/>
                  <a:pt x="443096" y="685092"/>
                </a:cubicBezTo>
                <a:lnTo>
                  <a:pt x="643297" y="634769"/>
                </a:lnTo>
                <a:lnTo>
                  <a:pt x="592975" y="434563"/>
                </a:lnTo>
                <a:cubicBezTo>
                  <a:pt x="591033" y="426830"/>
                  <a:pt x="595723" y="418988"/>
                  <a:pt x="603456" y="417045"/>
                </a:cubicBezTo>
                <a:lnTo>
                  <a:pt x="605189" y="416611"/>
                </a:lnTo>
                <a:cubicBezTo>
                  <a:pt x="609838" y="415443"/>
                  <a:pt x="614702" y="416721"/>
                  <a:pt x="618324" y="419862"/>
                </a:cubicBezTo>
                <a:cubicBezTo>
                  <a:pt x="640779" y="439348"/>
                  <a:pt x="672647" y="447212"/>
                  <a:pt x="703588" y="437217"/>
                </a:cubicBezTo>
                <a:cubicBezTo>
                  <a:pt x="743319" y="424385"/>
                  <a:pt x="770753" y="378414"/>
                  <a:pt x="763193" y="337358"/>
                </a:cubicBezTo>
                <a:cubicBezTo>
                  <a:pt x="753853" y="286674"/>
                  <a:pt x="703928" y="255152"/>
                  <a:pt x="654737" y="267518"/>
                </a:cubicBezTo>
                <a:close/>
              </a:path>
            </a:pathLst>
          </a:custGeom>
          <a:solidFill>
            <a:srgbClr val="E5E5E5"/>
          </a:solidFill>
          <a:ln w="5219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26010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">
            <a:extLst>
              <a:ext uri="{FF2B5EF4-FFF2-40B4-BE49-F238E27FC236}">
                <a16:creationId xmlns:a16="http://schemas.microsoft.com/office/drawing/2014/main" id="{000D851C-E929-0836-D489-7F25A0FF40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5625"/>
          <a:stretch/>
        </p:blipFill>
        <p:spPr bwMode="auto">
          <a:xfrm>
            <a:off x="-126011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55B4E2-CA82-52BC-CDC3-BF2AEA71DDC8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417694" y="142026"/>
            <a:ext cx="10515600" cy="1083365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2800" dirty="0">
                <a:solidFill>
                  <a:srgbClr val="F88101"/>
                </a:solidFill>
                <a:latin typeface="Arial Black"/>
                <a:ea typeface="+mn-ea"/>
                <a:cs typeface="Arial"/>
              </a:rPr>
              <a:t>Модели монетизации </a:t>
            </a:r>
            <a:endParaRPr sz="2800" dirty="0">
              <a:solidFill>
                <a:srgbClr val="F88101"/>
              </a:solidFill>
              <a:latin typeface="Arial Black"/>
              <a:ea typeface="+mn-ea"/>
              <a:cs typeface="Arial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9C43BC3-23FE-18A9-500A-6372AC36410E}"/>
              </a:ext>
            </a:extLst>
          </p:cNvPr>
          <p:cNvSpPr txBox="1"/>
          <p:nvPr/>
        </p:nvSpPr>
        <p:spPr bwMode="auto">
          <a:xfrm>
            <a:off x="2008739" y="1083365"/>
            <a:ext cx="10467093" cy="50345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  <a:defRPr/>
            </a:pPr>
            <a:r>
              <a:rPr lang="ru-RU" sz="2800" dirty="0"/>
              <a:t>Прямые продажи: 193 </a:t>
            </a:r>
            <a:r>
              <a:rPr lang="ru-RU" sz="2800" dirty="0" err="1"/>
              <a:t>тыс</a:t>
            </a:r>
            <a:r>
              <a:rPr lang="en-US" sz="2800" dirty="0"/>
              <a:t>.</a:t>
            </a:r>
            <a:r>
              <a:rPr lang="ru-RU" sz="2800" dirty="0"/>
              <a:t> </a:t>
            </a:r>
            <a:r>
              <a:rPr lang="ru-RU" sz="2800" dirty="0" err="1"/>
              <a:t>руб</a:t>
            </a:r>
            <a:r>
              <a:rPr lang="en-US" sz="2800" dirty="0"/>
              <a:t>.</a:t>
            </a:r>
            <a:r>
              <a:rPr lang="ru-RU" sz="2800" dirty="0"/>
              <a:t> с каждого проданного комплекса</a:t>
            </a:r>
          </a:p>
          <a:p>
            <a:pPr>
              <a:lnSpc>
                <a:spcPct val="300000"/>
              </a:lnSpc>
              <a:defRPr/>
            </a:pPr>
            <a:r>
              <a:rPr lang="ru-RU" sz="2800" dirty="0"/>
              <a:t>		Обслуживание: 10 </a:t>
            </a:r>
            <a:r>
              <a:rPr lang="ru-RU" sz="2800" dirty="0" err="1"/>
              <a:t>тыс</a:t>
            </a:r>
            <a:r>
              <a:rPr lang="en-US" sz="2800" dirty="0"/>
              <a:t>.</a:t>
            </a:r>
            <a:r>
              <a:rPr lang="ru-RU" sz="2800" dirty="0"/>
              <a:t> </a:t>
            </a:r>
            <a:r>
              <a:rPr lang="ru-RU" sz="2800" dirty="0" err="1"/>
              <a:t>руб</a:t>
            </a:r>
            <a:r>
              <a:rPr lang="en-US" sz="2800" dirty="0"/>
              <a:t>.</a:t>
            </a:r>
            <a:r>
              <a:rPr lang="ru-RU" sz="2800" dirty="0"/>
              <a:t> в месяц</a:t>
            </a:r>
          </a:p>
          <a:p>
            <a:pPr>
              <a:lnSpc>
                <a:spcPct val="300000"/>
              </a:lnSpc>
              <a:defRPr/>
            </a:pPr>
            <a:r>
              <a:rPr lang="ru-RU" sz="2800" dirty="0"/>
              <a:t>Аренда комплексов: 32 </a:t>
            </a:r>
            <a:r>
              <a:rPr lang="ru-RU" sz="2800" dirty="0" err="1"/>
              <a:t>тыс</a:t>
            </a:r>
            <a:r>
              <a:rPr lang="en-US" sz="2800" dirty="0"/>
              <a:t>.</a:t>
            </a:r>
            <a:r>
              <a:rPr lang="ru-RU" sz="2800" dirty="0"/>
              <a:t> </a:t>
            </a:r>
            <a:r>
              <a:rPr lang="ru-RU" sz="2800" dirty="0" err="1"/>
              <a:t>руб</a:t>
            </a:r>
            <a:r>
              <a:rPr lang="en-US" sz="2800" dirty="0"/>
              <a:t>.</a:t>
            </a:r>
            <a:r>
              <a:rPr lang="ru-RU" sz="2800" dirty="0"/>
              <a:t> в месяц за штуку</a:t>
            </a:r>
          </a:p>
          <a:p>
            <a:pPr>
              <a:lnSpc>
                <a:spcPct val="300000"/>
              </a:lnSpc>
              <a:defRPr/>
            </a:pPr>
            <a:r>
              <a:rPr lang="ru-RU" sz="2800" dirty="0"/>
              <a:t>		Продажа запасных частей и комплектующих</a:t>
            </a:r>
          </a:p>
        </p:txBody>
      </p:sp>
      <p:pic>
        <p:nvPicPr>
          <p:cNvPr id="8" name="Рисунок 7" descr="Изображение выглядит как графическая вставка, символ, Графи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8105B0A4-DFC9-FB7B-A371-01901DA03B2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854" y="1219564"/>
            <a:ext cx="1455744" cy="1455744"/>
          </a:xfrm>
          <a:prstGeom prst="rect">
            <a:avLst/>
          </a:prstGeom>
        </p:spPr>
      </p:pic>
      <p:pic>
        <p:nvPicPr>
          <p:cNvPr id="13" name="Рисунок 12" descr="Изображение выглядит как черный, темнота&#10;&#10;Автоматически созданное описание">
            <a:extLst>
              <a:ext uri="{FF2B5EF4-FFF2-40B4-BE49-F238E27FC236}">
                <a16:creationId xmlns:a16="http://schemas.microsoft.com/office/drawing/2014/main" id="{B9A02BBF-2008-493B-A7AA-DEEBCE3E3F5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914" y="3752846"/>
            <a:ext cx="1455743" cy="1455743"/>
          </a:xfrm>
          <a:prstGeom prst="rect">
            <a:avLst/>
          </a:prstGeom>
        </p:spPr>
      </p:pic>
      <p:pic>
        <p:nvPicPr>
          <p:cNvPr id="17" name="Рисунок 16" descr="Изображение выглядит как Графика, графическая вставка, графический дизайн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B5F715DB-B4A7-3A92-031A-1B0E7AF3FC4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1743" y="2650818"/>
            <a:ext cx="1195738" cy="1195738"/>
          </a:xfrm>
          <a:prstGeom prst="rect">
            <a:avLst/>
          </a:prstGeom>
        </p:spPr>
      </p:pic>
      <p:pic>
        <p:nvPicPr>
          <p:cNvPr id="19" name="Рисунок 18" descr="Изображение выглядит как шестерня, круг, снимок экрана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908E8C94-7AB0-9042-C69B-4F41BA7A524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0903" y="5126346"/>
            <a:ext cx="1296578" cy="1296578"/>
          </a:xfrm>
          <a:prstGeom prst="rect">
            <a:avLst/>
          </a:prstGeom>
        </p:spPr>
      </p:pic>
      <p:pic>
        <p:nvPicPr>
          <p:cNvPr id="20" name="Picture 13">
            <a:extLst>
              <a:ext uri="{FF2B5EF4-FFF2-40B4-BE49-F238E27FC236}">
                <a16:creationId xmlns:a16="http://schemas.microsoft.com/office/drawing/2014/main" id="{1A4B4CD9-39E0-19D7-35B2-5609F5BC7CC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/>
        </p:blipFill>
        <p:spPr bwMode="auto">
          <a:xfrm>
            <a:off x="10718838" y="142713"/>
            <a:ext cx="1329139" cy="1329139"/>
          </a:xfrm>
          <a:prstGeom prst="rect">
            <a:avLst/>
          </a:prstGeom>
        </p:spPr>
      </p:pic>
      <p:sp>
        <p:nvSpPr>
          <p:cNvPr id="21" name="Slide Number Placeholder 15">
            <a:extLst>
              <a:ext uri="{FF2B5EF4-FFF2-40B4-BE49-F238E27FC236}">
                <a16:creationId xmlns:a16="http://schemas.microsoft.com/office/drawing/2014/main" id="{956CCF57-0F62-4A0D-2A6B-55FEE394E7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11118573" y="558459"/>
            <a:ext cx="522656" cy="365125"/>
          </a:xfrm>
        </p:spPr>
        <p:txBody>
          <a:bodyPr/>
          <a:lstStyle/>
          <a:p>
            <a:pPr algn="ctr">
              <a:defRPr/>
            </a:pPr>
            <a:fld id="{E08F102E-0231-4AB3-A5B9-A43093585AD3}" type="slidenum">
              <a:rPr lang="en-US" sz="1600">
                <a:solidFill>
                  <a:schemeClr val="bg1">
                    <a:lumMod val="50000"/>
                  </a:schemeClr>
                </a:solidFill>
                <a:latin typeface="Arial Narrow"/>
              </a:rPr>
              <a:t>9</a:t>
            </a:fld>
            <a:endParaRPr lang="en-US" sz="1600">
              <a:solidFill>
                <a:schemeClr val="bg1">
                  <a:lumMod val="50000"/>
                </a:schemeClr>
              </a:solidFill>
              <a:latin typeface="Arial Narrow"/>
            </a:endParaRPr>
          </a:p>
        </p:txBody>
      </p:sp>
      <p:pic>
        <p:nvPicPr>
          <p:cNvPr id="22" name="Picture 56">
            <a:extLst>
              <a:ext uri="{FF2B5EF4-FFF2-40B4-BE49-F238E27FC236}">
                <a16:creationId xmlns:a16="http://schemas.microsoft.com/office/drawing/2014/main" id="{AA63892B-AC65-4FF0-A477-0851E6E2B1CE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t="-1" b="9471"/>
          <a:stretch/>
        </p:blipFill>
        <p:spPr bwMode="auto">
          <a:xfrm>
            <a:off x="173052" y="196818"/>
            <a:ext cx="975478" cy="883076"/>
          </a:xfrm>
          <a:prstGeom prst="rect">
            <a:avLst/>
          </a:prstGeom>
        </p:spPr>
      </p:pic>
      <p:sp>
        <p:nvSpPr>
          <p:cNvPr id="3" name="Полилиния: фигура 2">
            <a:extLst>
              <a:ext uri="{FF2B5EF4-FFF2-40B4-BE49-F238E27FC236}">
                <a16:creationId xmlns:a16="http://schemas.microsoft.com/office/drawing/2014/main" id="{6307BF57-9317-944D-A23E-36139BC031EA}"/>
              </a:ext>
            </a:extLst>
          </p:cNvPr>
          <p:cNvSpPr/>
          <p:nvPr/>
        </p:nvSpPr>
        <p:spPr bwMode="auto">
          <a:xfrm rot="1012274">
            <a:off x="-12369" y="5999646"/>
            <a:ext cx="764447" cy="763863"/>
          </a:xfrm>
          <a:custGeom>
            <a:avLst/>
            <a:gdLst>
              <a:gd name="connsiteX0" fmla="*/ 654737 w 764447"/>
              <a:gd name="connsiteY0" fmla="*/ 267518 h 763863"/>
              <a:gd name="connsiteX1" fmla="*/ 593718 w 764447"/>
              <a:gd name="connsiteY1" fmla="*/ 321788 h 763863"/>
              <a:gd name="connsiteX2" fmla="*/ 583640 w 764447"/>
              <a:gd name="connsiteY2" fmla="*/ 330934 h 763863"/>
              <a:gd name="connsiteX3" fmla="*/ 581923 w 764447"/>
              <a:gd name="connsiteY3" fmla="*/ 331363 h 763863"/>
              <a:gd name="connsiteX4" fmla="*/ 564400 w 764447"/>
              <a:gd name="connsiteY4" fmla="*/ 320882 h 763863"/>
              <a:gd name="connsiteX5" fmla="*/ 514078 w 764447"/>
              <a:gd name="connsiteY5" fmla="*/ 120676 h 763863"/>
              <a:gd name="connsiteX6" fmla="*/ 313877 w 764447"/>
              <a:gd name="connsiteY6" fmla="*/ 170998 h 763863"/>
              <a:gd name="connsiteX7" fmla="*/ 296354 w 764447"/>
              <a:gd name="connsiteY7" fmla="*/ 160517 h 763863"/>
              <a:gd name="connsiteX8" fmla="*/ 296040 w 764447"/>
              <a:gd name="connsiteY8" fmla="*/ 159260 h 763863"/>
              <a:gd name="connsiteX9" fmla="*/ 299296 w 764447"/>
              <a:gd name="connsiteY9" fmla="*/ 146125 h 763863"/>
              <a:gd name="connsiteX10" fmla="*/ 316646 w 764447"/>
              <a:gd name="connsiteY10" fmla="*/ 60851 h 763863"/>
              <a:gd name="connsiteX11" fmla="*/ 216781 w 764447"/>
              <a:gd name="connsiteY11" fmla="*/ 1257 h 763863"/>
              <a:gd name="connsiteX12" fmla="*/ 146947 w 764447"/>
              <a:gd name="connsiteY12" fmla="*/ 109713 h 763863"/>
              <a:gd name="connsiteX13" fmla="*/ 201222 w 764447"/>
              <a:gd name="connsiteY13" fmla="*/ 170731 h 763863"/>
              <a:gd name="connsiteX14" fmla="*/ 210368 w 764447"/>
              <a:gd name="connsiteY14" fmla="*/ 180809 h 763863"/>
              <a:gd name="connsiteX15" fmla="*/ 210682 w 764447"/>
              <a:gd name="connsiteY15" fmla="*/ 182050 h 763863"/>
              <a:gd name="connsiteX16" fmla="*/ 200206 w 764447"/>
              <a:gd name="connsiteY16" fmla="*/ 199568 h 763863"/>
              <a:gd name="connsiteX17" fmla="*/ 0 w 764447"/>
              <a:gd name="connsiteY17" fmla="*/ 249890 h 763863"/>
              <a:gd name="connsiteX18" fmla="*/ 0 w 764447"/>
              <a:gd name="connsiteY18" fmla="*/ 249890 h 763863"/>
              <a:gd name="connsiteX19" fmla="*/ 476 w 764447"/>
              <a:gd name="connsiteY19" fmla="*/ 249770 h 763863"/>
              <a:gd name="connsiteX20" fmla="*/ 50799 w 764447"/>
              <a:gd name="connsiteY20" fmla="*/ 449976 h 763863"/>
              <a:gd name="connsiteX21" fmla="*/ 68316 w 764447"/>
              <a:gd name="connsiteY21" fmla="*/ 460457 h 763863"/>
              <a:gd name="connsiteX22" fmla="*/ 69097 w 764447"/>
              <a:gd name="connsiteY22" fmla="*/ 460263 h 763863"/>
              <a:gd name="connsiteX23" fmla="*/ 79133 w 764447"/>
              <a:gd name="connsiteY23" fmla="*/ 451185 h 763863"/>
              <a:gd name="connsiteX24" fmla="*/ 146062 w 764447"/>
              <a:gd name="connsiteY24" fmla="*/ 395575 h 763863"/>
              <a:gd name="connsiteX25" fmla="*/ 245796 w 764447"/>
              <a:gd name="connsiteY25" fmla="*/ 455389 h 763863"/>
              <a:gd name="connsiteX26" fmla="*/ 183254 w 764447"/>
              <a:gd name="connsiteY26" fmla="*/ 568212 h 763863"/>
              <a:gd name="connsiteX27" fmla="*/ 103823 w 764447"/>
              <a:gd name="connsiteY27" fmla="*/ 549244 h 763863"/>
              <a:gd name="connsiteX28" fmla="*/ 90619 w 764447"/>
              <a:gd name="connsiteY28" fmla="*/ 545946 h 763863"/>
              <a:gd name="connsiteX29" fmla="*/ 89855 w 764447"/>
              <a:gd name="connsiteY29" fmla="*/ 546139 h 763863"/>
              <a:gd name="connsiteX30" fmla="*/ 79374 w 764447"/>
              <a:gd name="connsiteY30" fmla="*/ 563657 h 763863"/>
              <a:gd name="connsiteX31" fmla="*/ 129696 w 764447"/>
              <a:gd name="connsiteY31" fmla="*/ 763863 h 763863"/>
              <a:gd name="connsiteX32" fmla="*/ 329426 w 764447"/>
              <a:gd name="connsiteY32" fmla="*/ 713661 h 763863"/>
              <a:gd name="connsiteX33" fmla="*/ 339902 w 764447"/>
              <a:gd name="connsiteY33" fmla="*/ 696143 h 763863"/>
              <a:gd name="connsiteX34" fmla="*/ 339588 w 764447"/>
              <a:gd name="connsiteY34" fmla="*/ 694903 h 763863"/>
              <a:gd name="connsiteX35" fmla="*/ 330441 w 764447"/>
              <a:gd name="connsiteY35" fmla="*/ 684824 h 763863"/>
              <a:gd name="connsiteX36" fmla="*/ 276166 w 764447"/>
              <a:gd name="connsiteY36" fmla="*/ 623806 h 763863"/>
              <a:gd name="connsiteX37" fmla="*/ 346001 w 764447"/>
              <a:gd name="connsiteY37" fmla="*/ 515350 h 763863"/>
              <a:gd name="connsiteX38" fmla="*/ 445866 w 764447"/>
              <a:gd name="connsiteY38" fmla="*/ 574944 h 763863"/>
              <a:gd name="connsiteX39" fmla="*/ 428516 w 764447"/>
              <a:gd name="connsiteY39" fmla="*/ 660218 h 763863"/>
              <a:gd name="connsiteX40" fmla="*/ 425259 w 764447"/>
              <a:gd name="connsiteY40" fmla="*/ 673354 h 763863"/>
              <a:gd name="connsiteX41" fmla="*/ 425574 w 764447"/>
              <a:gd name="connsiteY41" fmla="*/ 674610 h 763863"/>
              <a:gd name="connsiteX42" fmla="*/ 443096 w 764447"/>
              <a:gd name="connsiteY42" fmla="*/ 685092 h 763863"/>
              <a:gd name="connsiteX43" fmla="*/ 643297 w 764447"/>
              <a:gd name="connsiteY43" fmla="*/ 634769 h 763863"/>
              <a:gd name="connsiteX44" fmla="*/ 592975 w 764447"/>
              <a:gd name="connsiteY44" fmla="*/ 434563 h 763863"/>
              <a:gd name="connsiteX45" fmla="*/ 603456 w 764447"/>
              <a:gd name="connsiteY45" fmla="*/ 417045 h 763863"/>
              <a:gd name="connsiteX46" fmla="*/ 605189 w 764447"/>
              <a:gd name="connsiteY46" fmla="*/ 416611 h 763863"/>
              <a:gd name="connsiteX47" fmla="*/ 618324 w 764447"/>
              <a:gd name="connsiteY47" fmla="*/ 419862 h 763863"/>
              <a:gd name="connsiteX48" fmla="*/ 703588 w 764447"/>
              <a:gd name="connsiteY48" fmla="*/ 437217 h 763863"/>
              <a:gd name="connsiteX49" fmla="*/ 763193 w 764447"/>
              <a:gd name="connsiteY49" fmla="*/ 337358 h 763863"/>
              <a:gd name="connsiteX50" fmla="*/ 654737 w 764447"/>
              <a:gd name="connsiteY50" fmla="*/ 267518 h 763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764447" h="763863">
                <a:moveTo>
                  <a:pt x="654737" y="267518"/>
                </a:moveTo>
                <a:cubicBezTo>
                  <a:pt x="625670" y="274826"/>
                  <a:pt x="603645" y="295762"/>
                  <a:pt x="593718" y="321788"/>
                </a:cubicBezTo>
                <a:cubicBezTo>
                  <a:pt x="592001" y="326290"/>
                  <a:pt x="588315" y="329761"/>
                  <a:pt x="583640" y="330934"/>
                </a:cubicBezTo>
                <a:lnTo>
                  <a:pt x="581923" y="331363"/>
                </a:lnTo>
                <a:cubicBezTo>
                  <a:pt x="574190" y="333305"/>
                  <a:pt x="566348" y="328614"/>
                  <a:pt x="564400" y="320882"/>
                </a:cubicBezTo>
                <a:lnTo>
                  <a:pt x="514078" y="120676"/>
                </a:lnTo>
                <a:lnTo>
                  <a:pt x="313877" y="170998"/>
                </a:lnTo>
                <a:cubicBezTo>
                  <a:pt x="306144" y="172941"/>
                  <a:pt x="298302" y="168250"/>
                  <a:pt x="296354" y="160517"/>
                </a:cubicBezTo>
                <a:lnTo>
                  <a:pt x="296040" y="159260"/>
                </a:lnTo>
                <a:cubicBezTo>
                  <a:pt x="294872" y="154611"/>
                  <a:pt x="296150" y="149748"/>
                  <a:pt x="299296" y="146125"/>
                </a:cubicBezTo>
                <a:cubicBezTo>
                  <a:pt x="318782" y="123670"/>
                  <a:pt x="326651" y="91797"/>
                  <a:pt x="316646" y="60851"/>
                </a:cubicBezTo>
                <a:cubicBezTo>
                  <a:pt x="303814" y="21125"/>
                  <a:pt x="257837" y="-6308"/>
                  <a:pt x="216781" y="1257"/>
                </a:cubicBezTo>
                <a:cubicBezTo>
                  <a:pt x="166103" y="10597"/>
                  <a:pt x="134581" y="60526"/>
                  <a:pt x="146947" y="109713"/>
                </a:cubicBezTo>
                <a:cubicBezTo>
                  <a:pt x="154255" y="138780"/>
                  <a:pt x="175191" y="160805"/>
                  <a:pt x="201222" y="170731"/>
                </a:cubicBezTo>
                <a:cubicBezTo>
                  <a:pt x="205724" y="172448"/>
                  <a:pt x="209190" y="176134"/>
                  <a:pt x="210368" y="180809"/>
                </a:cubicBezTo>
                <a:lnTo>
                  <a:pt x="210682" y="182050"/>
                </a:lnTo>
                <a:cubicBezTo>
                  <a:pt x="212624" y="189783"/>
                  <a:pt x="207934" y="197625"/>
                  <a:pt x="200206" y="199568"/>
                </a:cubicBezTo>
                <a:lnTo>
                  <a:pt x="0" y="249890"/>
                </a:lnTo>
                <a:lnTo>
                  <a:pt x="0" y="249890"/>
                </a:lnTo>
                <a:lnTo>
                  <a:pt x="476" y="249770"/>
                </a:lnTo>
                <a:lnTo>
                  <a:pt x="50799" y="449976"/>
                </a:lnTo>
                <a:cubicBezTo>
                  <a:pt x="52741" y="457709"/>
                  <a:pt x="60584" y="462399"/>
                  <a:pt x="68316" y="460457"/>
                </a:cubicBezTo>
                <a:lnTo>
                  <a:pt x="69097" y="460263"/>
                </a:lnTo>
                <a:cubicBezTo>
                  <a:pt x="73746" y="459096"/>
                  <a:pt x="77431" y="455667"/>
                  <a:pt x="79133" y="451185"/>
                </a:cubicBezTo>
                <a:cubicBezTo>
                  <a:pt x="89703" y="423396"/>
                  <a:pt x="114063" y="401402"/>
                  <a:pt x="146062" y="395575"/>
                </a:cubicBezTo>
                <a:cubicBezTo>
                  <a:pt x="189248" y="387712"/>
                  <a:pt x="232388" y="413585"/>
                  <a:pt x="245796" y="455389"/>
                </a:cubicBezTo>
                <a:cubicBezTo>
                  <a:pt x="261533" y="504466"/>
                  <a:pt x="232440" y="555846"/>
                  <a:pt x="183254" y="568212"/>
                </a:cubicBezTo>
                <a:cubicBezTo>
                  <a:pt x="154187" y="575520"/>
                  <a:pt x="124874" y="567484"/>
                  <a:pt x="103823" y="549244"/>
                </a:cubicBezTo>
                <a:cubicBezTo>
                  <a:pt x="100179" y="546087"/>
                  <a:pt x="95294" y="544773"/>
                  <a:pt x="90619" y="545946"/>
                </a:cubicBezTo>
                <a:lnTo>
                  <a:pt x="89855" y="546139"/>
                </a:lnTo>
                <a:cubicBezTo>
                  <a:pt x="82122" y="548082"/>
                  <a:pt x="77431" y="555924"/>
                  <a:pt x="79374" y="563657"/>
                </a:cubicBezTo>
                <a:lnTo>
                  <a:pt x="129696" y="763863"/>
                </a:lnTo>
                <a:lnTo>
                  <a:pt x="329426" y="713661"/>
                </a:lnTo>
                <a:cubicBezTo>
                  <a:pt x="337158" y="711719"/>
                  <a:pt x="341849" y="703876"/>
                  <a:pt x="339902" y="696143"/>
                </a:cubicBezTo>
                <a:lnTo>
                  <a:pt x="339588" y="694903"/>
                </a:lnTo>
                <a:cubicBezTo>
                  <a:pt x="338410" y="690227"/>
                  <a:pt x="334949" y="686542"/>
                  <a:pt x="330441" y="684824"/>
                </a:cubicBezTo>
                <a:cubicBezTo>
                  <a:pt x="304416" y="674898"/>
                  <a:pt x="283475" y="652873"/>
                  <a:pt x="276166" y="623806"/>
                </a:cubicBezTo>
                <a:cubicBezTo>
                  <a:pt x="263800" y="574620"/>
                  <a:pt x="295323" y="524690"/>
                  <a:pt x="346001" y="515350"/>
                </a:cubicBezTo>
                <a:cubicBezTo>
                  <a:pt x="387057" y="507780"/>
                  <a:pt x="433034" y="535213"/>
                  <a:pt x="445866" y="574944"/>
                </a:cubicBezTo>
                <a:cubicBezTo>
                  <a:pt x="455865" y="605891"/>
                  <a:pt x="448002" y="637764"/>
                  <a:pt x="428516" y="660218"/>
                </a:cubicBezTo>
                <a:cubicBezTo>
                  <a:pt x="425375" y="663836"/>
                  <a:pt x="424092" y="668705"/>
                  <a:pt x="425259" y="673354"/>
                </a:cubicBezTo>
                <a:lnTo>
                  <a:pt x="425574" y="674610"/>
                </a:lnTo>
                <a:cubicBezTo>
                  <a:pt x="427516" y="682343"/>
                  <a:pt x="435364" y="687034"/>
                  <a:pt x="443096" y="685092"/>
                </a:cubicBezTo>
                <a:lnTo>
                  <a:pt x="643297" y="634769"/>
                </a:lnTo>
                <a:lnTo>
                  <a:pt x="592975" y="434563"/>
                </a:lnTo>
                <a:cubicBezTo>
                  <a:pt x="591033" y="426830"/>
                  <a:pt x="595723" y="418988"/>
                  <a:pt x="603456" y="417045"/>
                </a:cubicBezTo>
                <a:lnTo>
                  <a:pt x="605189" y="416611"/>
                </a:lnTo>
                <a:cubicBezTo>
                  <a:pt x="609838" y="415443"/>
                  <a:pt x="614702" y="416721"/>
                  <a:pt x="618324" y="419862"/>
                </a:cubicBezTo>
                <a:cubicBezTo>
                  <a:pt x="640779" y="439348"/>
                  <a:pt x="672647" y="447212"/>
                  <a:pt x="703588" y="437217"/>
                </a:cubicBezTo>
                <a:cubicBezTo>
                  <a:pt x="743319" y="424385"/>
                  <a:pt x="770753" y="378414"/>
                  <a:pt x="763193" y="337358"/>
                </a:cubicBezTo>
                <a:cubicBezTo>
                  <a:pt x="753853" y="286674"/>
                  <a:pt x="703928" y="255152"/>
                  <a:pt x="654737" y="267518"/>
                </a:cubicBezTo>
                <a:close/>
              </a:path>
            </a:pathLst>
          </a:custGeom>
          <a:solidFill>
            <a:srgbClr val="E5E5E5"/>
          </a:solidFill>
          <a:ln w="5219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66078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">
            <a:extLst>
              <a:ext uri="{FF2B5EF4-FFF2-40B4-BE49-F238E27FC236}">
                <a16:creationId xmlns:a16="http://schemas.microsoft.com/office/drawing/2014/main" id="{000D851C-E929-0836-D489-7F25A0FF40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5625"/>
          <a:stretch/>
        </p:blipFill>
        <p:spPr bwMode="auto">
          <a:xfrm>
            <a:off x="-126011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55B4E2-CA82-52BC-CDC3-BF2AEA71DDC8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417694" y="142026"/>
            <a:ext cx="10515600" cy="1083365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2800" dirty="0">
                <a:solidFill>
                  <a:srgbClr val="F88101"/>
                </a:solidFill>
                <a:latin typeface="Arial Black"/>
                <a:ea typeface="+mn-ea"/>
                <a:cs typeface="Arial"/>
              </a:rPr>
              <a:t>Модели монетизации </a:t>
            </a:r>
            <a:endParaRPr sz="2800" dirty="0">
              <a:solidFill>
                <a:srgbClr val="F88101"/>
              </a:solidFill>
              <a:latin typeface="Arial Black"/>
              <a:ea typeface="+mn-ea"/>
              <a:cs typeface="Arial"/>
            </a:endParaRPr>
          </a:p>
        </p:txBody>
      </p:sp>
      <p:pic>
        <p:nvPicPr>
          <p:cNvPr id="20" name="Picture 13">
            <a:extLst>
              <a:ext uri="{FF2B5EF4-FFF2-40B4-BE49-F238E27FC236}">
                <a16:creationId xmlns:a16="http://schemas.microsoft.com/office/drawing/2014/main" id="{1A4B4CD9-39E0-19D7-35B2-5609F5BC7C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718838" y="142713"/>
            <a:ext cx="1329139" cy="1329139"/>
          </a:xfrm>
          <a:prstGeom prst="rect">
            <a:avLst/>
          </a:prstGeom>
        </p:spPr>
      </p:pic>
      <p:sp>
        <p:nvSpPr>
          <p:cNvPr id="21" name="Slide Number Placeholder 15">
            <a:extLst>
              <a:ext uri="{FF2B5EF4-FFF2-40B4-BE49-F238E27FC236}">
                <a16:creationId xmlns:a16="http://schemas.microsoft.com/office/drawing/2014/main" id="{956CCF57-0F62-4A0D-2A6B-55FEE394E7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11118573" y="558459"/>
            <a:ext cx="522656" cy="365125"/>
          </a:xfrm>
        </p:spPr>
        <p:txBody>
          <a:bodyPr/>
          <a:lstStyle/>
          <a:p>
            <a:pPr algn="ctr">
              <a:defRPr/>
            </a:pPr>
            <a:fld id="{E08F102E-0231-4AB3-A5B9-A43093585AD3}" type="slidenum">
              <a:rPr lang="en-US" sz="1600">
                <a:solidFill>
                  <a:schemeClr val="bg1">
                    <a:lumMod val="50000"/>
                  </a:schemeClr>
                </a:solidFill>
                <a:latin typeface="Arial Narrow"/>
              </a:rPr>
              <a:t>10</a:t>
            </a:fld>
            <a:endParaRPr lang="en-US" sz="1600">
              <a:solidFill>
                <a:schemeClr val="bg1">
                  <a:lumMod val="50000"/>
                </a:schemeClr>
              </a:solidFill>
              <a:latin typeface="Arial Narrow"/>
            </a:endParaRPr>
          </a:p>
        </p:txBody>
      </p:sp>
      <p:pic>
        <p:nvPicPr>
          <p:cNvPr id="22" name="Picture 56">
            <a:extLst>
              <a:ext uri="{FF2B5EF4-FFF2-40B4-BE49-F238E27FC236}">
                <a16:creationId xmlns:a16="http://schemas.microsoft.com/office/drawing/2014/main" id="{AA63892B-AC65-4FF0-A477-0851E6E2B1C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-1" b="9471"/>
          <a:stretch/>
        </p:blipFill>
        <p:spPr bwMode="auto">
          <a:xfrm>
            <a:off x="173052" y="196818"/>
            <a:ext cx="975478" cy="883076"/>
          </a:xfrm>
          <a:prstGeom prst="rect">
            <a:avLst/>
          </a:prstGeom>
        </p:spPr>
      </p:pic>
      <p:pic>
        <p:nvPicPr>
          <p:cNvPr id="3" name="Рисунок 2" descr="Изображение выглядит как черный, темнота&#10;&#10;Автоматически созданное описание">
            <a:extLst>
              <a:ext uri="{FF2B5EF4-FFF2-40B4-BE49-F238E27FC236}">
                <a16:creationId xmlns:a16="http://schemas.microsoft.com/office/drawing/2014/main" id="{B5B894F2-A267-1F2E-1825-DD197311064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991" y="4626574"/>
            <a:ext cx="1335886" cy="1335886"/>
          </a:xfrm>
          <a:prstGeom prst="rect">
            <a:avLst/>
          </a:prstGeom>
        </p:spPr>
      </p:pic>
      <p:pic>
        <p:nvPicPr>
          <p:cNvPr id="5" name="Рисунок 4" descr="Изображение выглядит как черный, темнота&#10;&#10;Автоматически созданное описание">
            <a:extLst>
              <a:ext uri="{FF2B5EF4-FFF2-40B4-BE49-F238E27FC236}">
                <a16:creationId xmlns:a16="http://schemas.microsoft.com/office/drawing/2014/main" id="{2641C326-2A90-9D7E-0BB7-11D326E2FE3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991" y="1739399"/>
            <a:ext cx="1335886" cy="1335886"/>
          </a:xfrm>
          <a:prstGeom prst="rect">
            <a:avLst/>
          </a:prstGeom>
        </p:spPr>
      </p:pic>
      <p:pic>
        <p:nvPicPr>
          <p:cNvPr id="6" name="Рисунок 5" descr="Изображение выглядит как черный, темнота&#10;&#10;Автоматически созданное описание">
            <a:extLst>
              <a:ext uri="{FF2B5EF4-FFF2-40B4-BE49-F238E27FC236}">
                <a16:creationId xmlns:a16="http://schemas.microsoft.com/office/drawing/2014/main" id="{D6548C7F-4F20-97FA-AAFC-8C8F4D45E7B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74" y="3331370"/>
            <a:ext cx="1039119" cy="103911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CB99E91-77E9-CDF0-B2CB-63618BCF9E5B}"/>
              </a:ext>
            </a:extLst>
          </p:cNvPr>
          <p:cNvSpPr txBox="1"/>
          <p:nvPr/>
        </p:nvSpPr>
        <p:spPr>
          <a:xfrm>
            <a:off x="1741332" y="1349787"/>
            <a:ext cx="11395547" cy="4251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  <a:buClr>
                <a:schemeClr val="accent1"/>
              </a:buClr>
              <a:defRPr/>
            </a:pPr>
            <a:r>
              <a:rPr lang="ru-RU" sz="3200" dirty="0">
                <a:latin typeface="Liberation Serif"/>
              </a:rPr>
              <a:t>Проведение обучающих программ и консультаций </a:t>
            </a:r>
          </a:p>
          <a:p>
            <a:pPr>
              <a:lnSpc>
                <a:spcPct val="300000"/>
              </a:lnSpc>
              <a:buClr>
                <a:schemeClr val="accent1"/>
              </a:buClr>
              <a:defRPr/>
            </a:pPr>
            <a:r>
              <a:rPr lang="ru-RU" sz="3200" dirty="0">
                <a:latin typeface="Liberation Serif"/>
              </a:rPr>
              <a:t>Предоставление услуг по диагностике и ремонту БПЛА</a:t>
            </a:r>
            <a:endParaRPr lang="en-US" sz="3200" dirty="0">
              <a:latin typeface="Liberation Serif"/>
            </a:endParaRPr>
          </a:p>
          <a:p>
            <a:pPr>
              <a:lnSpc>
                <a:spcPct val="300000"/>
              </a:lnSpc>
              <a:buClr>
                <a:schemeClr val="accent1"/>
              </a:buClr>
              <a:defRPr/>
            </a:pPr>
            <a:r>
              <a:rPr lang="ru-RU" sz="3200" dirty="0">
                <a:latin typeface="Liberation Serif"/>
              </a:rPr>
              <a:t>Адаптация сервисной станции под нужды заказчика</a:t>
            </a:r>
          </a:p>
        </p:txBody>
      </p:sp>
      <p:sp>
        <p:nvSpPr>
          <p:cNvPr id="18" name="Полилиния: фигура 17">
            <a:extLst>
              <a:ext uri="{FF2B5EF4-FFF2-40B4-BE49-F238E27FC236}">
                <a16:creationId xmlns:a16="http://schemas.microsoft.com/office/drawing/2014/main" id="{57A0949A-008E-FA82-AEE0-9C9FD7FA9D4A}"/>
              </a:ext>
            </a:extLst>
          </p:cNvPr>
          <p:cNvSpPr/>
          <p:nvPr/>
        </p:nvSpPr>
        <p:spPr bwMode="auto">
          <a:xfrm rot="10800000">
            <a:off x="-36134" y="6131106"/>
            <a:ext cx="907016" cy="530076"/>
          </a:xfrm>
          <a:custGeom>
            <a:avLst/>
            <a:gdLst>
              <a:gd name="connsiteX0" fmla="*/ 906829 w 907016"/>
              <a:gd name="connsiteY0" fmla="*/ 259214 h 530076"/>
              <a:gd name="connsiteX1" fmla="*/ 824691 w 907016"/>
              <a:gd name="connsiteY1" fmla="*/ 176893 h 530076"/>
              <a:gd name="connsiteX2" fmla="*/ 746223 w 907016"/>
              <a:gd name="connsiteY2" fmla="*/ 214509 h 530076"/>
              <a:gd name="connsiteX3" fmla="*/ 734282 w 907016"/>
              <a:gd name="connsiteY3" fmla="*/ 220865 h 530076"/>
              <a:gd name="connsiteX4" fmla="*/ 733475 w 907016"/>
              <a:gd name="connsiteY4" fmla="*/ 220865 h 530076"/>
              <a:gd name="connsiteX5" fmla="*/ 719041 w 907016"/>
              <a:gd name="connsiteY5" fmla="*/ 206431 h 530076"/>
              <a:gd name="connsiteX6" fmla="*/ 719041 w 907016"/>
              <a:gd name="connsiteY6" fmla="*/ 0 h 530076"/>
              <a:gd name="connsiteX7" fmla="*/ 188959 w 907016"/>
              <a:gd name="connsiteY7" fmla="*/ 0 h 530076"/>
              <a:gd name="connsiteX8" fmla="*/ 188959 w 907016"/>
              <a:gd name="connsiteY8" fmla="*/ 0 h 530076"/>
              <a:gd name="connsiteX9" fmla="*/ 188959 w 907016"/>
              <a:gd name="connsiteY9" fmla="*/ 206431 h 530076"/>
              <a:gd name="connsiteX10" fmla="*/ 174525 w 907016"/>
              <a:gd name="connsiteY10" fmla="*/ 220865 h 530076"/>
              <a:gd name="connsiteX11" fmla="*/ 172740 w 907016"/>
              <a:gd name="connsiteY11" fmla="*/ 220865 h 530076"/>
              <a:gd name="connsiteX12" fmla="*/ 160793 w 907016"/>
              <a:gd name="connsiteY12" fmla="*/ 214509 h 530076"/>
              <a:gd name="connsiteX13" fmla="*/ 82336 w 907016"/>
              <a:gd name="connsiteY13" fmla="*/ 176888 h 530076"/>
              <a:gd name="connsiteX14" fmla="*/ 187 w 907016"/>
              <a:gd name="connsiteY14" fmla="*/ 259209 h 530076"/>
              <a:gd name="connsiteX15" fmla="*/ 88346 w 907016"/>
              <a:gd name="connsiteY15" fmla="*/ 353383 h 530076"/>
              <a:gd name="connsiteX16" fmla="*/ 160756 w 907016"/>
              <a:gd name="connsiteY16" fmla="*/ 315625 h 530076"/>
              <a:gd name="connsiteX17" fmla="*/ 172756 w 907016"/>
              <a:gd name="connsiteY17" fmla="*/ 309212 h 530076"/>
              <a:gd name="connsiteX18" fmla="*/ 174525 w 907016"/>
              <a:gd name="connsiteY18" fmla="*/ 309212 h 530076"/>
              <a:gd name="connsiteX19" fmla="*/ 188959 w 907016"/>
              <a:gd name="connsiteY19" fmla="*/ 323646 h 530076"/>
              <a:gd name="connsiteX20" fmla="*/ 188959 w 907016"/>
              <a:gd name="connsiteY20" fmla="*/ 530077 h 530076"/>
              <a:gd name="connsiteX21" fmla="*/ 188959 w 907016"/>
              <a:gd name="connsiteY21" fmla="*/ 530077 h 530076"/>
              <a:gd name="connsiteX22" fmla="*/ 189776 w 907016"/>
              <a:gd name="connsiteY22" fmla="*/ 530077 h 530076"/>
              <a:gd name="connsiteX23" fmla="*/ 189776 w 907016"/>
              <a:gd name="connsiteY23" fmla="*/ 529574 h 530076"/>
              <a:gd name="connsiteX24" fmla="*/ 396207 w 907016"/>
              <a:gd name="connsiteY24" fmla="*/ 529574 h 530076"/>
              <a:gd name="connsiteX25" fmla="*/ 410641 w 907016"/>
              <a:gd name="connsiteY25" fmla="*/ 515140 h 530076"/>
              <a:gd name="connsiteX26" fmla="*/ 410641 w 907016"/>
              <a:gd name="connsiteY26" fmla="*/ 513858 h 530076"/>
              <a:gd name="connsiteX27" fmla="*/ 404228 w 907016"/>
              <a:gd name="connsiteY27" fmla="*/ 501858 h 530076"/>
              <a:gd name="connsiteX28" fmla="*/ 366470 w 907016"/>
              <a:gd name="connsiteY28" fmla="*/ 429448 h 530076"/>
              <a:gd name="connsiteX29" fmla="*/ 460634 w 907016"/>
              <a:gd name="connsiteY29" fmla="*/ 341289 h 530076"/>
              <a:gd name="connsiteX30" fmla="*/ 542965 w 907016"/>
              <a:gd name="connsiteY30" fmla="*/ 423427 h 530076"/>
              <a:gd name="connsiteX31" fmla="*/ 505344 w 907016"/>
              <a:gd name="connsiteY31" fmla="*/ 501900 h 530076"/>
              <a:gd name="connsiteX32" fmla="*/ 498988 w 907016"/>
              <a:gd name="connsiteY32" fmla="*/ 513847 h 530076"/>
              <a:gd name="connsiteX33" fmla="*/ 498988 w 907016"/>
              <a:gd name="connsiteY33" fmla="*/ 515146 h 530076"/>
              <a:gd name="connsiteX34" fmla="*/ 513427 w 907016"/>
              <a:gd name="connsiteY34" fmla="*/ 529580 h 530076"/>
              <a:gd name="connsiteX35" fmla="*/ 719036 w 907016"/>
              <a:gd name="connsiteY35" fmla="*/ 529580 h 530076"/>
              <a:gd name="connsiteX36" fmla="*/ 719036 w 907016"/>
              <a:gd name="connsiteY36" fmla="*/ 323651 h 530076"/>
              <a:gd name="connsiteX37" fmla="*/ 733470 w 907016"/>
              <a:gd name="connsiteY37" fmla="*/ 309217 h 530076"/>
              <a:gd name="connsiteX38" fmla="*/ 734261 w 907016"/>
              <a:gd name="connsiteY38" fmla="*/ 309217 h 530076"/>
              <a:gd name="connsiteX39" fmla="*/ 746260 w 907016"/>
              <a:gd name="connsiteY39" fmla="*/ 315631 h 530076"/>
              <a:gd name="connsiteX40" fmla="*/ 818671 w 907016"/>
              <a:gd name="connsiteY40" fmla="*/ 353388 h 530076"/>
              <a:gd name="connsiteX41" fmla="*/ 906829 w 907016"/>
              <a:gd name="connsiteY41" fmla="*/ 259214 h 5300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907016" h="530076">
                <a:moveTo>
                  <a:pt x="906829" y="259214"/>
                </a:moveTo>
                <a:cubicBezTo>
                  <a:pt x="904023" y="215404"/>
                  <a:pt x="868490" y="179793"/>
                  <a:pt x="824691" y="176893"/>
                </a:cubicBezTo>
                <a:cubicBezTo>
                  <a:pt x="792237" y="174741"/>
                  <a:pt x="763249" y="190139"/>
                  <a:pt x="746223" y="214509"/>
                </a:cubicBezTo>
                <a:cubicBezTo>
                  <a:pt x="743485" y="218436"/>
                  <a:pt x="739072" y="220865"/>
                  <a:pt x="734282" y="220865"/>
                </a:cubicBezTo>
                <a:lnTo>
                  <a:pt x="733475" y="220865"/>
                </a:lnTo>
                <a:cubicBezTo>
                  <a:pt x="725507" y="220865"/>
                  <a:pt x="719041" y="214405"/>
                  <a:pt x="719041" y="206431"/>
                </a:cubicBezTo>
                <a:lnTo>
                  <a:pt x="719041" y="0"/>
                </a:lnTo>
                <a:lnTo>
                  <a:pt x="188959" y="0"/>
                </a:lnTo>
                <a:lnTo>
                  <a:pt x="188959" y="0"/>
                </a:lnTo>
                <a:lnTo>
                  <a:pt x="188959" y="206431"/>
                </a:lnTo>
                <a:cubicBezTo>
                  <a:pt x="188959" y="214405"/>
                  <a:pt x="182499" y="220865"/>
                  <a:pt x="174525" y="220865"/>
                </a:cubicBezTo>
                <a:lnTo>
                  <a:pt x="172740" y="220865"/>
                </a:lnTo>
                <a:cubicBezTo>
                  <a:pt x="167944" y="220865"/>
                  <a:pt x="163536" y="218436"/>
                  <a:pt x="160793" y="214509"/>
                </a:cubicBezTo>
                <a:cubicBezTo>
                  <a:pt x="143767" y="190139"/>
                  <a:pt x="114779" y="174741"/>
                  <a:pt x="82336" y="176888"/>
                </a:cubicBezTo>
                <a:cubicBezTo>
                  <a:pt x="40678" y="179647"/>
                  <a:pt x="2857" y="217546"/>
                  <a:pt x="187" y="259209"/>
                </a:cubicBezTo>
                <a:cubicBezTo>
                  <a:pt x="-3111" y="310641"/>
                  <a:pt x="37625" y="353383"/>
                  <a:pt x="88346" y="353383"/>
                </a:cubicBezTo>
                <a:cubicBezTo>
                  <a:pt x="118318" y="353383"/>
                  <a:pt x="144783" y="338446"/>
                  <a:pt x="160756" y="315625"/>
                </a:cubicBezTo>
                <a:cubicBezTo>
                  <a:pt x="163520" y="311673"/>
                  <a:pt x="167939" y="309212"/>
                  <a:pt x="172756" y="309212"/>
                </a:cubicBezTo>
                <a:lnTo>
                  <a:pt x="174525" y="309212"/>
                </a:lnTo>
                <a:cubicBezTo>
                  <a:pt x="182494" y="309212"/>
                  <a:pt x="188959" y="315678"/>
                  <a:pt x="188959" y="323646"/>
                </a:cubicBezTo>
                <a:lnTo>
                  <a:pt x="188959" y="530077"/>
                </a:lnTo>
                <a:lnTo>
                  <a:pt x="188959" y="530077"/>
                </a:lnTo>
                <a:lnTo>
                  <a:pt x="189776" y="530077"/>
                </a:lnTo>
                <a:lnTo>
                  <a:pt x="189776" y="529574"/>
                </a:lnTo>
                <a:lnTo>
                  <a:pt x="396207" y="529574"/>
                </a:lnTo>
                <a:cubicBezTo>
                  <a:pt x="404180" y="529574"/>
                  <a:pt x="410641" y="523114"/>
                  <a:pt x="410641" y="515140"/>
                </a:cubicBezTo>
                <a:lnTo>
                  <a:pt x="410641" y="513858"/>
                </a:lnTo>
                <a:cubicBezTo>
                  <a:pt x="410641" y="509036"/>
                  <a:pt x="408175" y="504617"/>
                  <a:pt x="404228" y="501858"/>
                </a:cubicBezTo>
                <a:cubicBezTo>
                  <a:pt x="381407" y="485885"/>
                  <a:pt x="366470" y="459420"/>
                  <a:pt x="366470" y="429448"/>
                </a:cubicBezTo>
                <a:cubicBezTo>
                  <a:pt x="366470" y="378727"/>
                  <a:pt x="409206" y="337991"/>
                  <a:pt x="460634" y="341289"/>
                </a:cubicBezTo>
                <a:cubicBezTo>
                  <a:pt x="502297" y="343959"/>
                  <a:pt x="540196" y="381769"/>
                  <a:pt x="542965" y="423427"/>
                </a:cubicBezTo>
                <a:cubicBezTo>
                  <a:pt x="545117" y="455881"/>
                  <a:pt x="529725" y="484869"/>
                  <a:pt x="505344" y="501900"/>
                </a:cubicBezTo>
                <a:cubicBezTo>
                  <a:pt x="501417" y="504643"/>
                  <a:pt x="498988" y="509052"/>
                  <a:pt x="498988" y="513847"/>
                </a:cubicBezTo>
                <a:lnTo>
                  <a:pt x="498988" y="515146"/>
                </a:lnTo>
                <a:cubicBezTo>
                  <a:pt x="498988" y="523119"/>
                  <a:pt x="505448" y="529580"/>
                  <a:pt x="513427" y="529580"/>
                </a:cubicBezTo>
                <a:lnTo>
                  <a:pt x="719036" y="529580"/>
                </a:lnTo>
                <a:lnTo>
                  <a:pt x="719036" y="323651"/>
                </a:lnTo>
                <a:cubicBezTo>
                  <a:pt x="719036" y="315678"/>
                  <a:pt x="725497" y="309217"/>
                  <a:pt x="733470" y="309217"/>
                </a:cubicBezTo>
                <a:lnTo>
                  <a:pt x="734261" y="309217"/>
                </a:lnTo>
                <a:cubicBezTo>
                  <a:pt x="739082" y="309217"/>
                  <a:pt x="743501" y="311683"/>
                  <a:pt x="746260" y="315631"/>
                </a:cubicBezTo>
                <a:cubicBezTo>
                  <a:pt x="762233" y="338452"/>
                  <a:pt x="788698" y="353388"/>
                  <a:pt x="818671" y="353388"/>
                </a:cubicBezTo>
                <a:cubicBezTo>
                  <a:pt x="869391" y="353388"/>
                  <a:pt x="910133" y="310646"/>
                  <a:pt x="906829" y="259214"/>
                </a:cubicBezTo>
                <a:close/>
              </a:path>
            </a:pathLst>
          </a:custGeom>
          <a:solidFill>
            <a:srgbClr val="D1D1D1"/>
          </a:solidFill>
          <a:ln w="5219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70331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3">
            <a:extLst>
              <a:ext uri="{FF2B5EF4-FFF2-40B4-BE49-F238E27FC236}">
                <a16:creationId xmlns:a16="http://schemas.microsoft.com/office/drawing/2014/main" id="{C1C70644-42CB-13A8-1796-6C1C19E5E1A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5625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3" name="Freeform 6">
            <a:extLst>
              <a:ext uri="{FF2B5EF4-FFF2-40B4-BE49-F238E27FC236}">
                <a16:creationId xmlns:a16="http://schemas.microsoft.com/office/drawing/2014/main" id="{69D184B2-2226-4E31-BCCB-4443307674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118533" y="918266"/>
            <a:ext cx="706127" cy="5863534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Freeform 7">
            <a:extLst>
              <a:ext uri="{FF2B5EF4-FFF2-40B4-BE49-F238E27FC236}">
                <a16:creationId xmlns:a16="http://schemas.microsoft.com/office/drawing/2014/main" id="{1AC4D4E3-486A-464A-8EC8-D448810972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117879" y="643467"/>
            <a:ext cx="420307" cy="5668919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864DE13E-58EB-4475-B79C-0D4FC65123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38387" y="643467"/>
            <a:ext cx="10933503" cy="5391944"/>
          </a:xfrm>
          <a:prstGeom prst="rect">
            <a:avLst/>
          </a:prstGeom>
          <a:solidFill>
            <a:srgbClr val="FFFFFF"/>
          </a:solidFill>
          <a:ln w="12700">
            <a:solidFill>
              <a:schemeClr val="accent1"/>
            </a:solidFill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2" name="Picture 13">
            <a:extLst>
              <a:ext uri="{FF2B5EF4-FFF2-40B4-BE49-F238E27FC236}">
                <a16:creationId xmlns:a16="http://schemas.microsoft.com/office/drawing/2014/main" id="{101B9EE8-E235-0953-86CD-5B564160E5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907001" y="-68941"/>
            <a:ext cx="1329139" cy="1329139"/>
          </a:xfrm>
          <a:prstGeom prst="rect">
            <a:avLst/>
          </a:prstGeom>
        </p:spPr>
      </p:pic>
      <p:sp>
        <p:nvSpPr>
          <p:cNvPr id="14" name="Slide Number Placeholder 15">
            <a:extLst>
              <a:ext uri="{FF2B5EF4-FFF2-40B4-BE49-F238E27FC236}">
                <a16:creationId xmlns:a16="http://schemas.microsoft.com/office/drawing/2014/main" id="{FBBD5ED5-33DF-3B3B-E683-EBE60E62E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11306736" y="346805"/>
            <a:ext cx="522656" cy="365125"/>
          </a:xfrm>
        </p:spPr>
        <p:txBody>
          <a:bodyPr/>
          <a:lstStyle/>
          <a:p>
            <a:pPr algn="ctr">
              <a:defRPr/>
            </a:pPr>
            <a:fld id="{E08F102E-0231-4AB3-A5B9-A43093585AD3}" type="slidenum">
              <a:rPr lang="en-US" sz="1600">
                <a:solidFill>
                  <a:schemeClr val="bg1">
                    <a:lumMod val="50000"/>
                  </a:schemeClr>
                </a:solidFill>
                <a:latin typeface="Arial Narrow"/>
              </a:rPr>
              <a:t>11</a:t>
            </a:fld>
            <a:endParaRPr lang="en-US" sz="1600">
              <a:solidFill>
                <a:schemeClr val="bg1">
                  <a:lumMod val="50000"/>
                </a:schemeClr>
              </a:solidFill>
              <a:latin typeface="Arial Narrow"/>
            </a:endParaRPr>
          </a:p>
        </p:txBody>
      </p:sp>
      <p:pic>
        <p:nvPicPr>
          <p:cNvPr id="16" name="Picture 56">
            <a:extLst>
              <a:ext uri="{FF2B5EF4-FFF2-40B4-BE49-F238E27FC236}">
                <a16:creationId xmlns:a16="http://schemas.microsoft.com/office/drawing/2014/main" id="{925221BB-53C2-FB38-D772-D39544BCA60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-1" b="9471"/>
          <a:stretch/>
        </p:blipFill>
        <p:spPr bwMode="auto">
          <a:xfrm>
            <a:off x="-9341" y="33509"/>
            <a:ext cx="1051560" cy="951951"/>
          </a:xfrm>
          <a:prstGeom prst="rect">
            <a:avLst/>
          </a:prstGeom>
        </p:spPr>
      </p:pic>
      <p:sp>
        <p:nvSpPr>
          <p:cNvPr id="26" name="Заголовок 1">
            <a:extLst>
              <a:ext uri="{FF2B5EF4-FFF2-40B4-BE49-F238E27FC236}">
                <a16:creationId xmlns:a16="http://schemas.microsoft.com/office/drawing/2014/main" id="{AAA69130-CDF2-6D96-5FE3-3BC56DC75CE8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088114" y="-64020"/>
            <a:ext cx="10515600" cy="787237"/>
          </a:xfrm>
        </p:spPr>
        <p:txBody>
          <a:bodyPr/>
          <a:lstStyle/>
          <a:p>
            <a:pPr>
              <a:defRPr/>
            </a:pPr>
            <a:r>
              <a:rPr lang="ru-RU" sz="1800" dirty="0">
                <a:solidFill>
                  <a:srgbClr val="F88101"/>
                </a:solidFill>
                <a:latin typeface="Arial Black"/>
                <a:ea typeface="+mn-ea"/>
                <a:cs typeface="Arial"/>
              </a:rPr>
              <a:t>Способы</a:t>
            </a:r>
            <a:r>
              <a:rPr lang="ru-RU" dirty="0"/>
              <a:t> </a:t>
            </a:r>
            <a:r>
              <a:rPr lang="ru-RU" sz="1800" dirty="0">
                <a:solidFill>
                  <a:srgbClr val="F88101"/>
                </a:solidFill>
                <a:latin typeface="Arial Black"/>
                <a:ea typeface="+mn-ea"/>
                <a:cs typeface="Arial"/>
              </a:rPr>
              <a:t>продвижения</a:t>
            </a:r>
            <a:endParaRPr sz="1800" dirty="0">
              <a:solidFill>
                <a:srgbClr val="F88101"/>
              </a:solidFill>
              <a:latin typeface="Arial Black"/>
              <a:ea typeface="+mn-ea"/>
              <a:cs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A0AB8D7-CE49-50EF-98EC-8FD7DFA7E4FF}"/>
              </a:ext>
            </a:extLst>
          </p:cNvPr>
          <p:cNvSpPr txBox="1"/>
          <p:nvPr/>
        </p:nvSpPr>
        <p:spPr>
          <a:xfrm>
            <a:off x="620110" y="5651257"/>
            <a:ext cx="89965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Таким образом стоимость привлечения одного клиента 6 950 руб.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5CC1C51B-8E0E-B4E7-1D04-DF2E4DC890D7}"/>
              </a:ext>
            </a:extLst>
          </p:cNvPr>
          <p:cNvSpPr/>
          <p:nvPr/>
        </p:nvSpPr>
        <p:spPr>
          <a:xfrm>
            <a:off x="11566165" y="1389085"/>
            <a:ext cx="258495" cy="5164115"/>
          </a:xfrm>
          <a:prstGeom prst="rect">
            <a:avLst/>
          </a:prstGeom>
          <a:solidFill>
            <a:srgbClr val="FFB039"/>
          </a:solidFill>
          <a:ln>
            <a:solidFill>
              <a:srgbClr val="FFB03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ый треугольник 10">
            <a:extLst>
              <a:ext uri="{FF2B5EF4-FFF2-40B4-BE49-F238E27FC236}">
                <a16:creationId xmlns:a16="http://schemas.microsoft.com/office/drawing/2014/main" id="{838F410B-1956-5A99-C2D1-2DDCAB1C6627}"/>
              </a:ext>
            </a:extLst>
          </p:cNvPr>
          <p:cNvSpPr/>
          <p:nvPr/>
        </p:nvSpPr>
        <p:spPr>
          <a:xfrm rot="10800000">
            <a:off x="11136832" y="6332070"/>
            <a:ext cx="687827" cy="464177"/>
          </a:xfrm>
          <a:prstGeom prst="rtTriangle">
            <a:avLst/>
          </a:prstGeom>
          <a:solidFill>
            <a:srgbClr val="FFB039"/>
          </a:solidFill>
          <a:ln>
            <a:solidFill>
              <a:srgbClr val="FFB03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28DB2514-0448-439E-3670-9249BFC1EE9D}"/>
              </a:ext>
            </a:extLst>
          </p:cNvPr>
          <p:cNvSpPr/>
          <p:nvPr/>
        </p:nvSpPr>
        <p:spPr>
          <a:xfrm>
            <a:off x="11117879" y="6030778"/>
            <a:ext cx="481990" cy="281608"/>
          </a:xfrm>
          <a:prstGeom prst="rect">
            <a:avLst/>
          </a:prstGeom>
          <a:solidFill>
            <a:srgbClr val="FFB039"/>
          </a:solidFill>
          <a:ln>
            <a:solidFill>
              <a:srgbClr val="FFB03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араллелограмм 17">
            <a:extLst>
              <a:ext uri="{FF2B5EF4-FFF2-40B4-BE49-F238E27FC236}">
                <a16:creationId xmlns:a16="http://schemas.microsoft.com/office/drawing/2014/main" id="{4A6DFBEB-440E-C37C-69CA-F4FAC7C68DCD}"/>
              </a:ext>
            </a:extLst>
          </p:cNvPr>
          <p:cNvSpPr/>
          <p:nvPr/>
        </p:nvSpPr>
        <p:spPr>
          <a:xfrm rot="10800000">
            <a:off x="11242039" y="6312386"/>
            <a:ext cx="324126" cy="68941"/>
          </a:xfrm>
          <a:prstGeom prst="parallelogram">
            <a:avLst/>
          </a:prstGeom>
          <a:solidFill>
            <a:srgbClr val="FFB039"/>
          </a:solidFill>
          <a:ln>
            <a:solidFill>
              <a:srgbClr val="FFB03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ый треугольник 18">
            <a:extLst>
              <a:ext uri="{FF2B5EF4-FFF2-40B4-BE49-F238E27FC236}">
                <a16:creationId xmlns:a16="http://schemas.microsoft.com/office/drawing/2014/main" id="{D5980407-8348-C2E0-71B4-CD1EF4959344}"/>
              </a:ext>
            </a:extLst>
          </p:cNvPr>
          <p:cNvSpPr/>
          <p:nvPr/>
        </p:nvSpPr>
        <p:spPr>
          <a:xfrm rot="18254397">
            <a:off x="11164657" y="6254463"/>
            <a:ext cx="87354" cy="139581"/>
          </a:xfrm>
          <a:prstGeom prst="rtTriangle">
            <a:avLst/>
          </a:prstGeom>
          <a:solidFill>
            <a:srgbClr val="FFB039"/>
          </a:solidFill>
          <a:ln>
            <a:solidFill>
              <a:srgbClr val="FFB03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ый треугольник 19">
            <a:extLst>
              <a:ext uri="{FF2B5EF4-FFF2-40B4-BE49-F238E27FC236}">
                <a16:creationId xmlns:a16="http://schemas.microsoft.com/office/drawing/2014/main" id="{EFE254F9-7464-8F34-F284-2E32E96102FA}"/>
              </a:ext>
            </a:extLst>
          </p:cNvPr>
          <p:cNvSpPr/>
          <p:nvPr/>
        </p:nvSpPr>
        <p:spPr>
          <a:xfrm>
            <a:off x="11573528" y="1235544"/>
            <a:ext cx="251131" cy="153541"/>
          </a:xfrm>
          <a:prstGeom prst="rtTriangle">
            <a:avLst/>
          </a:prstGeom>
          <a:solidFill>
            <a:srgbClr val="FFB039"/>
          </a:solidFill>
          <a:ln>
            <a:solidFill>
              <a:srgbClr val="FFB03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5D5D32D7-1DE9-BB26-C23C-A3BA54139C6D}"/>
              </a:ext>
            </a:extLst>
          </p:cNvPr>
          <p:cNvSpPr/>
          <p:nvPr/>
        </p:nvSpPr>
        <p:spPr>
          <a:xfrm>
            <a:off x="668785" y="735303"/>
            <a:ext cx="4336308" cy="4496069"/>
          </a:xfrm>
          <a:prstGeom prst="roundRect">
            <a:avLst/>
          </a:prstGeom>
          <a:solidFill>
            <a:srgbClr val="ED7D3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7AE4CA6E-ACB3-539E-7C93-43013BDB145B}"/>
              </a:ext>
            </a:extLst>
          </p:cNvPr>
          <p:cNvCxnSpPr/>
          <p:nvPr/>
        </p:nvCxnSpPr>
        <p:spPr>
          <a:xfrm>
            <a:off x="625835" y="6030778"/>
            <a:ext cx="11198824" cy="0"/>
          </a:xfrm>
          <a:prstGeom prst="line">
            <a:avLst/>
          </a:prstGeom>
          <a:ln>
            <a:solidFill>
              <a:srgbClr val="FFB039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62DAD27A-8CBA-EAEF-F709-8D634DAC4342}"/>
              </a:ext>
            </a:extLst>
          </p:cNvPr>
          <p:cNvCxnSpPr>
            <a:cxnSpLocks/>
          </p:cNvCxnSpPr>
          <p:nvPr/>
        </p:nvCxnSpPr>
        <p:spPr>
          <a:xfrm>
            <a:off x="638387" y="643467"/>
            <a:ext cx="10935141" cy="0"/>
          </a:xfrm>
          <a:prstGeom prst="line">
            <a:avLst/>
          </a:prstGeom>
          <a:ln>
            <a:solidFill>
              <a:srgbClr val="FFB039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>
            <a:extLst>
              <a:ext uri="{FF2B5EF4-FFF2-40B4-BE49-F238E27FC236}">
                <a16:creationId xmlns:a16="http://schemas.microsoft.com/office/drawing/2014/main" id="{D53CC78D-31AC-A1EF-41E1-1A5F599FA400}"/>
              </a:ext>
            </a:extLst>
          </p:cNvPr>
          <p:cNvCxnSpPr/>
          <p:nvPr/>
        </p:nvCxnSpPr>
        <p:spPr>
          <a:xfrm>
            <a:off x="641961" y="643467"/>
            <a:ext cx="0" cy="5387311"/>
          </a:xfrm>
          <a:prstGeom prst="line">
            <a:avLst/>
          </a:prstGeom>
          <a:ln>
            <a:solidFill>
              <a:srgbClr val="FFB0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>
            <a:extLst>
              <a:ext uri="{FF2B5EF4-FFF2-40B4-BE49-F238E27FC236}">
                <a16:creationId xmlns:a16="http://schemas.microsoft.com/office/drawing/2014/main" id="{88C7C335-F899-6CE5-14AD-1E299842B6AE}"/>
              </a:ext>
            </a:extLst>
          </p:cNvPr>
          <p:cNvCxnSpPr/>
          <p:nvPr/>
        </p:nvCxnSpPr>
        <p:spPr>
          <a:xfrm flipH="1">
            <a:off x="11550039" y="643467"/>
            <a:ext cx="16126" cy="3532293"/>
          </a:xfrm>
          <a:prstGeom prst="line">
            <a:avLst/>
          </a:prstGeom>
          <a:ln>
            <a:solidFill>
              <a:srgbClr val="FFB0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68F96576-622E-8F3D-2E4B-A0BED407F8F2}"/>
              </a:ext>
            </a:extLst>
          </p:cNvPr>
          <p:cNvSpPr txBox="1"/>
          <p:nvPr/>
        </p:nvSpPr>
        <p:spPr>
          <a:xfrm>
            <a:off x="669982" y="1235544"/>
            <a:ext cx="4326465" cy="3345681"/>
          </a:xfrm>
          <a:prstGeom prst="rect">
            <a:avLst/>
          </a:prstGeom>
          <a:noFill/>
        </p:spPr>
        <p:txBody>
          <a:bodyPr wrap="square" anchor="t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  <a:defRPr/>
            </a:pPr>
            <a:r>
              <a:rPr lang="ru-RU" sz="15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Реклама в интернете:</a:t>
            </a:r>
          </a:p>
          <a:p>
            <a:pPr marL="0" indent="0">
              <a:lnSpc>
                <a:spcPct val="90000"/>
              </a:lnSpc>
              <a:spcAft>
                <a:spcPts val="600"/>
              </a:spcAft>
              <a:buNone/>
              <a:defRPr/>
            </a:pPr>
            <a:r>
              <a:rPr lang="ru-RU" sz="1500" dirty="0" err="1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Соц.сети</a:t>
            </a:r>
            <a:r>
              <a:rPr lang="ru-RU" sz="15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: </a:t>
            </a:r>
            <a:r>
              <a:rPr lang="ru-RU" sz="1500" dirty="0" err="1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Вконтакте</a:t>
            </a:r>
            <a:r>
              <a:rPr lang="ru-RU" sz="15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– 1000 показов = 50 руб.</a:t>
            </a:r>
            <a:br>
              <a:rPr lang="ru-RU" sz="15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ru-RU" sz="15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Реклама в группах = до 5 000 руб.</a:t>
            </a:r>
            <a:endParaRPr lang="en-US" sz="1500" dirty="0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0" indent="0">
              <a:lnSpc>
                <a:spcPct val="90000"/>
              </a:lnSpc>
              <a:spcAft>
                <a:spcPts val="600"/>
              </a:spcAft>
              <a:buNone/>
              <a:defRPr/>
            </a:pPr>
            <a:r>
              <a:rPr lang="ru-RU" sz="15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Телеграм – вариации 1000 – 4 000 руб.</a:t>
            </a:r>
            <a:endParaRPr lang="en-US" sz="1500" dirty="0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0" indent="0">
              <a:lnSpc>
                <a:spcPct val="90000"/>
              </a:lnSpc>
              <a:spcAft>
                <a:spcPts val="600"/>
              </a:spcAft>
              <a:buNone/>
              <a:defRPr/>
            </a:pPr>
            <a:r>
              <a:rPr lang="ru-RU" sz="1500" dirty="0" err="1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Майл</a:t>
            </a:r>
            <a:r>
              <a:rPr lang="ru-RU" sz="15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/Дзен – 1000 показов = 600 руб. </a:t>
            </a:r>
            <a:br>
              <a:rPr lang="ru-RU" sz="15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ru-RU" sz="15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Баннер/Статья = до 7 000 руб.</a:t>
            </a:r>
          </a:p>
          <a:p>
            <a:pPr marL="0" indent="0">
              <a:lnSpc>
                <a:spcPct val="90000"/>
              </a:lnSpc>
              <a:spcAft>
                <a:spcPts val="600"/>
              </a:spcAft>
              <a:buNone/>
              <a:defRPr/>
            </a:pPr>
            <a:r>
              <a:rPr lang="ru-RU" sz="15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Яндекс директ = 22 000 руб.</a:t>
            </a:r>
          </a:p>
          <a:p>
            <a:pPr marL="0" indent="0">
              <a:lnSpc>
                <a:spcPct val="90000"/>
              </a:lnSpc>
              <a:spcAft>
                <a:spcPts val="600"/>
              </a:spcAft>
              <a:buNone/>
              <a:defRPr/>
            </a:pPr>
            <a:r>
              <a:rPr lang="ru-RU" sz="15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Выделяемая сумма – 10000 руб./год. </a:t>
            </a:r>
          </a:p>
          <a:p>
            <a:pPr marL="0" indent="0">
              <a:lnSpc>
                <a:spcPct val="90000"/>
              </a:lnSpc>
              <a:spcAft>
                <a:spcPts val="600"/>
              </a:spcAft>
              <a:buNone/>
              <a:defRPr/>
            </a:pPr>
            <a:r>
              <a:rPr lang="ru-RU" sz="15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Расчет на потенциальных заказчиков – 16 клиентов.</a:t>
            </a:r>
          </a:p>
          <a:p>
            <a:pPr marL="0" indent="0">
              <a:lnSpc>
                <a:spcPct val="90000"/>
              </a:lnSpc>
              <a:spcAft>
                <a:spcPts val="600"/>
              </a:spcAft>
              <a:buNone/>
              <a:defRPr/>
            </a:pPr>
            <a:r>
              <a:rPr lang="ru-RU" sz="15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На привлечение 1 клиента – затраты составят </a:t>
            </a:r>
          </a:p>
          <a:p>
            <a:pPr marL="0" indent="0">
              <a:lnSpc>
                <a:spcPct val="90000"/>
              </a:lnSpc>
              <a:spcAft>
                <a:spcPts val="600"/>
              </a:spcAft>
              <a:buNone/>
              <a:defRPr/>
            </a:pPr>
            <a:r>
              <a:rPr lang="ru-RU" sz="15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6 250рублей. </a:t>
            </a: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3138B02F-61C5-465B-76E2-6B0F41ED4162}"/>
              </a:ext>
            </a:extLst>
          </p:cNvPr>
          <p:cNvSpPr/>
          <p:nvPr/>
        </p:nvSpPr>
        <p:spPr>
          <a:xfrm>
            <a:off x="5050988" y="769395"/>
            <a:ext cx="3208843" cy="4496069"/>
          </a:xfrm>
          <a:prstGeom prst="roundRect">
            <a:avLst/>
          </a:prstGeom>
          <a:solidFill>
            <a:srgbClr val="C4817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1F16CEF-9AC4-61F3-4AB1-839D73A63C0D}"/>
              </a:ext>
            </a:extLst>
          </p:cNvPr>
          <p:cNvSpPr txBox="1"/>
          <p:nvPr/>
        </p:nvSpPr>
        <p:spPr>
          <a:xfrm>
            <a:off x="5095128" y="1221015"/>
            <a:ext cx="3203118" cy="2805392"/>
          </a:xfrm>
          <a:prstGeom prst="rect">
            <a:avLst/>
          </a:prstGeom>
          <a:noFill/>
        </p:spPr>
        <p:txBody>
          <a:bodyPr wrap="square" anchor="t">
            <a:normAutofit lnSpcReduction="10000"/>
          </a:bodyPr>
          <a:lstStyle/>
          <a:p>
            <a:pPr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500" dirty="0">
                <a:solidFill>
                  <a:schemeClr val="bg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Расчёт конверсии с технологических выставок: </a:t>
            </a:r>
            <a:br>
              <a:rPr lang="ru-RU" sz="1500" dirty="0">
                <a:solidFill>
                  <a:schemeClr val="bg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ru-RU" sz="1500" dirty="0">
                <a:solidFill>
                  <a:schemeClr val="bg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-  (Москва ЦВК «экспоцентр»);</a:t>
            </a:r>
          </a:p>
          <a:p>
            <a:pPr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500" dirty="0">
                <a:solidFill>
                  <a:schemeClr val="bg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Минимальное количество привлеченных клиентов - 61.</a:t>
            </a:r>
          </a:p>
          <a:p>
            <a:pPr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5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Аренда 1 кв. метра - 20 000 руб.</a:t>
            </a:r>
          </a:p>
          <a:p>
            <a:pPr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500" dirty="0">
                <a:solidFill>
                  <a:schemeClr val="bg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Участие в выставке – 40 000 руб.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ru-RU" sz="15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20 000 *18*1,2 = 585 600 рублей </a:t>
            </a:r>
          </a:p>
          <a:p>
            <a:pPr marL="0" indent="0">
              <a:lnSpc>
                <a:spcPct val="90000"/>
              </a:lnSpc>
              <a:spcAft>
                <a:spcPts val="600"/>
              </a:spcAft>
              <a:buNone/>
              <a:defRPr/>
            </a:pPr>
            <a:r>
              <a:rPr lang="ru-RU" sz="15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585600/61</a:t>
            </a:r>
            <a:r>
              <a:rPr lang="ru-RU" sz="15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ru-RU" sz="15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=</a:t>
            </a:r>
            <a:r>
              <a:rPr lang="ru-RU" sz="15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9600 руб.</a:t>
            </a:r>
          </a:p>
          <a:p>
            <a:pPr marL="0" indent="0">
              <a:lnSpc>
                <a:spcPct val="90000"/>
              </a:lnSpc>
              <a:spcAft>
                <a:spcPts val="600"/>
              </a:spcAft>
              <a:buNone/>
              <a:defRPr/>
            </a:pPr>
            <a:r>
              <a:rPr lang="ru-RU" sz="15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На привлечение 1 клиента – затраты составят 9 600 рублей. 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DD0CD906-81F2-9E8E-C02B-74179D423386}"/>
              </a:ext>
            </a:extLst>
          </p:cNvPr>
          <p:cNvSpPr/>
          <p:nvPr/>
        </p:nvSpPr>
        <p:spPr>
          <a:xfrm>
            <a:off x="8314372" y="748564"/>
            <a:ext cx="3208843" cy="4496069"/>
          </a:xfrm>
          <a:prstGeom prst="roundRect">
            <a:avLst/>
          </a:prstGeom>
          <a:solidFill>
            <a:srgbClr val="A5A5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A847FC2-07DD-5890-E2F9-D68CFDA5E6D7}"/>
              </a:ext>
            </a:extLst>
          </p:cNvPr>
          <p:cNvSpPr txBox="1"/>
          <p:nvPr/>
        </p:nvSpPr>
        <p:spPr>
          <a:xfrm>
            <a:off x="8317635" y="1193646"/>
            <a:ext cx="3254910" cy="2626556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rmAutofit/>
          </a:bodyPr>
          <a:lstStyle/>
          <a:p>
            <a:pPr rtl="0">
              <a:lnSpc>
                <a:spcPct val="90000"/>
              </a:lnSpc>
              <a:spcBef>
                <a:spcPts val="1000"/>
              </a:spcBef>
              <a:defRPr/>
            </a:pPr>
            <a:r>
              <a:rPr lang="en-US" sz="1500" kern="1200" dirty="0" err="1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Звонки</a:t>
            </a:r>
            <a:r>
              <a:rPr lang="en-US" sz="1500" kern="12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1500" kern="1200" dirty="0" err="1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потенциальным</a:t>
            </a:r>
            <a:r>
              <a:rPr lang="en-US" sz="1500" kern="12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1500" kern="1200" dirty="0" err="1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клиентам</a:t>
            </a:r>
            <a:r>
              <a:rPr lang="en-US" sz="1500" kern="12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– </a:t>
            </a:r>
            <a:r>
              <a:rPr lang="en-US" sz="1500" kern="1200" dirty="0" err="1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индивидуальная</a:t>
            </a:r>
            <a:r>
              <a:rPr lang="en-US" sz="1500" kern="12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1500" kern="1200" dirty="0" err="1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статистика</a:t>
            </a:r>
            <a:r>
              <a:rPr lang="en-US" sz="1500" kern="12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.</a:t>
            </a:r>
            <a:br>
              <a:rPr lang="en-US" sz="1500" kern="12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en-US" sz="1500" kern="1200" dirty="0" err="1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Выделяемая</a:t>
            </a:r>
            <a:r>
              <a:rPr lang="en-US" sz="1500" kern="12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1500" kern="1200" dirty="0" err="1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сумма</a:t>
            </a:r>
            <a:r>
              <a:rPr lang="en-US" sz="1500" kern="12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 </a:t>
            </a:r>
            <a:r>
              <a:rPr lang="en-US" sz="1500" kern="1200" dirty="0" err="1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до</a:t>
            </a:r>
            <a:r>
              <a:rPr lang="en-US" sz="1500" kern="12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50 000 </a:t>
            </a:r>
            <a:r>
              <a:rPr lang="en-US" sz="1500" kern="1200" dirty="0" err="1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руб</a:t>
            </a:r>
            <a:r>
              <a:rPr lang="en-US" sz="1500" kern="12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./</a:t>
            </a:r>
            <a:r>
              <a:rPr lang="en-US" sz="1500" kern="1200" dirty="0" err="1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год</a:t>
            </a:r>
            <a:r>
              <a:rPr lang="en-US" sz="1500" kern="12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, в </a:t>
            </a:r>
            <a:r>
              <a:rPr lang="en-US" sz="1500" kern="1200" dirty="0" err="1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том</a:t>
            </a:r>
            <a:r>
              <a:rPr lang="en-US" sz="1500" kern="12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1500" kern="1200" dirty="0" err="1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числе</a:t>
            </a:r>
            <a:r>
              <a:rPr lang="en-US" sz="1500" kern="12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1500" kern="1200" dirty="0" err="1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звонки</a:t>
            </a:r>
            <a:r>
              <a:rPr lang="en-US" sz="1500" kern="12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1500" kern="1200" dirty="0" err="1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по</a:t>
            </a:r>
            <a:r>
              <a:rPr lang="en-US" sz="1500" kern="12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1500" kern="1200" dirty="0" err="1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России</a:t>
            </a:r>
            <a:r>
              <a:rPr lang="en-US" sz="1500" kern="12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и </a:t>
            </a:r>
            <a:r>
              <a:rPr lang="en-US" sz="1500" kern="1200" dirty="0" err="1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ближний</a:t>
            </a:r>
            <a:r>
              <a:rPr lang="en-US" sz="1500" kern="12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1500" kern="1200" dirty="0" err="1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зарубеж</a:t>
            </a:r>
            <a:r>
              <a:rPr lang="en-US" sz="1500" kern="12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.</a:t>
            </a:r>
          </a:p>
          <a:p>
            <a:pPr rtl="0">
              <a:lnSpc>
                <a:spcPct val="90000"/>
              </a:lnSpc>
              <a:spcBef>
                <a:spcPts val="1000"/>
              </a:spcBef>
              <a:defRPr/>
            </a:pPr>
            <a:r>
              <a:rPr lang="en-US" sz="1500" kern="1200" dirty="0" err="1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Расчет</a:t>
            </a:r>
            <a:r>
              <a:rPr lang="en-US" sz="1500" kern="12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1500" kern="1200" dirty="0" err="1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на</a:t>
            </a:r>
            <a:r>
              <a:rPr lang="en-US" sz="1500" kern="12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1500" kern="1200" dirty="0" err="1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потенциальных</a:t>
            </a:r>
            <a:r>
              <a:rPr lang="en-US" sz="1500" kern="12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1500" kern="1200" dirty="0" err="1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заказчиков</a:t>
            </a:r>
            <a:r>
              <a:rPr lang="en-US" sz="1500" kern="12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– 10</a:t>
            </a:r>
            <a:r>
              <a:rPr lang="ru-RU" sz="1500" kern="12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1500" kern="1200" dirty="0" err="1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клиентов</a:t>
            </a:r>
            <a:r>
              <a:rPr lang="en-US" sz="1500" kern="12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.</a:t>
            </a:r>
          </a:p>
          <a:p>
            <a:pPr rtl="0">
              <a:lnSpc>
                <a:spcPct val="90000"/>
              </a:lnSpc>
              <a:spcBef>
                <a:spcPts val="1000"/>
              </a:spcBef>
              <a:defRPr/>
            </a:pPr>
            <a:r>
              <a:rPr lang="en-US" sz="1500" b="1" kern="1200" dirty="0" err="1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На</a:t>
            </a:r>
            <a:r>
              <a:rPr lang="en-US" sz="1500" b="1" kern="12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1500" b="1" kern="1200" dirty="0" err="1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привлечение</a:t>
            </a:r>
            <a:r>
              <a:rPr lang="en-US" sz="1500" b="1" kern="12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1 </a:t>
            </a:r>
            <a:r>
              <a:rPr lang="en-US" sz="1500" b="1" kern="1200" dirty="0" err="1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клиента</a:t>
            </a:r>
            <a:r>
              <a:rPr lang="en-US" sz="1500" b="1" kern="12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– </a:t>
            </a:r>
            <a:r>
              <a:rPr lang="en-US" sz="1500" b="1" kern="1200" dirty="0" err="1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затраты</a:t>
            </a:r>
            <a:r>
              <a:rPr lang="en-US" sz="1500" b="1" kern="12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1500" b="1" kern="1200" dirty="0" err="1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составят</a:t>
            </a:r>
            <a:r>
              <a:rPr lang="en-US" sz="1500" b="1" kern="12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5000 </a:t>
            </a:r>
            <a:r>
              <a:rPr lang="en-US" sz="1500" b="1" kern="1200" dirty="0" err="1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рублей</a:t>
            </a:r>
            <a:r>
              <a:rPr lang="en-US" sz="1500" b="1" kern="12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. </a:t>
            </a:r>
            <a:endParaRPr lang="en-US" sz="1500" kern="1200" dirty="0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23" name="Рисунок 22" descr="Изображение выглядит как снимок экрана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F121B53C-444B-7265-621C-DF6FB5F68A8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3215" y="4317271"/>
            <a:ext cx="1327711" cy="1327711"/>
          </a:xfrm>
          <a:prstGeom prst="rect">
            <a:avLst/>
          </a:prstGeom>
        </p:spPr>
      </p:pic>
      <p:pic>
        <p:nvPicPr>
          <p:cNvPr id="28" name="Рисунок 27" descr="Изображение выглядит как снимок экрана, графическая вставка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30D9DC49-F92C-A416-018A-B09A43048BC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916" y="4072584"/>
            <a:ext cx="1679345" cy="1679345"/>
          </a:xfrm>
          <a:prstGeom prst="rect">
            <a:avLst/>
          </a:prstGeom>
        </p:spPr>
      </p:pic>
      <p:pic>
        <p:nvPicPr>
          <p:cNvPr id="33" name="Рисунок 32" descr="Изображение выглядит как графическая вставка, Графика, круг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F2C1CD1A-F835-AF03-5CED-F148ED403FE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3469" y="4101809"/>
            <a:ext cx="1627679" cy="1627679"/>
          </a:xfrm>
          <a:prstGeom prst="rect">
            <a:avLst/>
          </a:prstGeom>
        </p:spPr>
      </p:pic>
      <p:sp>
        <p:nvSpPr>
          <p:cNvPr id="35" name="Полилиния: фигура 34">
            <a:extLst>
              <a:ext uri="{FF2B5EF4-FFF2-40B4-BE49-F238E27FC236}">
                <a16:creationId xmlns:a16="http://schemas.microsoft.com/office/drawing/2014/main" id="{49634B37-5D1B-3A0A-7C25-FFFE28A6EE80}"/>
              </a:ext>
            </a:extLst>
          </p:cNvPr>
          <p:cNvSpPr/>
          <p:nvPr/>
        </p:nvSpPr>
        <p:spPr bwMode="auto">
          <a:xfrm rot="10800000">
            <a:off x="62049" y="6123044"/>
            <a:ext cx="530082" cy="718559"/>
          </a:xfrm>
          <a:custGeom>
            <a:avLst/>
            <a:gdLst>
              <a:gd name="connsiteX0" fmla="*/ 515648 w 530082"/>
              <a:gd name="connsiteY0" fmla="*/ 309217 h 718559"/>
              <a:gd name="connsiteX1" fmla="*/ 513879 w 530082"/>
              <a:gd name="connsiteY1" fmla="*/ 309217 h 718559"/>
              <a:gd name="connsiteX2" fmla="*/ 501879 w 530082"/>
              <a:gd name="connsiteY2" fmla="*/ 315631 h 718559"/>
              <a:gd name="connsiteX3" fmla="*/ 429469 w 530082"/>
              <a:gd name="connsiteY3" fmla="*/ 353388 h 718559"/>
              <a:gd name="connsiteX4" fmla="*/ 341310 w 530082"/>
              <a:gd name="connsiteY4" fmla="*/ 259214 h 718559"/>
              <a:gd name="connsiteX5" fmla="*/ 423458 w 530082"/>
              <a:gd name="connsiteY5" fmla="*/ 176893 h 718559"/>
              <a:gd name="connsiteX6" fmla="*/ 501916 w 530082"/>
              <a:gd name="connsiteY6" fmla="*/ 214509 h 718559"/>
              <a:gd name="connsiteX7" fmla="*/ 513863 w 530082"/>
              <a:gd name="connsiteY7" fmla="*/ 220865 h 718559"/>
              <a:gd name="connsiteX8" fmla="*/ 515648 w 530082"/>
              <a:gd name="connsiteY8" fmla="*/ 220865 h 718559"/>
              <a:gd name="connsiteX9" fmla="*/ 530082 w 530082"/>
              <a:gd name="connsiteY9" fmla="*/ 206431 h 718559"/>
              <a:gd name="connsiteX10" fmla="*/ 530082 w 530082"/>
              <a:gd name="connsiteY10" fmla="*/ 0 h 718559"/>
              <a:gd name="connsiteX11" fmla="*/ 0 w 530082"/>
              <a:gd name="connsiteY11" fmla="*/ 0 h 718559"/>
              <a:gd name="connsiteX12" fmla="*/ 0 w 530082"/>
              <a:gd name="connsiteY12" fmla="*/ 323651 h 718559"/>
              <a:gd name="connsiteX13" fmla="*/ 0 w 530082"/>
              <a:gd name="connsiteY13" fmla="*/ 530082 h 718559"/>
              <a:gd name="connsiteX14" fmla="*/ 206431 w 530082"/>
              <a:gd name="connsiteY14" fmla="*/ 530082 h 718559"/>
              <a:gd name="connsiteX15" fmla="*/ 220865 w 530082"/>
              <a:gd name="connsiteY15" fmla="*/ 544516 h 718559"/>
              <a:gd name="connsiteX16" fmla="*/ 220865 w 530082"/>
              <a:gd name="connsiteY16" fmla="*/ 545814 h 718559"/>
              <a:gd name="connsiteX17" fmla="*/ 214509 w 530082"/>
              <a:gd name="connsiteY17" fmla="*/ 557762 h 718559"/>
              <a:gd name="connsiteX18" fmla="*/ 176893 w 530082"/>
              <a:gd name="connsiteY18" fmla="*/ 636235 h 718559"/>
              <a:gd name="connsiteX19" fmla="*/ 259225 w 530082"/>
              <a:gd name="connsiteY19" fmla="*/ 718373 h 718559"/>
              <a:gd name="connsiteX20" fmla="*/ 353388 w 530082"/>
              <a:gd name="connsiteY20" fmla="*/ 630214 h 718559"/>
              <a:gd name="connsiteX21" fmla="*/ 315631 w 530082"/>
              <a:gd name="connsiteY21" fmla="*/ 557804 h 718559"/>
              <a:gd name="connsiteX22" fmla="*/ 309217 w 530082"/>
              <a:gd name="connsiteY22" fmla="*/ 545799 h 718559"/>
              <a:gd name="connsiteX23" fmla="*/ 309217 w 530082"/>
              <a:gd name="connsiteY23" fmla="*/ 544516 h 718559"/>
              <a:gd name="connsiteX24" fmla="*/ 323651 w 530082"/>
              <a:gd name="connsiteY24" fmla="*/ 530082 h 718559"/>
              <a:gd name="connsiteX25" fmla="*/ 530082 w 530082"/>
              <a:gd name="connsiteY25" fmla="*/ 530082 h 718559"/>
              <a:gd name="connsiteX26" fmla="*/ 530082 w 530082"/>
              <a:gd name="connsiteY26" fmla="*/ 323651 h 718559"/>
              <a:gd name="connsiteX27" fmla="*/ 515648 w 530082"/>
              <a:gd name="connsiteY27" fmla="*/ 309217 h 718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30082" h="718559">
                <a:moveTo>
                  <a:pt x="515648" y="309217"/>
                </a:moveTo>
                <a:lnTo>
                  <a:pt x="513879" y="309217"/>
                </a:lnTo>
                <a:cubicBezTo>
                  <a:pt x="509057" y="309217"/>
                  <a:pt x="504643" y="311683"/>
                  <a:pt x="501879" y="315631"/>
                </a:cubicBezTo>
                <a:cubicBezTo>
                  <a:pt x="485906" y="338452"/>
                  <a:pt x="459441" y="353388"/>
                  <a:pt x="429469" y="353388"/>
                </a:cubicBezTo>
                <a:cubicBezTo>
                  <a:pt x="378748" y="353388"/>
                  <a:pt x="338007" y="310647"/>
                  <a:pt x="341310" y="259214"/>
                </a:cubicBezTo>
                <a:cubicBezTo>
                  <a:pt x="343985" y="217551"/>
                  <a:pt x="381801" y="179652"/>
                  <a:pt x="423458" y="176893"/>
                </a:cubicBezTo>
                <a:cubicBezTo>
                  <a:pt x="455907" y="174746"/>
                  <a:pt x="484890" y="190139"/>
                  <a:pt x="501916" y="214509"/>
                </a:cubicBezTo>
                <a:cubicBezTo>
                  <a:pt x="504659" y="218436"/>
                  <a:pt x="509067" y="220865"/>
                  <a:pt x="513863" y="220865"/>
                </a:cubicBezTo>
                <a:lnTo>
                  <a:pt x="515648" y="220865"/>
                </a:lnTo>
                <a:cubicBezTo>
                  <a:pt x="523622" y="220865"/>
                  <a:pt x="530082" y="214399"/>
                  <a:pt x="530082" y="206431"/>
                </a:cubicBezTo>
                <a:lnTo>
                  <a:pt x="530082" y="0"/>
                </a:lnTo>
                <a:lnTo>
                  <a:pt x="0" y="0"/>
                </a:lnTo>
                <a:cubicBezTo>
                  <a:pt x="0" y="0"/>
                  <a:pt x="0" y="315678"/>
                  <a:pt x="0" y="323651"/>
                </a:cubicBezTo>
                <a:lnTo>
                  <a:pt x="0" y="530082"/>
                </a:lnTo>
                <a:lnTo>
                  <a:pt x="206431" y="530082"/>
                </a:lnTo>
                <a:cubicBezTo>
                  <a:pt x="214405" y="530082"/>
                  <a:pt x="220865" y="536543"/>
                  <a:pt x="220865" y="544516"/>
                </a:cubicBezTo>
                <a:lnTo>
                  <a:pt x="220865" y="545814"/>
                </a:lnTo>
                <a:cubicBezTo>
                  <a:pt x="220865" y="550605"/>
                  <a:pt x="218436" y="555013"/>
                  <a:pt x="214509" y="557762"/>
                </a:cubicBezTo>
                <a:cubicBezTo>
                  <a:pt x="190133" y="574787"/>
                  <a:pt x="174741" y="603781"/>
                  <a:pt x="176893" y="636235"/>
                </a:cubicBezTo>
                <a:cubicBezTo>
                  <a:pt x="179657" y="677893"/>
                  <a:pt x="217561" y="715703"/>
                  <a:pt x="259225" y="718373"/>
                </a:cubicBezTo>
                <a:cubicBezTo>
                  <a:pt x="310652" y="721666"/>
                  <a:pt x="353388" y="680929"/>
                  <a:pt x="353388" y="630214"/>
                </a:cubicBezTo>
                <a:cubicBezTo>
                  <a:pt x="353388" y="600242"/>
                  <a:pt x="338452" y="573777"/>
                  <a:pt x="315631" y="557804"/>
                </a:cubicBezTo>
                <a:cubicBezTo>
                  <a:pt x="311683" y="555039"/>
                  <a:pt x="309217" y="550621"/>
                  <a:pt x="309217" y="545799"/>
                </a:cubicBezTo>
                <a:lnTo>
                  <a:pt x="309217" y="544516"/>
                </a:lnTo>
                <a:cubicBezTo>
                  <a:pt x="309217" y="536543"/>
                  <a:pt x="315683" y="530082"/>
                  <a:pt x="323651" y="530082"/>
                </a:cubicBezTo>
                <a:lnTo>
                  <a:pt x="530082" y="530082"/>
                </a:lnTo>
                <a:lnTo>
                  <a:pt x="530082" y="323651"/>
                </a:lnTo>
                <a:cubicBezTo>
                  <a:pt x="530082" y="315683"/>
                  <a:pt x="523616" y="309217"/>
                  <a:pt x="515648" y="309217"/>
                </a:cubicBezTo>
                <a:close/>
              </a:path>
            </a:pathLst>
          </a:custGeom>
          <a:solidFill>
            <a:srgbClr val="737373"/>
          </a:solidFill>
          <a:ln w="5219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12142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4" name="Rectangle 1036">
            <a:extLst>
              <a:ext uri="{FF2B5EF4-FFF2-40B4-BE49-F238E27FC236}">
                <a16:creationId xmlns:a16="http://schemas.microsoft.com/office/drawing/2014/main" id="{6EFC920F-B85A-4068-BD93-41064EDE93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35" name="Group 1038">
            <a:extLst>
              <a:ext uri="{FF2B5EF4-FFF2-40B4-BE49-F238E27FC236}">
                <a16:creationId xmlns:a16="http://schemas.microsoft.com/office/drawing/2014/main" id="{1C559108-BBAE-426C-8564-051D2BA6DD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-2340441" y="2666183"/>
            <a:ext cx="5860051" cy="527712"/>
            <a:chOff x="6081624" y="1998368"/>
            <a:chExt cx="5613457" cy="782175"/>
          </a:xfrm>
          <a:solidFill>
            <a:schemeClr val="accent4"/>
          </a:solidFill>
        </p:grpSpPr>
        <p:sp>
          <p:nvSpPr>
            <p:cNvPr id="1040" name="Rectangle 1039">
              <a:extLst>
                <a:ext uri="{FF2B5EF4-FFF2-40B4-BE49-F238E27FC236}">
                  <a16:creationId xmlns:a16="http://schemas.microsoft.com/office/drawing/2014/main" id="{42BC35EE-6650-42D2-AEFB-4B7CD1AFC9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6" name="Rectangle 1040">
              <a:extLst>
                <a:ext uri="{FF2B5EF4-FFF2-40B4-BE49-F238E27FC236}">
                  <a16:creationId xmlns:a16="http://schemas.microsoft.com/office/drawing/2014/main" id="{0952C743-9049-4DFB-878B-2AB07B6E4F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38" name="Rectangle 1042">
            <a:extLst>
              <a:ext uri="{FF2B5EF4-FFF2-40B4-BE49-F238E27FC236}">
                <a16:creationId xmlns:a16="http://schemas.microsoft.com/office/drawing/2014/main" id="{CBC4F608-B4B8-48C3-9572-C0F061B1CD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922919"/>
            <a:ext cx="11111729" cy="546125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8D7548D1-D80E-39FF-AEA5-7FB6245D4358}"/>
              </a:ext>
            </a:extLst>
          </p:cNvPr>
          <p:cNvSpPr txBox="1">
            <a:spLocks/>
          </p:cNvSpPr>
          <p:nvPr/>
        </p:nvSpPr>
        <p:spPr bwMode="auto">
          <a:xfrm>
            <a:off x="979772" y="16136"/>
            <a:ext cx="4709345" cy="96295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spcBef>
                <a:spcPct val="0"/>
              </a:spcBef>
              <a:spcAft>
                <a:spcPts val="600"/>
              </a:spcAft>
              <a:defRPr/>
            </a:pPr>
            <a:r>
              <a:rPr lang="en-US" sz="1800" dirty="0" err="1">
                <a:solidFill>
                  <a:srgbClr val="F88101"/>
                </a:solidFill>
                <a:latin typeface="Arial Black"/>
                <a:ea typeface="+mn-ea"/>
                <a:cs typeface="Arial"/>
              </a:rPr>
              <a:t>Расчет</a:t>
            </a:r>
            <a:r>
              <a:rPr lang="ru-RU" sz="3800" kern="1200" dirty="0"/>
              <a:t> </a:t>
            </a:r>
            <a:r>
              <a:rPr lang="en-US" sz="1800" dirty="0" err="1">
                <a:solidFill>
                  <a:srgbClr val="F88101"/>
                </a:solidFill>
                <a:latin typeface="Arial Black"/>
                <a:ea typeface="+mn-ea"/>
                <a:cs typeface="Arial"/>
              </a:rPr>
              <a:t>экономики</a:t>
            </a:r>
            <a:endParaRPr lang="en-US" sz="1800" dirty="0">
              <a:solidFill>
                <a:srgbClr val="F88101"/>
              </a:solidFill>
              <a:latin typeface="Arial Black"/>
              <a:ea typeface="+mn-ea"/>
              <a:cs typeface="Arial"/>
            </a:endParaRPr>
          </a:p>
        </p:txBody>
      </p:sp>
      <p:sp>
        <p:nvSpPr>
          <p:cNvPr id="1045" name="Rectangle 1044">
            <a:extLst>
              <a:ext uri="{FF2B5EF4-FFF2-40B4-BE49-F238E27FC236}">
                <a16:creationId xmlns:a16="http://schemas.microsoft.com/office/drawing/2014/main" id="{1382A32C-5B0C-4B1C-A074-76C6DBCC9F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39885" y="2372170"/>
            <a:ext cx="438912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13">
            <a:extLst>
              <a:ext uri="{FF2B5EF4-FFF2-40B4-BE49-F238E27FC236}">
                <a16:creationId xmlns:a16="http://schemas.microsoft.com/office/drawing/2014/main" id="{043A7761-5D80-60A5-0CB0-6FFBE1336C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875486" y="-3374"/>
            <a:ext cx="1329139" cy="1329139"/>
          </a:xfrm>
          <a:prstGeom prst="rect">
            <a:avLst/>
          </a:prstGeom>
        </p:spPr>
      </p:pic>
      <p:sp>
        <p:nvSpPr>
          <p:cNvPr id="4" name="Slide Number Placeholder 15">
            <a:extLst>
              <a:ext uri="{FF2B5EF4-FFF2-40B4-BE49-F238E27FC236}">
                <a16:creationId xmlns:a16="http://schemas.microsoft.com/office/drawing/2014/main" id="{298889DD-BAAF-682A-995A-2B3B44E17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11240847" y="449725"/>
            <a:ext cx="522656" cy="365125"/>
          </a:xfrm>
        </p:spPr>
        <p:txBody>
          <a:bodyPr/>
          <a:lstStyle/>
          <a:p>
            <a:pPr algn="ctr">
              <a:defRPr/>
            </a:pPr>
            <a:fld id="{E08F102E-0231-4AB3-A5B9-A43093585AD3}" type="slidenum">
              <a:rPr lang="en-US" sz="1600" smtClean="0">
                <a:solidFill>
                  <a:schemeClr val="bg1">
                    <a:lumMod val="50000"/>
                  </a:schemeClr>
                </a:solidFill>
                <a:latin typeface="Arial Narrow"/>
              </a:rPr>
              <a:t>12</a:t>
            </a:fld>
            <a:endParaRPr lang="en-US" sz="1600" dirty="0">
              <a:solidFill>
                <a:schemeClr val="bg1">
                  <a:lumMod val="50000"/>
                </a:schemeClr>
              </a:solidFill>
              <a:latin typeface="Arial Narrow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2B732A6-DA73-B9AB-3BF2-ABF522986CE9}"/>
              </a:ext>
            </a:extLst>
          </p:cNvPr>
          <p:cNvSpPr/>
          <p:nvPr/>
        </p:nvSpPr>
        <p:spPr>
          <a:xfrm>
            <a:off x="1583405" y="2367758"/>
            <a:ext cx="4549233" cy="20659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14" name="Таблица 13">
            <a:extLst>
              <a:ext uri="{FF2B5EF4-FFF2-40B4-BE49-F238E27FC236}">
                <a16:creationId xmlns:a16="http://schemas.microsoft.com/office/drawing/2014/main" id="{8C69CD26-7B51-0C1B-55DA-876AD9911F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7554600"/>
              </p:ext>
            </p:extLst>
          </p:nvPr>
        </p:nvGraphicFramePr>
        <p:xfrm>
          <a:off x="5566742" y="1156699"/>
          <a:ext cx="5898731" cy="454428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187076">
                  <a:extLst>
                    <a:ext uri="{9D8B030D-6E8A-4147-A177-3AD203B41FA5}">
                      <a16:colId xmlns:a16="http://schemas.microsoft.com/office/drawing/2014/main" val="2154452197"/>
                    </a:ext>
                  </a:extLst>
                </a:gridCol>
                <a:gridCol w="2711655">
                  <a:extLst>
                    <a:ext uri="{9D8B030D-6E8A-4147-A177-3AD203B41FA5}">
                      <a16:colId xmlns:a16="http://schemas.microsoft.com/office/drawing/2014/main" val="1515659201"/>
                    </a:ext>
                  </a:extLst>
                </a:gridCol>
              </a:tblGrid>
              <a:tr h="330449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</a:rPr>
                        <a:t>Стоимость изготовления единицы продукции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4216560"/>
                  </a:ext>
                </a:extLst>
              </a:tr>
              <a:tr h="28638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>
                          <a:effectLst/>
                        </a:rPr>
                        <a:t>аккумуляторные батареи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>
                          <a:effectLst/>
                        </a:rPr>
                        <a:t>                              15 000,00 ₽ 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50290991"/>
                  </a:ext>
                </a:extLst>
              </a:tr>
              <a:tr h="28638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>
                          <a:effectLst/>
                        </a:rPr>
                        <a:t>мехатронный люк (гидравлика)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>
                          <a:effectLst/>
                        </a:rPr>
                        <a:t>                              20 000,00 ₽ 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689514176"/>
                  </a:ext>
                </a:extLst>
              </a:tr>
              <a:tr h="28638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>
                          <a:effectLst/>
                        </a:rPr>
                        <a:t>магнитные захваты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>
                          <a:effectLst/>
                        </a:rPr>
                        <a:t>                                9 000,00 ₽ 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38109859"/>
                  </a:ext>
                </a:extLst>
              </a:tr>
              <a:tr h="52871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>
                          <a:effectLst/>
                        </a:rPr>
                        <a:t>механические захваты (электротехника)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>
                          <a:effectLst/>
                        </a:rPr>
                        <a:t>                                6 000,00 ₽ 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802502765"/>
                  </a:ext>
                </a:extLst>
              </a:tr>
              <a:tr h="28638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>
                          <a:effectLst/>
                        </a:rPr>
                        <a:t>вычислительный модуль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>
                          <a:effectLst/>
                        </a:rPr>
                        <a:t>                              20 000,00 ₽ 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227518189"/>
                  </a:ext>
                </a:extLst>
              </a:tr>
              <a:tr h="28638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>
                          <a:effectLst/>
                        </a:rPr>
                        <a:t>модуль связи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>
                          <a:effectLst/>
                        </a:rPr>
                        <a:t>                              50 000,00 ₽ 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146493004"/>
                  </a:ext>
                </a:extLst>
              </a:tr>
              <a:tr h="30841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>
                          <a:effectLst/>
                        </a:rPr>
                        <a:t>пульт управления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>
                          <a:effectLst/>
                        </a:rPr>
                        <a:t>                              20 000,00 ₽ 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580491430"/>
                  </a:ext>
                </a:extLst>
              </a:tr>
              <a:tr h="35407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effectLst/>
                        </a:rPr>
                        <a:t>БПЛА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 N/A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89012831"/>
                  </a:ext>
                </a:extLst>
              </a:tr>
              <a:tr h="58280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>
                          <a:effectLst/>
                        </a:rPr>
                        <a:t>исходные материалы  для контейнера и некоторых электромеханических деталей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>
                          <a:effectLst/>
                        </a:rPr>
                        <a:t>                              40 000,00 ₽ 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982200402"/>
                  </a:ext>
                </a:extLst>
              </a:tr>
              <a:tr h="57277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effectLst/>
                        </a:rPr>
                        <a:t>прочие расходы на единицу продукции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>
                          <a:effectLst/>
                        </a:rPr>
                        <a:t>                              20 000,00 ₽ 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109407580"/>
                  </a:ext>
                </a:extLst>
              </a:tr>
              <a:tr h="28638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Итого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effectLst/>
                        </a:rPr>
                        <a:t>                            </a:t>
                      </a:r>
                      <a:r>
                        <a:rPr lang="ru-RU" sz="1600" b="1" u="none" strike="noStrike" dirty="0">
                          <a:effectLst/>
                        </a:rPr>
                        <a:t>200 000,00 ₽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582037290"/>
                  </a:ext>
                </a:extLst>
              </a:tr>
            </a:tbl>
          </a:graphicData>
        </a:graphic>
      </p:graphicFrame>
      <p:graphicFrame>
        <p:nvGraphicFramePr>
          <p:cNvPr id="15" name="Таблица 14">
            <a:extLst>
              <a:ext uri="{FF2B5EF4-FFF2-40B4-BE49-F238E27FC236}">
                <a16:creationId xmlns:a16="http://schemas.microsoft.com/office/drawing/2014/main" id="{7526178D-F418-64CF-104D-749FE6134C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9192057"/>
              </p:ext>
            </p:extLst>
          </p:nvPr>
        </p:nvGraphicFramePr>
        <p:xfrm>
          <a:off x="726526" y="3844632"/>
          <a:ext cx="4713315" cy="184077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49013">
                  <a:extLst>
                    <a:ext uri="{9D8B030D-6E8A-4147-A177-3AD203B41FA5}">
                      <a16:colId xmlns:a16="http://schemas.microsoft.com/office/drawing/2014/main" val="4231553359"/>
                    </a:ext>
                  </a:extLst>
                </a:gridCol>
                <a:gridCol w="1364302">
                  <a:extLst>
                    <a:ext uri="{9D8B030D-6E8A-4147-A177-3AD203B41FA5}">
                      <a16:colId xmlns:a16="http://schemas.microsoft.com/office/drawing/2014/main" val="1258939150"/>
                    </a:ext>
                  </a:extLst>
                </a:gridCol>
              </a:tblGrid>
              <a:tr h="32484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</a:rPr>
                        <a:t>Начальные инвестиции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4182142"/>
                  </a:ext>
                </a:extLst>
              </a:tr>
              <a:tr h="25987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Оборудование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      600 000,00 ₽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99270567"/>
                  </a:ext>
                </a:extLst>
              </a:tr>
              <a:tr h="25987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опытный образец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      200 000,00 ₽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655786027"/>
                  </a:ext>
                </a:extLst>
              </a:tr>
              <a:tr h="25987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модернизированный БПЛА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      100 000,00 ₽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519747175"/>
                  </a:ext>
                </a:extLst>
              </a:tr>
              <a:tr h="47643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транспорт для установки опытного образца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      500 000,00 ₽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059579750"/>
                  </a:ext>
                </a:extLst>
              </a:tr>
              <a:tr h="25987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Итог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</a:rPr>
                        <a:t>  </a:t>
                      </a:r>
                      <a:r>
                        <a:rPr lang="ru-RU" sz="1400" b="1" u="none" strike="noStrike" dirty="0">
                          <a:effectLst/>
                        </a:rPr>
                        <a:t>1 400 000,00 ₽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392835727"/>
                  </a:ext>
                </a:extLst>
              </a:tr>
            </a:tbl>
          </a:graphicData>
        </a:graphic>
      </p:graphicFrame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FE687444-8F70-5E20-EA68-4D79E1E29464}"/>
              </a:ext>
            </a:extLst>
          </p:cNvPr>
          <p:cNvSpPr/>
          <p:nvPr/>
        </p:nvSpPr>
        <p:spPr>
          <a:xfrm>
            <a:off x="855807" y="2025808"/>
            <a:ext cx="1329139" cy="6838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6" name="Таблица 15">
            <a:extLst>
              <a:ext uri="{FF2B5EF4-FFF2-40B4-BE49-F238E27FC236}">
                <a16:creationId xmlns:a16="http://schemas.microsoft.com/office/drawing/2014/main" id="{673C6126-8307-ED25-4F86-4A992E26B7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58248"/>
              </p:ext>
            </p:extLst>
          </p:nvPr>
        </p:nvGraphicFramePr>
        <p:xfrm>
          <a:off x="767174" y="1156699"/>
          <a:ext cx="3435256" cy="258182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92742">
                  <a:extLst>
                    <a:ext uri="{9D8B030D-6E8A-4147-A177-3AD203B41FA5}">
                      <a16:colId xmlns:a16="http://schemas.microsoft.com/office/drawing/2014/main" val="1273084314"/>
                    </a:ext>
                  </a:extLst>
                </a:gridCol>
                <a:gridCol w="1342514">
                  <a:extLst>
                    <a:ext uri="{9D8B030D-6E8A-4147-A177-3AD203B41FA5}">
                      <a16:colId xmlns:a16="http://schemas.microsoft.com/office/drawing/2014/main" val="1711886296"/>
                    </a:ext>
                  </a:extLst>
                </a:gridCol>
              </a:tblGrid>
              <a:tr h="278614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</a:rPr>
                        <a:t>Постоянные затраты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9288446"/>
                  </a:ext>
                </a:extLst>
              </a:tr>
              <a:tr h="22289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Аренда помещений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        50 000,00 ₽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94148943"/>
                  </a:ext>
                </a:extLst>
              </a:tr>
              <a:tr h="22289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</a:rPr>
                        <a:t>коммунальные расходы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        10 000,00 ₽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658719304"/>
                  </a:ext>
                </a:extLst>
              </a:tr>
              <a:tr h="22289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электротехник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        44 000,00 ₽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527834113"/>
                  </a:ext>
                </a:extLst>
              </a:tr>
              <a:tr h="22289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программный инженер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        50 000,00 ₽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988033308"/>
                  </a:ext>
                </a:extLst>
              </a:tr>
              <a:tr h="22289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маркетолог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        35 000,00 ₽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967071081"/>
                  </a:ext>
                </a:extLst>
              </a:tr>
              <a:tr h="22289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юрист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        25 000,00 ₽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159570900"/>
                  </a:ext>
                </a:extLst>
              </a:tr>
              <a:tr h="22289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токарь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        30 000,00 ₽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858817577"/>
                  </a:ext>
                </a:extLst>
              </a:tr>
              <a:tr h="22289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фрезеровщик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        30 000,00 ₽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758809205"/>
                  </a:ext>
                </a:extLst>
              </a:tr>
              <a:tr h="27861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автослесарь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        22 000,00 ₽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58088909"/>
                  </a:ext>
                </a:extLst>
              </a:tr>
              <a:tr h="24146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Итог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</a:rPr>
                        <a:t>      </a:t>
                      </a:r>
                      <a:r>
                        <a:rPr lang="ru-RU" sz="1400" b="1" u="none" strike="noStrike" dirty="0">
                          <a:effectLst/>
                        </a:rPr>
                        <a:t>296 000,00 ₽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160751621"/>
                  </a:ext>
                </a:extLst>
              </a:tr>
            </a:tbl>
          </a:graphicData>
        </a:graphic>
      </p:graphicFrame>
      <p:pic>
        <p:nvPicPr>
          <p:cNvPr id="5" name="Рисунок 4" descr="Калькулятор">
            <a:extLst>
              <a:ext uri="{FF2B5EF4-FFF2-40B4-BE49-F238E27FC236}">
                <a16:creationId xmlns:a16="http://schemas.microsoft.com/office/drawing/2014/main" id="{E27BBEB4-BF60-C70C-53E9-2E0850D4B2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12544" y="524222"/>
            <a:ext cx="4000116" cy="4000116"/>
          </a:xfrm>
          <a:prstGeom prst="rect">
            <a:avLst/>
          </a:prstGeom>
        </p:spPr>
      </p:pic>
      <p:sp>
        <p:nvSpPr>
          <p:cNvPr id="8" name="Полилиния: фигура 7">
            <a:extLst>
              <a:ext uri="{FF2B5EF4-FFF2-40B4-BE49-F238E27FC236}">
                <a16:creationId xmlns:a16="http://schemas.microsoft.com/office/drawing/2014/main" id="{3C84E370-E336-D026-D45C-BE4166B580C3}"/>
              </a:ext>
            </a:extLst>
          </p:cNvPr>
          <p:cNvSpPr/>
          <p:nvPr/>
        </p:nvSpPr>
        <p:spPr bwMode="auto">
          <a:xfrm rot="836704">
            <a:off x="659581" y="5773030"/>
            <a:ext cx="664890" cy="650285"/>
          </a:xfrm>
          <a:custGeom>
            <a:avLst/>
            <a:gdLst>
              <a:gd name="connsiteX0" fmla="*/ 654737 w 764447"/>
              <a:gd name="connsiteY0" fmla="*/ 267518 h 763863"/>
              <a:gd name="connsiteX1" fmla="*/ 593718 w 764447"/>
              <a:gd name="connsiteY1" fmla="*/ 321788 h 763863"/>
              <a:gd name="connsiteX2" fmla="*/ 583640 w 764447"/>
              <a:gd name="connsiteY2" fmla="*/ 330934 h 763863"/>
              <a:gd name="connsiteX3" fmla="*/ 581923 w 764447"/>
              <a:gd name="connsiteY3" fmla="*/ 331363 h 763863"/>
              <a:gd name="connsiteX4" fmla="*/ 564400 w 764447"/>
              <a:gd name="connsiteY4" fmla="*/ 320882 h 763863"/>
              <a:gd name="connsiteX5" fmla="*/ 514078 w 764447"/>
              <a:gd name="connsiteY5" fmla="*/ 120676 h 763863"/>
              <a:gd name="connsiteX6" fmla="*/ 313877 w 764447"/>
              <a:gd name="connsiteY6" fmla="*/ 170998 h 763863"/>
              <a:gd name="connsiteX7" fmla="*/ 296354 w 764447"/>
              <a:gd name="connsiteY7" fmla="*/ 160517 h 763863"/>
              <a:gd name="connsiteX8" fmla="*/ 296040 w 764447"/>
              <a:gd name="connsiteY8" fmla="*/ 159260 h 763863"/>
              <a:gd name="connsiteX9" fmla="*/ 299296 w 764447"/>
              <a:gd name="connsiteY9" fmla="*/ 146125 h 763863"/>
              <a:gd name="connsiteX10" fmla="*/ 316646 w 764447"/>
              <a:gd name="connsiteY10" fmla="*/ 60851 h 763863"/>
              <a:gd name="connsiteX11" fmla="*/ 216781 w 764447"/>
              <a:gd name="connsiteY11" fmla="*/ 1257 h 763863"/>
              <a:gd name="connsiteX12" fmla="*/ 146947 w 764447"/>
              <a:gd name="connsiteY12" fmla="*/ 109713 h 763863"/>
              <a:gd name="connsiteX13" fmla="*/ 201222 w 764447"/>
              <a:gd name="connsiteY13" fmla="*/ 170731 h 763863"/>
              <a:gd name="connsiteX14" fmla="*/ 210368 w 764447"/>
              <a:gd name="connsiteY14" fmla="*/ 180809 h 763863"/>
              <a:gd name="connsiteX15" fmla="*/ 210682 w 764447"/>
              <a:gd name="connsiteY15" fmla="*/ 182050 h 763863"/>
              <a:gd name="connsiteX16" fmla="*/ 200206 w 764447"/>
              <a:gd name="connsiteY16" fmla="*/ 199568 h 763863"/>
              <a:gd name="connsiteX17" fmla="*/ 0 w 764447"/>
              <a:gd name="connsiteY17" fmla="*/ 249890 h 763863"/>
              <a:gd name="connsiteX18" fmla="*/ 0 w 764447"/>
              <a:gd name="connsiteY18" fmla="*/ 249890 h 763863"/>
              <a:gd name="connsiteX19" fmla="*/ 476 w 764447"/>
              <a:gd name="connsiteY19" fmla="*/ 249770 h 763863"/>
              <a:gd name="connsiteX20" fmla="*/ 50799 w 764447"/>
              <a:gd name="connsiteY20" fmla="*/ 449976 h 763863"/>
              <a:gd name="connsiteX21" fmla="*/ 68316 w 764447"/>
              <a:gd name="connsiteY21" fmla="*/ 460457 h 763863"/>
              <a:gd name="connsiteX22" fmla="*/ 69097 w 764447"/>
              <a:gd name="connsiteY22" fmla="*/ 460263 h 763863"/>
              <a:gd name="connsiteX23" fmla="*/ 79133 w 764447"/>
              <a:gd name="connsiteY23" fmla="*/ 451185 h 763863"/>
              <a:gd name="connsiteX24" fmla="*/ 146062 w 764447"/>
              <a:gd name="connsiteY24" fmla="*/ 395575 h 763863"/>
              <a:gd name="connsiteX25" fmla="*/ 245796 w 764447"/>
              <a:gd name="connsiteY25" fmla="*/ 455389 h 763863"/>
              <a:gd name="connsiteX26" fmla="*/ 183254 w 764447"/>
              <a:gd name="connsiteY26" fmla="*/ 568212 h 763863"/>
              <a:gd name="connsiteX27" fmla="*/ 103823 w 764447"/>
              <a:gd name="connsiteY27" fmla="*/ 549244 h 763863"/>
              <a:gd name="connsiteX28" fmla="*/ 90619 w 764447"/>
              <a:gd name="connsiteY28" fmla="*/ 545946 h 763863"/>
              <a:gd name="connsiteX29" fmla="*/ 89855 w 764447"/>
              <a:gd name="connsiteY29" fmla="*/ 546139 h 763863"/>
              <a:gd name="connsiteX30" fmla="*/ 79374 w 764447"/>
              <a:gd name="connsiteY30" fmla="*/ 563657 h 763863"/>
              <a:gd name="connsiteX31" fmla="*/ 129696 w 764447"/>
              <a:gd name="connsiteY31" fmla="*/ 763863 h 763863"/>
              <a:gd name="connsiteX32" fmla="*/ 329426 w 764447"/>
              <a:gd name="connsiteY32" fmla="*/ 713661 h 763863"/>
              <a:gd name="connsiteX33" fmla="*/ 339902 w 764447"/>
              <a:gd name="connsiteY33" fmla="*/ 696143 h 763863"/>
              <a:gd name="connsiteX34" fmla="*/ 339588 w 764447"/>
              <a:gd name="connsiteY34" fmla="*/ 694903 h 763863"/>
              <a:gd name="connsiteX35" fmla="*/ 330441 w 764447"/>
              <a:gd name="connsiteY35" fmla="*/ 684824 h 763863"/>
              <a:gd name="connsiteX36" fmla="*/ 276166 w 764447"/>
              <a:gd name="connsiteY36" fmla="*/ 623806 h 763863"/>
              <a:gd name="connsiteX37" fmla="*/ 346001 w 764447"/>
              <a:gd name="connsiteY37" fmla="*/ 515350 h 763863"/>
              <a:gd name="connsiteX38" fmla="*/ 445866 w 764447"/>
              <a:gd name="connsiteY38" fmla="*/ 574944 h 763863"/>
              <a:gd name="connsiteX39" fmla="*/ 428516 w 764447"/>
              <a:gd name="connsiteY39" fmla="*/ 660218 h 763863"/>
              <a:gd name="connsiteX40" fmla="*/ 425259 w 764447"/>
              <a:gd name="connsiteY40" fmla="*/ 673354 h 763863"/>
              <a:gd name="connsiteX41" fmla="*/ 425574 w 764447"/>
              <a:gd name="connsiteY41" fmla="*/ 674610 h 763863"/>
              <a:gd name="connsiteX42" fmla="*/ 443096 w 764447"/>
              <a:gd name="connsiteY42" fmla="*/ 685092 h 763863"/>
              <a:gd name="connsiteX43" fmla="*/ 643297 w 764447"/>
              <a:gd name="connsiteY43" fmla="*/ 634769 h 763863"/>
              <a:gd name="connsiteX44" fmla="*/ 592975 w 764447"/>
              <a:gd name="connsiteY44" fmla="*/ 434563 h 763863"/>
              <a:gd name="connsiteX45" fmla="*/ 603456 w 764447"/>
              <a:gd name="connsiteY45" fmla="*/ 417045 h 763863"/>
              <a:gd name="connsiteX46" fmla="*/ 605189 w 764447"/>
              <a:gd name="connsiteY46" fmla="*/ 416611 h 763863"/>
              <a:gd name="connsiteX47" fmla="*/ 618324 w 764447"/>
              <a:gd name="connsiteY47" fmla="*/ 419862 h 763863"/>
              <a:gd name="connsiteX48" fmla="*/ 703588 w 764447"/>
              <a:gd name="connsiteY48" fmla="*/ 437217 h 763863"/>
              <a:gd name="connsiteX49" fmla="*/ 763193 w 764447"/>
              <a:gd name="connsiteY49" fmla="*/ 337358 h 763863"/>
              <a:gd name="connsiteX50" fmla="*/ 654737 w 764447"/>
              <a:gd name="connsiteY50" fmla="*/ 267518 h 763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764447" h="763863">
                <a:moveTo>
                  <a:pt x="654737" y="267518"/>
                </a:moveTo>
                <a:cubicBezTo>
                  <a:pt x="625670" y="274826"/>
                  <a:pt x="603645" y="295762"/>
                  <a:pt x="593718" y="321788"/>
                </a:cubicBezTo>
                <a:cubicBezTo>
                  <a:pt x="592001" y="326290"/>
                  <a:pt x="588315" y="329761"/>
                  <a:pt x="583640" y="330934"/>
                </a:cubicBezTo>
                <a:lnTo>
                  <a:pt x="581923" y="331363"/>
                </a:lnTo>
                <a:cubicBezTo>
                  <a:pt x="574190" y="333305"/>
                  <a:pt x="566348" y="328614"/>
                  <a:pt x="564400" y="320882"/>
                </a:cubicBezTo>
                <a:lnTo>
                  <a:pt x="514078" y="120676"/>
                </a:lnTo>
                <a:lnTo>
                  <a:pt x="313877" y="170998"/>
                </a:lnTo>
                <a:cubicBezTo>
                  <a:pt x="306144" y="172941"/>
                  <a:pt x="298302" y="168250"/>
                  <a:pt x="296354" y="160517"/>
                </a:cubicBezTo>
                <a:lnTo>
                  <a:pt x="296040" y="159260"/>
                </a:lnTo>
                <a:cubicBezTo>
                  <a:pt x="294872" y="154611"/>
                  <a:pt x="296150" y="149748"/>
                  <a:pt x="299296" y="146125"/>
                </a:cubicBezTo>
                <a:cubicBezTo>
                  <a:pt x="318782" y="123670"/>
                  <a:pt x="326651" y="91797"/>
                  <a:pt x="316646" y="60851"/>
                </a:cubicBezTo>
                <a:cubicBezTo>
                  <a:pt x="303814" y="21125"/>
                  <a:pt x="257837" y="-6308"/>
                  <a:pt x="216781" y="1257"/>
                </a:cubicBezTo>
                <a:cubicBezTo>
                  <a:pt x="166103" y="10597"/>
                  <a:pt x="134581" y="60526"/>
                  <a:pt x="146947" y="109713"/>
                </a:cubicBezTo>
                <a:cubicBezTo>
                  <a:pt x="154255" y="138780"/>
                  <a:pt x="175191" y="160805"/>
                  <a:pt x="201222" y="170731"/>
                </a:cubicBezTo>
                <a:cubicBezTo>
                  <a:pt x="205724" y="172448"/>
                  <a:pt x="209190" y="176134"/>
                  <a:pt x="210368" y="180809"/>
                </a:cubicBezTo>
                <a:lnTo>
                  <a:pt x="210682" y="182050"/>
                </a:lnTo>
                <a:cubicBezTo>
                  <a:pt x="212624" y="189783"/>
                  <a:pt x="207934" y="197625"/>
                  <a:pt x="200206" y="199568"/>
                </a:cubicBezTo>
                <a:lnTo>
                  <a:pt x="0" y="249890"/>
                </a:lnTo>
                <a:lnTo>
                  <a:pt x="0" y="249890"/>
                </a:lnTo>
                <a:lnTo>
                  <a:pt x="476" y="249770"/>
                </a:lnTo>
                <a:lnTo>
                  <a:pt x="50799" y="449976"/>
                </a:lnTo>
                <a:cubicBezTo>
                  <a:pt x="52741" y="457709"/>
                  <a:pt x="60584" y="462399"/>
                  <a:pt x="68316" y="460457"/>
                </a:cubicBezTo>
                <a:lnTo>
                  <a:pt x="69097" y="460263"/>
                </a:lnTo>
                <a:cubicBezTo>
                  <a:pt x="73746" y="459096"/>
                  <a:pt x="77431" y="455667"/>
                  <a:pt x="79133" y="451185"/>
                </a:cubicBezTo>
                <a:cubicBezTo>
                  <a:pt x="89703" y="423396"/>
                  <a:pt x="114063" y="401402"/>
                  <a:pt x="146062" y="395575"/>
                </a:cubicBezTo>
                <a:cubicBezTo>
                  <a:pt x="189248" y="387712"/>
                  <a:pt x="232388" y="413585"/>
                  <a:pt x="245796" y="455389"/>
                </a:cubicBezTo>
                <a:cubicBezTo>
                  <a:pt x="261533" y="504466"/>
                  <a:pt x="232440" y="555846"/>
                  <a:pt x="183254" y="568212"/>
                </a:cubicBezTo>
                <a:cubicBezTo>
                  <a:pt x="154187" y="575520"/>
                  <a:pt x="124874" y="567484"/>
                  <a:pt x="103823" y="549244"/>
                </a:cubicBezTo>
                <a:cubicBezTo>
                  <a:pt x="100179" y="546087"/>
                  <a:pt x="95294" y="544773"/>
                  <a:pt x="90619" y="545946"/>
                </a:cubicBezTo>
                <a:lnTo>
                  <a:pt x="89855" y="546139"/>
                </a:lnTo>
                <a:cubicBezTo>
                  <a:pt x="82122" y="548082"/>
                  <a:pt x="77431" y="555924"/>
                  <a:pt x="79374" y="563657"/>
                </a:cubicBezTo>
                <a:lnTo>
                  <a:pt x="129696" y="763863"/>
                </a:lnTo>
                <a:lnTo>
                  <a:pt x="329426" y="713661"/>
                </a:lnTo>
                <a:cubicBezTo>
                  <a:pt x="337158" y="711719"/>
                  <a:pt x="341849" y="703876"/>
                  <a:pt x="339902" y="696143"/>
                </a:cubicBezTo>
                <a:lnTo>
                  <a:pt x="339588" y="694903"/>
                </a:lnTo>
                <a:cubicBezTo>
                  <a:pt x="338410" y="690227"/>
                  <a:pt x="334949" y="686542"/>
                  <a:pt x="330441" y="684824"/>
                </a:cubicBezTo>
                <a:cubicBezTo>
                  <a:pt x="304416" y="674898"/>
                  <a:pt x="283475" y="652873"/>
                  <a:pt x="276166" y="623806"/>
                </a:cubicBezTo>
                <a:cubicBezTo>
                  <a:pt x="263800" y="574620"/>
                  <a:pt x="295323" y="524690"/>
                  <a:pt x="346001" y="515350"/>
                </a:cubicBezTo>
                <a:cubicBezTo>
                  <a:pt x="387057" y="507780"/>
                  <a:pt x="433034" y="535213"/>
                  <a:pt x="445866" y="574944"/>
                </a:cubicBezTo>
                <a:cubicBezTo>
                  <a:pt x="455865" y="605891"/>
                  <a:pt x="448002" y="637764"/>
                  <a:pt x="428516" y="660218"/>
                </a:cubicBezTo>
                <a:cubicBezTo>
                  <a:pt x="425375" y="663836"/>
                  <a:pt x="424092" y="668705"/>
                  <a:pt x="425259" y="673354"/>
                </a:cubicBezTo>
                <a:lnTo>
                  <a:pt x="425574" y="674610"/>
                </a:lnTo>
                <a:cubicBezTo>
                  <a:pt x="427516" y="682343"/>
                  <a:pt x="435364" y="687034"/>
                  <a:pt x="443096" y="685092"/>
                </a:cubicBezTo>
                <a:lnTo>
                  <a:pt x="643297" y="634769"/>
                </a:lnTo>
                <a:lnTo>
                  <a:pt x="592975" y="434563"/>
                </a:lnTo>
                <a:cubicBezTo>
                  <a:pt x="591033" y="426830"/>
                  <a:pt x="595723" y="418988"/>
                  <a:pt x="603456" y="417045"/>
                </a:cubicBezTo>
                <a:lnTo>
                  <a:pt x="605189" y="416611"/>
                </a:lnTo>
                <a:cubicBezTo>
                  <a:pt x="609838" y="415443"/>
                  <a:pt x="614702" y="416721"/>
                  <a:pt x="618324" y="419862"/>
                </a:cubicBezTo>
                <a:cubicBezTo>
                  <a:pt x="640779" y="439348"/>
                  <a:pt x="672647" y="447212"/>
                  <a:pt x="703588" y="437217"/>
                </a:cubicBezTo>
                <a:cubicBezTo>
                  <a:pt x="743319" y="424385"/>
                  <a:pt x="770753" y="378414"/>
                  <a:pt x="763193" y="337358"/>
                </a:cubicBezTo>
                <a:cubicBezTo>
                  <a:pt x="753853" y="286674"/>
                  <a:pt x="703928" y="255152"/>
                  <a:pt x="654737" y="267518"/>
                </a:cubicBezTo>
                <a:close/>
              </a:path>
            </a:pathLst>
          </a:custGeom>
          <a:solidFill>
            <a:srgbClr val="E5E5E5"/>
          </a:solidFill>
          <a:ln w="5219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4B972232-ED03-A687-2258-53EFA5A839E1}"/>
              </a:ext>
            </a:extLst>
          </p:cNvPr>
          <p:cNvSpPr/>
          <p:nvPr/>
        </p:nvSpPr>
        <p:spPr>
          <a:xfrm>
            <a:off x="325728" y="-3374"/>
            <a:ext cx="251113" cy="5608999"/>
          </a:xfrm>
          <a:prstGeom prst="rect">
            <a:avLst/>
          </a:prstGeom>
          <a:solidFill>
            <a:srgbClr val="F88101"/>
          </a:solidFill>
          <a:ln>
            <a:solidFill>
              <a:srgbClr val="F8810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1D731E6-6972-6F32-7D5C-777C6F73E2DD}"/>
              </a:ext>
            </a:extLst>
          </p:cNvPr>
          <p:cNvSpPr/>
          <p:nvPr/>
        </p:nvSpPr>
        <p:spPr>
          <a:xfrm>
            <a:off x="576841" y="-3374"/>
            <a:ext cx="276279" cy="926293"/>
          </a:xfrm>
          <a:prstGeom prst="rect">
            <a:avLst/>
          </a:prstGeom>
          <a:solidFill>
            <a:srgbClr val="F88101"/>
          </a:solidFill>
          <a:ln>
            <a:solidFill>
              <a:srgbClr val="F8810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FEB7DED-C275-35A6-002B-543ACA4160E5}"/>
              </a:ext>
            </a:extLst>
          </p:cNvPr>
          <p:cNvSpPr/>
          <p:nvPr/>
        </p:nvSpPr>
        <p:spPr>
          <a:xfrm>
            <a:off x="325728" y="5685407"/>
            <a:ext cx="251113" cy="174657"/>
          </a:xfrm>
          <a:prstGeom prst="rect">
            <a:avLst/>
          </a:prstGeom>
          <a:solidFill>
            <a:srgbClr val="F88101"/>
          </a:solidFill>
          <a:ln>
            <a:solidFill>
              <a:srgbClr val="F8810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83147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4" name="Rectangle 1036">
            <a:extLst>
              <a:ext uri="{FF2B5EF4-FFF2-40B4-BE49-F238E27FC236}">
                <a16:creationId xmlns:a16="http://schemas.microsoft.com/office/drawing/2014/main" id="{6EFC920F-B85A-4068-BD93-41064EDE93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35" name="Group 1038">
            <a:extLst>
              <a:ext uri="{FF2B5EF4-FFF2-40B4-BE49-F238E27FC236}">
                <a16:creationId xmlns:a16="http://schemas.microsoft.com/office/drawing/2014/main" id="{1C559108-BBAE-426C-8564-051D2BA6DD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-2340441" y="2666183"/>
            <a:ext cx="5860051" cy="527712"/>
            <a:chOff x="6081624" y="1998368"/>
            <a:chExt cx="5613457" cy="782175"/>
          </a:xfrm>
          <a:solidFill>
            <a:schemeClr val="accent4"/>
          </a:solidFill>
        </p:grpSpPr>
        <p:sp>
          <p:nvSpPr>
            <p:cNvPr id="1040" name="Rectangle 1039">
              <a:extLst>
                <a:ext uri="{FF2B5EF4-FFF2-40B4-BE49-F238E27FC236}">
                  <a16:creationId xmlns:a16="http://schemas.microsoft.com/office/drawing/2014/main" id="{42BC35EE-6650-42D2-AEFB-4B7CD1AFC9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6" name="Rectangle 1040">
              <a:extLst>
                <a:ext uri="{FF2B5EF4-FFF2-40B4-BE49-F238E27FC236}">
                  <a16:creationId xmlns:a16="http://schemas.microsoft.com/office/drawing/2014/main" id="{0952C743-9049-4DFB-878B-2AB07B6E4F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38" name="Rectangle 1042">
            <a:extLst>
              <a:ext uri="{FF2B5EF4-FFF2-40B4-BE49-F238E27FC236}">
                <a16:creationId xmlns:a16="http://schemas.microsoft.com/office/drawing/2014/main" id="{CBC4F608-B4B8-48C3-9572-C0F061B1CD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922919"/>
            <a:ext cx="11111729" cy="546125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8D7548D1-D80E-39FF-AEA5-7FB6245D4358}"/>
              </a:ext>
            </a:extLst>
          </p:cNvPr>
          <p:cNvSpPr txBox="1">
            <a:spLocks/>
          </p:cNvSpPr>
          <p:nvPr/>
        </p:nvSpPr>
        <p:spPr bwMode="auto">
          <a:xfrm>
            <a:off x="979772" y="16136"/>
            <a:ext cx="4709345" cy="96295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spcBef>
                <a:spcPct val="0"/>
              </a:spcBef>
              <a:spcAft>
                <a:spcPts val="600"/>
              </a:spcAft>
              <a:defRPr/>
            </a:pPr>
            <a:r>
              <a:rPr lang="en-US" sz="1800" dirty="0">
                <a:solidFill>
                  <a:srgbClr val="F88101"/>
                </a:solidFill>
                <a:latin typeface="Arial Black"/>
                <a:ea typeface="+mn-ea"/>
                <a:cs typeface="Arial"/>
              </a:rPr>
              <a:t>UNIT-</a:t>
            </a:r>
            <a:r>
              <a:rPr lang="en-US" sz="1800" dirty="0" err="1">
                <a:solidFill>
                  <a:srgbClr val="F88101"/>
                </a:solidFill>
                <a:latin typeface="Arial Black"/>
                <a:ea typeface="+mn-ea"/>
                <a:cs typeface="Arial"/>
              </a:rPr>
              <a:t>экономик</a:t>
            </a:r>
            <a:r>
              <a:rPr lang="ru-RU" sz="1800" dirty="0">
                <a:solidFill>
                  <a:srgbClr val="F88101"/>
                </a:solidFill>
                <a:latin typeface="Arial Black"/>
                <a:ea typeface="+mn-ea"/>
                <a:cs typeface="Arial"/>
              </a:rPr>
              <a:t>а</a:t>
            </a:r>
            <a:endParaRPr lang="en-US" sz="1800" dirty="0">
              <a:solidFill>
                <a:srgbClr val="F88101"/>
              </a:solidFill>
              <a:latin typeface="Arial Black"/>
              <a:ea typeface="+mn-ea"/>
              <a:cs typeface="Arial"/>
            </a:endParaRPr>
          </a:p>
        </p:txBody>
      </p:sp>
      <p:sp>
        <p:nvSpPr>
          <p:cNvPr id="1045" name="Rectangle 1044">
            <a:extLst>
              <a:ext uri="{FF2B5EF4-FFF2-40B4-BE49-F238E27FC236}">
                <a16:creationId xmlns:a16="http://schemas.microsoft.com/office/drawing/2014/main" id="{1382A32C-5B0C-4B1C-A074-76C6DBCC9F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39885" y="2372170"/>
            <a:ext cx="438912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13">
            <a:extLst>
              <a:ext uri="{FF2B5EF4-FFF2-40B4-BE49-F238E27FC236}">
                <a16:creationId xmlns:a16="http://schemas.microsoft.com/office/drawing/2014/main" id="{043A7761-5D80-60A5-0CB0-6FFBE1336C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875486" y="-3374"/>
            <a:ext cx="1329139" cy="1329139"/>
          </a:xfrm>
          <a:prstGeom prst="rect">
            <a:avLst/>
          </a:prstGeom>
        </p:spPr>
      </p:pic>
      <p:sp>
        <p:nvSpPr>
          <p:cNvPr id="4" name="Slide Number Placeholder 15">
            <a:extLst>
              <a:ext uri="{FF2B5EF4-FFF2-40B4-BE49-F238E27FC236}">
                <a16:creationId xmlns:a16="http://schemas.microsoft.com/office/drawing/2014/main" id="{298889DD-BAAF-682A-995A-2B3B44E17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11240847" y="449725"/>
            <a:ext cx="522656" cy="365125"/>
          </a:xfrm>
        </p:spPr>
        <p:txBody>
          <a:bodyPr/>
          <a:lstStyle/>
          <a:p>
            <a:pPr algn="ctr">
              <a:defRPr/>
            </a:pPr>
            <a:fld id="{E08F102E-0231-4AB3-A5B9-A43093585AD3}" type="slidenum">
              <a:rPr lang="en-US" sz="1600" smtClean="0">
                <a:solidFill>
                  <a:schemeClr val="bg1">
                    <a:lumMod val="50000"/>
                  </a:schemeClr>
                </a:solidFill>
                <a:latin typeface="Arial Narrow"/>
              </a:rPr>
              <a:t>13</a:t>
            </a:fld>
            <a:endParaRPr lang="en-US" sz="1600" dirty="0">
              <a:solidFill>
                <a:schemeClr val="bg1">
                  <a:lumMod val="50000"/>
                </a:schemeClr>
              </a:solidFill>
              <a:latin typeface="Arial Narrow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2B732A6-DA73-B9AB-3BF2-ABF522986CE9}"/>
              </a:ext>
            </a:extLst>
          </p:cNvPr>
          <p:cNvSpPr/>
          <p:nvPr/>
        </p:nvSpPr>
        <p:spPr>
          <a:xfrm>
            <a:off x="1583405" y="2367758"/>
            <a:ext cx="4549233" cy="20659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FE687444-8F70-5E20-EA68-4D79E1E29464}"/>
              </a:ext>
            </a:extLst>
          </p:cNvPr>
          <p:cNvSpPr/>
          <p:nvPr/>
        </p:nvSpPr>
        <p:spPr>
          <a:xfrm>
            <a:off x="855807" y="2025808"/>
            <a:ext cx="1329139" cy="6838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758809C-2B05-C321-1567-E4E480FD2577}"/>
              </a:ext>
            </a:extLst>
          </p:cNvPr>
          <p:cNvSpPr txBox="1"/>
          <p:nvPr/>
        </p:nvSpPr>
        <p:spPr>
          <a:xfrm>
            <a:off x="648481" y="4553243"/>
            <a:ext cx="116243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  <a:p>
            <a:endParaRPr lang="ru-RU" dirty="0"/>
          </a:p>
          <a:p>
            <a:r>
              <a:rPr lang="ru-RU" dirty="0"/>
              <a:t>1 400 000 руб. (первоначальные затраты)/ 669 250 руб. (прибыль за один месяц) = 2 месяца (срок окупаемости первоначальных вложений)</a:t>
            </a:r>
          </a:p>
        </p:txBody>
      </p:sp>
      <p:pic>
        <p:nvPicPr>
          <p:cNvPr id="14" name="Рисунок 13" descr="Линейка и карандаш">
            <a:extLst>
              <a:ext uri="{FF2B5EF4-FFF2-40B4-BE49-F238E27FC236}">
                <a16:creationId xmlns:a16="http://schemas.microsoft.com/office/drawing/2014/main" id="{8DA7B770-8C47-5C55-AC28-4E438FC5769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9938437" y="5110744"/>
            <a:ext cx="1940688" cy="1940688"/>
          </a:xfrm>
          <a:prstGeom prst="rect">
            <a:avLst/>
          </a:prstGeom>
        </p:spPr>
      </p:pic>
      <p:pic>
        <p:nvPicPr>
          <p:cNvPr id="36" name="Рисунок 35" descr="Изображение выглядит как черный, темнота&#10;&#10;Автоматически созданное описание">
            <a:extLst>
              <a:ext uri="{FF2B5EF4-FFF2-40B4-BE49-F238E27FC236}">
                <a16:creationId xmlns:a16="http://schemas.microsoft.com/office/drawing/2014/main" id="{0F371897-5EC7-900F-DC6B-47CBFC63155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715535" y="2981422"/>
            <a:ext cx="1003350" cy="1003350"/>
          </a:xfrm>
          <a:prstGeom prst="rect">
            <a:avLst/>
          </a:prstGeom>
        </p:spPr>
      </p:pic>
      <p:pic>
        <p:nvPicPr>
          <p:cNvPr id="40" name="Рисунок 39" descr="Изображение выглядит как черный, темнота&#10;&#10;Автоматически созданное описание">
            <a:extLst>
              <a:ext uri="{FF2B5EF4-FFF2-40B4-BE49-F238E27FC236}">
                <a16:creationId xmlns:a16="http://schemas.microsoft.com/office/drawing/2014/main" id="{8BC8C014-DA04-F307-FE10-580DEE7FDF9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6968" y="2010101"/>
            <a:ext cx="1044588" cy="1044588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50E2B4B9-A6D3-46B3-855C-E50D54D93007}"/>
              </a:ext>
            </a:extLst>
          </p:cNvPr>
          <p:cNvSpPr txBox="1"/>
          <p:nvPr/>
        </p:nvSpPr>
        <p:spPr>
          <a:xfrm>
            <a:off x="1797994" y="1201999"/>
            <a:ext cx="94428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40</a:t>
            </a:r>
            <a:r>
              <a:rPr lang="ru-RU" dirty="0"/>
              <a:t>0 </a:t>
            </a:r>
            <a:r>
              <a:rPr lang="en-US" dirty="0"/>
              <a:t>000</a:t>
            </a:r>
            <a:r>
              <a:rPr lang="ru-RU" dirty="0"/>
              <a:t> руб. (цена нашего продукта) </a:t>
            </a:r>
            <a:r>
              <a:rPr lang="en-US" dirty="0"/>
              <a:t> </a:t>
            </a:r>
            <a:r>
              <a:rPr lang="ru-RU" dirty="0"/>
              <a:t>- 6 950 руб. (привлечение одного клиента) – 200 000 руб. (себестоимость) = 193 050 руб. (выручка)</a:t>
            </a:r>
          </a:p>
          <a:p>
            <a:endParaRPr lang="ru-RU"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4702EAA9-3247-46C4-7B2E-9EF2655CF860}"/>
              </a:ext>
            </a:extLst>
          </p:cNvPr>
          <p:cNvSpPr txBox="1"/>
          <p:nvPr/>
        </p:nvSpPr>
        <p:spPr>
          <a:xfrm>
            <a:off x="2912544" y="2071784"/>
            <a:ext cx="89287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296 000 руб. (постоянные издержки) /  193 050 руб. (выручка) = 1.5 (для окупаемости постоянных затрат нам необходимо за один месяц реализовывать не менее двух платформ)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C834615F-494F-1FCA-C397-D26EE80A0F22}"/>
              </a:ext>
            </a:extLst>
          </p:cNvPr>
          <p:cNvSpPr txBox="1"/>
          <p:nvPr/>
        </p:nvSpPr>
        <p:spPr>
          <a:xfrm>
            <a:off x="3585377" y="3191880"/>
            <a:ext cx="81998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За первый год работы после запуска производства мы планируем реализовывать не менее 5 платформ в месяц. </a:t>
            </a:r>
          </a:p>
          <a:p>
            <a:endParaRPr lang="ru-RU" dirty="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5AEC99AE-1C24-54CA-D5A3-9266F4197D7A}"/>
              </a:ext>
            </a:extLst>
          </p:cNvPr>
          <p:cNvSpPr txBox="1"/>
          <p:nvPr/>
        </p:nvSpPr>
        <p:spPr>
          <a:xfrm>
            <a:off x="4599547" y="4185662"/>
            <a:ext cx="74855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5 * 193 050 руб. – 296 000 руб. = 669 250 руб. (прибыль за один месяц) </a:t>
            </a:r>
          </a:p>
          <a:p>
            <a:endParaRPr lang="ru-RU" dirty="0"/>
          </a:p>
        </p:txBody>
      </p:sp>
      <p:pic>
        <p:nvPicPr>
          <p:cNvPr id="54" name="Рисунок 53" descr="Изображение выглядит как черный, темнота&#10;&#10;Автоматически созданное описание">
            <a:extLst>
              <a:ext uri="{FF2B5EF4-FFF2-40B4-BE49-F238E27FC236}">
                <a16:creationId xmlns:a16="http://schemas.microsoft.com/office/drawing/2014/main" id="{162A1DA8-3075-4581-2688-9AFFE9512C3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102" y="1031164"/>
            <a:ext cx="1064292" cy="1064292"/>
          </a:xfrm>
          <a:prstGeom prst="rect">
            <a:avLst/>
          </a:prstGeom>
        </p:spPr>
      </p:pic>
      <p:pic>
        <p:nvPicPr>
          <p:cNvPr id="56" name="Рисунок 55" descr="Изображение выглядит как черный, темнота&#10;&#10;Автоматически созданное описание">
            <a:extLst>
              <a:ext uri="{FF2B5EF4-FFF2-40B4-BE49-F238E27FC236}">
                <a16:creationId xmlns:a16="http://schemas.microsoft.com/office/drawing/2014/main" id="{FE85C521-B2A5-B2BD-6F79-585BF7390F5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3316" y="3887908"/>
            <a:ext cx="963647" cy="963647"/>
          </a:xfrm>
          <a:prstGeom prst="rect">
            <a:avLst/>
          </a:prstGeom>
        </p:spPr>
      </p:pic>
      <p:sp>
        <p:nvSpPr>
          <p:cNvPr id="57" name="Полилиния: фигура 56">
            <a:extLst>
              <a:ext uri="{FF2B5EF4-FFF2-40B4-BE49-F238E27FC236}">
                <a16:creationId xmlns:a16="http://schemas.microsoft.com/office/drawing/2014/main" id="{D93E28A6-E095-8EB0-8725-8B9AC8EEF7DA}"/>
              </a:ext>
            </a:extLst>
          </p:cNvPr>
          <p:cNvSpPr/>
          <p:nvPr/>
        </p:nvSpPr>
        <p:spPr bwMode="auto">
          <a:xfrm rot="16200000">
            <a:off x="677794" y="5695901"/>
            <a:ext cx="648212" cy="658386"/>
          </a:xfrm>
          <a:custGeom>
            <a:avLst/>
            <a:gdLst>
              <a:gd name="connsiteX0" fmla="*/ 635737 w 718062"/>
              <a:gd name="connsiteY0" fmla="*/ 176893 h 718559"/>
              <a:gd name="connsiteX1" fmla="*/ 557270 w 718062"/>
              <a:gd name="connsiteY1" fmla="*/ 214509 h 718559"/>
              <a:gd name="connsiteX2" fmla="*/ 545322 w 718062"/>
              <a:gd name="connsiteY2" fmla="*/ 220865 h 718559"/>
              <a:gd name="connsiteX3" fmla="*/ 544516 w 718062"/>
              <a:gd name="connsiteY3" fmla="*/ 220865 h 718559"/>
              <a:gd name="connsiteX4" fmla="*/ 530082 w 718062"/>
              <a:gd name="connsiteY4" fmla="*/ 206431 h 718559"/>
              <a:gd name="connsiteX5" fmla="*/ 530082 w 718062"/>
              <a:gd name="connsiteY5" fmla="*/ 0 h 718559"/>
              <a:gd name="connsiteX6" fmla="*/ 323651 w 718062"/>
              <a:gd name="connsiteY6" fmla="*/ 0 h 718559"/>
              <a:gd name="connsiteX7" fmla="*/ 309217 w 718062"/>
              <a:gd name="connsiteY7" fmla="*/ 14434 h 718559"/>
              <a:gd name="connsiteX8" fmla="*/ 309217 w 718062"/>
              <a:gd name="connsiteY8" fmla="*/ 15717 h 718559"/>
              <a:gd name="connsiteX9" fmla="*/ 315631 w 718062"/>
              <a:gd name="connsiteY9" fmla="*/ 27721 h 718559"/>
              <a:gd name="connsiteX10" fmla="*/ 353388 w 718062"/>
              <a:gd name="connsiteY10" fmla="*/ 100132 h 718559"/>
              <a:gd name="connsiteX11" fmla="*/ 259225 w 718062"/>
              <a:gd name="connsiteY11" fmla="*/ 188290 h 718559"/>
              <a:gd name="connsiteX12" fmla="*/ 176893 w 718062"/>
              <a:gd name="connsiteY12" fmla="*/ 106153 h 718559"/>
              <a:gd name="connsiteX13" fmla="*/ 214509 w 718062"/>
              <a:gd name="connsiteY13" fmla="*/ 27679 h 718559"/>
              <a:gd name="connsiteX14" fmla="*/ 220865 w 718062"/>
              <a:gd name="connsiteY14" fmla="*/ 15732 h 718559"/>
              <a:gd name="connsiteX15" fmla="*/ 220865 w 718062"/>
              <a:gd name="connsiteY15" fmla="*/ 14434 h 718559"/>
              <a:gd name="connsiteX16" fmla="*/ 206431 w 718062"/>
              <a:gd name="connsiteY16" fmla="*/ 0 h 718559"/>
              <a:gd name="connsiteX17" fmla="*/ 0 w 718062"/>
              <a:gd name="connsiteY17" fmla="*/ 0 h 718559"/>
              <a:gd name="connsiteX18" fmla="*/ 0 w 718062"/>
              <a:gd name="connsiteY18" fmla="*/ 530082 h 718559"/>
              <a:gd name="connsiteX19" fmla="*/ 206431 w 718062"/>
              <a:gd name="connsiteY19" fmla="*/ 530082 h 718559"/>
              <a:gd name="connsiteX20" fmla="*/ 220865 w 718062"/>
              <a:gd name="connsiteY20" fmla="*/ 544516 h 718559"/>
              <a:gd name="connsiteX21" fmla="*/ 220865 w 718062"/>
              <a:gd name="connsiteY21" fmla="*/ 545815 h 718559"/>
              <a:gd name="connsiteX22" fmla="*/ 214509 w 718062"/>
              <a:gd name="connsiteY22" fmla="*/ 557762 h 718559"/>
              <a:gd name="connsiteX23" fmla="*/ 176893 w 718062"/>
              <a:gd name="connsiteY23" fmla="*/ 636235 h 718559"/>
              <a:gd name="connsiteX24" fmla="*/ 259225 w 718062"/>
              <a:gd name="connsiteY24" fmla="*/ 718373 h 718559"/>
              <a:gd name="connsiteX25" fmla="*/ 353388 w 718062"/>
              <a:gd name="connsiteY25" fmla="*/ 630214 h 718559"/>
              <a:gd name="connsiteX26" fmla="*/ 315631 w 718062"/>
              <a:gd name="connsiteY26" fmla="*/ 557804 h 718559"/>
              <a:gd name="connsiteX27" fmla="*/ 309217 w 718062"/>
              <a:gd name="connsiteY27" fmla="*/ 545799 h 718559"/>
              <a:gd name="connsiteX28" fmla="*/ 309217 w 718062"/>
              <a:gd name="connsiteY28" fmla="*/ 544516 h 718559"/>
              <a:gd name="connsiteX29" fmla="*/ 323651 w 718062"/>
              <a:gd name="connsiteY29" fmla="*/ 530082 h 718559"/>
              <a:gd name="connsiteX30" fmla="*/ 530082 w 718062"/>
              <a:gd name="connsiteY30" fmla="*/ 530082 h 718559"/>
              <a:gd name="connsiteX31" fmla="*/ 530082 w 718062"/>
              <a:gd name="connsiteY31" fmla="*/ 323651 h 718559"/>
              <a:gd name="connsiteX32" fmla="*/ 544516 w 718062"/>
              <a:gd name="connsiteY32" fmla="*/ 309217 h 718559"/>
              <a:gd name="connsiteX33" fmla="*/ 545307 w 718062"/>
              <a:gd name="connsiteY33" fmla="*/ 309217 h 718559"/>
              <a:gd name="connsiteX34" fmla="*/ 557306 w 718062"/>
              <a:gd name="connsiteY34" fmla="*/ 315631 h 718559"/>
              <a:gd name="connsiteX35" fmla="*/ 629717 w 718062"/>
              <a:gd name="connsiteY35" fmla="*/ 353388 h 718559"/>
              <a:gd name="connsiteX36" fmla="*/ 717875 w 718062"/>
              <a:gd name="connsiteY36" fmla="*/ 259214 h 718559"/>
              <a:gd name="connsiteX37" fmla="*/ 635737 w 718062"/>
              <a:gd name="connsiteY37" fmla="*/ 176893 h 718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718062" h="718559">
                <a:moveTo>
                  <a:pt x="635737" y="176893"/>
                </a:moveTo>
                <a:cubicBezTo>
                  <a:pt x="603289" y="174741"/>
                  <a:pt x="574295" y="190139"/>
                  <a:pt x="557270" y="214509"/>
                </a:cubicBezTo>
                <a:cubicBezTo>
                  <a:pt x="554526" y="218436"/>
                  <a:pt x="550113" y="220865"/>
                  <a:pt x="545322" y="220865"/>
                </a:cubicBezTo>
                <a:lnTo>
                  <a:pt x="544516" y="220865"/>
                </a:lnTo>
                <a:cubicBezTo>
                  <a:pt x="536543" y="220865"/>
                  <a:pt x="530082" y="214405"/>
                  <a:pt x="530082" y="206431"/>
                </a:cubicBezTo>
                <a:lnTo>
                  <a:pt x="530082" y="0"/>
                </a:lnTo>
                <a:lnTo>
                  <a:pt x="323651" y="0"/>
                </a:lnTo>
                <a:cubicBezTo>
                  <a:pt x="315678" y="0"/>
                  <a:pt x="309217" y="6461"/>
                  <a:pt x="309217" y="14434"/>
                </a:cubicBezTo>
                <a:lnTo>
                  <a:pt x="309217" y="15717"/>
                </a:lnTo>
                <a:cubicBezTo>
                  <a:pt x="309217" y="20538"/>
                  <a:pt x="311683" y="24957"/>
                  <a:pt x="315631" y="27721"/>
                </a:cubicBezTo>
                <a:cubicBezTo>
                  <a:pt x="338452" y="43689"/>
                  <a:pt x="353388" y="70159"/>
                  <a:pt x="353388" y="100132"/>
                </a:cubicBezTo>
                <a:cubicBezTo>
                  <a:pt x="353388" y="150852"/>
                  <a:pt x="310652" y="191589"/>
                  <a:pt x="259225" y="188290"/>
                </a:cubicBezTo>
                <a:cubicBezTo>
                  <a:pt x="217561" y="185620"/>
                  <a:pt x="179657" y="147810"/>
                  <a:pt x="176893" y="106153"/>
                </a:cubicBezTo>
                <a:cubicBezTo>
                  <a:pt x="174741" y="73698"/>
                  <a:pt x="190139" y="44710"/>
                  <a:pt x="214509" y="27679"/>
                </a:cubicBezTo>
                <a:cubicBezTo>
                  <a:pt x="218436" y="24936"/>
                  <a:pt x="220865" y="20528"/>
                  <a:pt x="220865" y="15732"/>
                </a:cubicBezTo>
                <a:lnTo>
                  <a:pt x="220865" y="14434"/>
                </a:lnTo>
                <a:cubicBezTo>
                  <a:pt x="220865" y="6461"/>
                  <a:pt x="214399" y="0"/>
                  <a:pt x="206431" y="0"/>
                </a:cubicBezTo>
                <a:lnTo>
                  <a:pt x="0" y="0"/>
                </a:lnTo>
                <a:lnTo>
                  <a:pt x="0" y="530082"/>
                </a:lnTo>
                <a:lnTo>
                  <a:pt x="206431" y="530082"/>
                </a:lnTo>
                <a:cubicBezTo>
                  <a:pt x="214404" y="530082"/>
                  <a:pt x="220865" y="536543"/>
                  <a:pt x="220865" y="544516"/>
                </a:cubicBezTo>
                <a:lnTo>
                  <a:pt x="220865" y="545815"/>
                </a:lnTo>
                <a:cubicBezTo>
                  <a:pt x="220865" y="550605"/>
                  <a:pt x="218436" y="555013"/>
                  <a:pt x="214509" y="557762"/>
                </a:cubicBezTo>
                <a:cubicBezTo>
                  <a:pt x="190133" y="574787"/>
                  <a:pt x="174741" y="603781"/>
                  <a:pt x="176893" y="636235"/>
                </a:cubicBezTo>
                <a:cubicBezTo>
                  <a:pt x="179657" y="677893"/>
                  <a:pt x="217561" y="715703"/>
                  <a:pt x="259225" y="718373"/>
                </a:cubicBezTo>
                <a:cubicBezTo>
                  <a:pt x="310652" y="721666"/>
                  <a:pt x="353388" y="680929"/>
                  <a:pt x="353388" y="630214"/>
                </a:cubicBezTo>
                <a:cubicBezTo>
                  <a:pt x="353388" y="600241"/>
                  <a:pt x="338452" y="573777"/>
                  <a:pt x="315631" y="557804"/>
                </a:cubicBezTo>
                <a:cubicBezTo>
                  <a:pt x="311683" y="555039"/>
                  <a:pt x="309217" y="550621"/>
                  <a:pt x="309217" y="545799"/>
                </a:cubicBezTo>
                <a:lnTo>
                  <a:pt x="309217" y="544516"/>
                </a:lnTo>
                <a:cubicBezTo>
                  <a:pt x="309217" y="536543"/>
                  <a:pt x="315683" y="530082"/>
                  <a:pt x="323651" y="530082"/>
                </a:cubicBezTo>
                <a:lnTo>
                  <a:pt x="530082" y="530082"/>
                </a:lnTo>
                <a:lnTo>
                  <a:pt x="530082" y="323651"/>
                </a:lnTo>
                <a:cubicBezTo>
                  <a:pt x="530082" y="315678"/>
                  <a:pt x="536543" y="309217"/>
                  <a:pt x="544516" y="309217"/>
                </a:cubicBezTo>
                <a:lnTo>
                  <a:pt x="545307" y="309217"/>
                </a:lnTo>
                <a:cubicBezTo>
                  <a:pt x="550128" y="309217"/>
                  <a:pt x="554542" y="311683"/>
                  <a:pt x="557306" y="315631"/>
                </a:cubicBezTo>
                <a:cubicBezTo>
                  <a:pt x="573274" y="338452"/>
                  <a:pt x="599744" y="353388"/>
                  <a:pt x="629717" y="353388"/>
                </a:cubicBezTo>
                <a:cubicBezTo>
                  <a:pt x="680437" y="353388"/>
                  <a:pt x="721174" y="310646"/>
                  <a:pt x="717875" y="259214"/>
                </a:cubicBezTo>
                <a:cubicBezTo>
                  <a:pt x="715074" y="215404"/>
                  <a:pt x="679542" y="179793"/>
                  <a:pt x="635737" y="176893"/>
                </a:cubicBezTo>
                <a:close/>
              </a:path>
            </a:pathLst>
          </a:custGeom>
          <a:solidFill>
            <a:schemeClr val="accent4"/>
          </a:solidFill>
          <a:ln w="5219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58" name="Прямоугольник 57">
            <a:extLst>
              <a:ext uri="{FF2B5EF4-FFF2-40B4-BE49-F238E27FC236}">
                <a16:creationId xmlns:a16="http://schemas.microsoft.com/office/drawing/2014/main" id="{1D8EC7BD-4727-A276-B5C3-DAE329FA70E6}"/>
              </a:ext>
            </a:extLst>
          </p:cNvPr>
          <p:cNvSpPr/>
          <p:nvPr/>
        </p:nvSpPr>
        <p:spPr>
          <a:xfrm>
            <a:off x="325728" y="-3374"/>
            <a:ext cx="251113" cy="5608999"/>
          </a:xfrm>
          <a:prstGeom prst="rect">
            <a:avLst/>
          </a:prstGeom>
          <a:solidFill>
            <a:srgbClr val="F88101"/>
          </a:solidFill>
          <a:ln>
            <a:solidFill>
              <a:srgbClr val="F8810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Прямоугольник 58">
            <a:extLst>
              <a:ext uri="{FF2B5EF4-FFF2-40B4-BE49-F238E27FC236}">
                <a16:creationId xmlns:a16="http://schemas.microsoft.com/office/drawing/2014/main" id="{495522D1-C1C7-5FCC-7DF1-A8716BEE9BDD}"/>
              </a:ext>
            </a:extLst>
          </p:cNvPr>
          <p:cNvSpPr/>
          <p:nvPr/>
        </p:nvSpPr>
        <p:spPr>
          <a:xfrm>
            <a:off x="576841" y="-3374"/>
            <a:ext cx="276279" cy="926293"/>
          </a:xfrm>
          <a:prstGeom prst="rect">
            <a:avLst/>
          </a:prstGeom>
          <a:solidFill>
            <a:srgbClr val="F88101"/>
          </a:solidFill>
          <a:ln>
            <a:solidFill>
              <a:srgbClr val="F8810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Прямоугольник 59">
            <a:extLst>
              <a:ext uri="{FF2B5EF4-FFF2-40B4-BE49-F238E27FC236}">
                <a16:creationId xmlns:a16="http://schemas.microsoft.com/office/drawing/2014/main" id="{8D4AD75F-5B4B-B72E-33EA-5340460A162D}"/>
              </a:ext>
            </a:extLst>
          </p:cNvPr>
          <p:cNvSpPr/>
          <p:nvPr/>
        </p:nvSpPr>
        <p:spPr>
          <a:xfrm>
            <a:off x="325728" y="5685407"/>
            <a:ext cx="251113" cy="174657"/>
          </a:xfrm>
          <a:prstGeom prst="rect">
            <a:avLst/>
          </a:prstGeom>
          <a:solidFill>
            <a:srgbClr val="F88101"/>
          </a:solidFill>
          <a:ln>
            <a:solidFill>
              <a:srgbClr val="F8810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56612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Picture 3">
            <a:extLst>
              <a:ext uri="{FF2B5EF4-FFF2-40B4-BE49-F238E27FC236}">
                <a16:creationId xmlns:a16="http://schemas.microsoft.com/office/drawing/2014/main" id="{C2DC7CC1-4D4E-FD7C-503F-3DA5E6C8C16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5625"/>
          <a:stretch/>
        </p:blipFill>
        <p:spPr bwMode="auto">
          <a:xfrm>
            <a:off x="-29516" y="0"/>
            <a:ext cx="12192000" cy="68580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718838" y="142713"/>
            <a:ext cx="1329139" cy="1329139"/>
          </a:xfrm>
          <a:prstGeom prst="rect">
            <a:avLst/>
          </a:prstGeom>
        </p:spPr>
      </p:pic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 bwMode="auto">
          <a:xfrm>
            <a:off x="11118573" y="558459"/>
            <a:ext cx="522656" cy="365125"/>
          </a:xfrm>
        </p:spPr>
        <p:txBody>
          <a:bodyPr/>
          <a:lstStyle/>
          <a:p>
            <a:pPr algn="ctr">
              <a:defRPr/>
            </a:pPr>
            <a:fld id="{E08F102E-0231-4AB3-A5B9-A43093585AD3}" type="slidenum">
              <a:rPr lang="en-US" sz="1600">
                <a:solidFill>
                  <a:schemeClr val="bg1">
                    <a:lumMod val="50000"/>
                  </a:schemeClr>
                </a:solidFill>
                <a:latin typeface="Arial Narrow"/>
              </a:rPr>
              <a:t>14</a:t>
            </a:fld>
            <a:endParaRPr lang="en-US" sz="1600">
              <a:solidFill>
                <a:schemeClr val="bg1">
                  <a:lumMod val="50000"/>
                </a:schemeClr>
              </a:solidFill>
              <a:latin typeface="Arial Narrow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1244916" y="495923"/>
            <a:ext cx="9687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dirty="0">
                <a:solidFill>
                  <a:srgbClr val="F88101"/>
                </a:solidFill>
                <a:latin typeface="Arial Black"/>
                <a:cs typeface="Arial"/>
              </a:rPr>
              <a:t>Уровень готовности продукта </a:t>
            </a:r>
            <a:endParaRPr lang="en-US" dirty="0">
              <a:solidFill>
                <a:srgbClr val="F88101"/>
              </a:solidFill>
              <a:latin typeface="Arial Black"/>
              <a:cs typeface="Arial"/>
            </a:endParaRPr>
          </a:p>
        </p:txBody>
      </p:sp>
      <p:sp>
        <p:nvSpPr>
          <p:cNvPr id="38" name="Rectangle 37"/>
          <p:cNvSpPr/>
          <p:nvPr/>
        </p:nvSpPr>
        <p:spPr bwMode="auto">
          <a:xfrm flipH="1" flipV="1">
            <a:off x="0" y="6812280"/>
            <a:ext cx="12192000" cy="45719"/>
          </a:xfrm>
          <a:prstGeom prst="rect">
            <a:avLst/>
          </a:prstGeom>
          <a:solidFill>
            <a:srgbClr val="FA870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57" name="Picture 56"/>
          <p:cNvPicPr>
            <a:picLocks noChangeAspect="1"/>
          </p:cNvPicPr>
          <p:nvPr/>
        </p:nvPicPr>
        <p:blipFill>
          <a:blip r:embed="rId4"/>
          <a:srcRect t="-1" b="9471"/>
          <a:stretch/>
        </p:blipFill>
        <p:spPr bwMode="auto">
          <a:xfrm>
            <a:off x="173052" y="196818"/>
            <a:ext cx="975478" cy="883076"/>
          </a:xfrm>
          <a:prstGeom prst="rect">
            <a:avLst/>
          </a:prstGeom>
        </p:spPr>
      </p:pic>
      <p:grpSp>
        <p:nvGrpSpPr>
          <p:cNvPr id="85" name="Группа 84">
            <a:extLst>
              <a:ext uri="{FF2B5EF4-FFF2-40B4-BE49-F238E27FC236}">
                <a16:creationId xmlns:a16="http://schemas.microsoft.com/office/drawing/2014/main" id="{3FA4BEE0-F25B-C5F5-3D56-1DE2F9AD2B49}"/>
              </a:ext>
            </a:extLst>
          </p:cNvPr>
          <p:cNvGrpSpPr/>
          <p:nvPr/>
        </p:nvGrpSpPr>
        <p:grpSpPr>
          <a:xfrm>
            <a:off x="2226390" y="1324289"/>
            <a:ext cx="9936094" cy="4853549"/>
            <a:chOff x="2819400" y="1031707"/>
            <a:chExt cx="9372600" cy="4228920"/>
          </a:xfrm>
        </p:grpSpPr>
        <p:grpSp>
          <p:nvGrpSpPr>
            <p:cNvPr id="5" name="Группа 4">
              <a:extLst>
                <a:ext uri="{FF2B5EF4-FFF2-40B4-BE49-F238E27FC236}">
                  <a16:creationId xmlns:a16="http://schemas.microsoft.com/office/drawing/2014/main" id="{A48919BB-3E04-2C5E-B494-4BB1841D268C}"/>
                </a:ext>
              </a:extLst>
            </p:cNvPr>
            <p:cNvGrpSpPr/>
            <p:nvPr/>
          </p:nvGrpSpPr>
          <p:grpSpPr>
            <a:xfrm>
              <a:off x="2933880" y="1145827"/>
              <a:ext cx="6743520" cy="685800"/>
              <a:chOff x="571680" y="1028520"/>
              <a:chExt cx="6743520" cy="685800"/>
            </a:xfrm>
          </p:grpSpPr>
          <p:sp>
            <p:nvSpPr>
              <p:cNvPr id="6" name="Прямоугольник 5">
                <a:extLst>
                  <a:ext uri="{FF2B5EF4-FFF2-40B4-BE49-F238E27FC236}">
                    <a16:creationId xmlns:a16="http://schemas.microsoft.com/office/drawing/2014/main" id="{77DF49F8-F7E0-CBE9-A6DD-3A03A957D8F1}"/>
                  </a:ext>
                </a:extLst>
              </p:cNvPr>
              <p:cNvSpPr/>
              <p:nvPr/>
            </p:nvSpPr>
            <p:spPr>
              <a:xfrm>
                <a:off x="685800" y="1142640"/>
                <a:ext cx="6629400" cy="571680"/>
              </a:xfrm>
              <a:prstGeom prst="rect">
                <a:avLst/>
              </a:prstGeom>
              <a:solidFill>
                <a:srgbClr val="729FCF">
                  <a:alpha val="30000"/>
                </a:srgbClr>
              </a:solidFill>
              <a:ln w="19080">
                <a:solidFill>
                  <a:srgbClr val="333333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9360" tIns="54360" rIns="99360" bIns="54360" anchor="ctr">
                <a:noAutofit/>
              </a:bodyPr>
              <a:lstStyle/>
              <a:p>
                <a:endParaRPr lang="en-US" sz="1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7" name="Полилиния: фигура 6">
                <a:extLst>
                  <a:ext uri="{FF2B5EF4-FFF2-40B4-BE49-F238E27FC236}">
                    <a16:creationId xmlns:a16="http://schemas.microsoft.com/office/drawing/2014/main" id="{8F33CB6E-6B82-CFCF-466E-AAC6B61087C7}"/>
                  </a:ext>
                </a:extLst>
              </p:cNvPr>
              <p:cNvSpPr/>
              <p:nvPr/>
            </p:nvSpPr>
            <p:spPr>
              <a:xfrm>
                <a:off x="571680" y="1028520"/>
                <a:ext cx="114120" cy="685800"/>
              </a:xfrm>
              <a:custGeom>
                <a:avLst/>
                <a:gdLst/>
                <a:ahLst/>
                <a:cxnLst/>
                <a:rect l="0" t="0" r="r" b="b"/>
                <a:pathLst>
                  <a:path w="317" h="1905">
                    <a:moveTo>
                      <a:pt x="317" y="317"/>
                    </a:moveTo>
                    <a:lnTo>
                      <a:pt x="317" y="1905"/>
                    </a:lnTo>
                    <a:lnTo>
                      <a:pt x="0" y="1587"/>
                    </a:lnTo>
                    <a:lnTo>
                      <a:pt x="0" y="0"/>
                    </a:lnTo>
                    <a:lnTo>
                      <a:pt x="317" y="317"/>
                    </a:lnTo>
                    <a:close/>
                  </a:path>
                </a:pathLst>
              </a:custGeom>
              <a:solidFill>
                <a:srgbClr val="729FCF">
                  <a:alpha val="30000"/>
                </a:srgbClr>
              </a:solidFill>
              <a:ln w="19080">
                <a:solidFill>
                  <a:srgbClr val="333333"/>
                </a:solidFill>
                <a:round/>
              </a:ln>
            </p:spPr>
            <p:txBody>
              <a:bodyPr lIns="99360" tIns="54360" rIns="99360" bIns="54360" anchor="ctr">
                <a:noAutofit/>
              </a:bodyPr>
              <a:lstStyle/>
              <a:p>
                <a:endParaRPr lang="en-US" sz="1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8" name="Полилиния: фигура 7">
                <a:extLst>
                  <a:ext uri="{FF2B5EF4-FFF2-40B4-BE49-F238E27FC236}">
                    <a16:creationId xmlns:a16="http://schemas.microsoft.com/office/drawing/2014/main" id="{6D0F44BB-6CFB-6590-670E-132A80A9A095}"/>
                  </a:ext>
                </a:extLst>
              </p:cNvPr>
              <p:cNvSpPr/>
              <p:nvPr/>
            </p:nvSpPr>
            <p:spPr>
              <a:xfrm>
                <a:off x="571680" y="1028520"/>
                <a:ext cx="6743520" cy="114120"/>
              </a:xfrm>
              <a:custGeom>
                <a:avLst/>
                <a:gdLst/>
                <a:ahLst/>
                <a:cxnLst/>
                <a:rect l="0" t="0" r="r" b="b"/>
                <a:pathLst>
                  <a:path w="18732" h="317">
                    <a:moveTo>
                      <a:pt x="18732" y="317"/>
                    </a:moveTo>
                    <a:lnTo>
                      <a:pt x="317" y="317"/>
                    </a:lnTo>
                    <a:lnTo>
                      <a:pt x="0" y="0"/>
                    </a:lnTo>
                    <a:lnTo>
                      <a:pt x="18415" y="0"/>
                    </a:lnTo>
                    <a:lnTo>
                      <a:pt x="18732" y="317"/>
                    </a:lnTo>
                    <a:close/>
                  </a:path>
                </a:pathLst>
              </a:custGeom>
              <a:solidFill>
                <a:srgbClr val="729FCF">
                  <a:alpha val="30000"/>
                </a:srgbClr>
              </a:solidFill>
              <a:ln w="19080">
                <a:solidFill>
                  <a:srgbClr val="333333"/>
                </a:solidFill>
                <a:round/>
              </a:ln>
            </p:spPr>
            <p:txBody>
              <a:bodyPr lIns="99360" tIns="54360" rIns="99360" bIns="54360" anchor="ctr">
                <a:noAutofit/>
              </a:bodyPr>
              <a:lstStyle/>
              <a:p>
                <a:endParaRPr lang="en-US" sz="1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9" name="Группа 8">
              <a:extLst>
                <a:ext uri="{FF2B5EF4-FFF2-40B4-BE49-F238E27FC236}">
                  <a16:creationId xmlns:a16="http://schemas.microsoft.com/office/drawing/2014/main" id="{C74889D2-D190-5AEE-B102-ED19A5C0D7C6}"/>
                </a:ext>
              </a:extLst>
            </p:cNvPr>
            <p:cNvGrpSpPr/>
            <p:nvPr/>
          </p:nvGrpSpPr>
          <p:grpSpPr>
            <a:xfrm>
              <a:off x="3276600" y="1603027"/>
              <a:ext cx="2514600" cy="2057400"/>
              <a:chOff x="914400" y="1485720"/>
              <a:chExt cx="2514600" cy="2057400"/>
            </a:xfrm>
          </p:grpSpPr>
          <p:sp>
            <p:nvSpPr>
              <p:cNvPr id="10" name="Прямоугольник 9">
                <a:extLst>
                  <a:ext uri="{FF2B5EF4-FFF2-40B4-BE49-F238E27FC236}">
                    <a16:creationId xmlns:a16="http://schemas.microsoft.com/office/drawing/2014/main" id="{5E213E78-F2BE-0050-D8AB-9F87447F55F6}"/>
                  </a:ext>
                </a:extLst>
              </p:cNvPr>
              <p:cNvSpPr/>
              <p:nvPr/>
            </p:nvSpPr>
            <p:spPr>
              <a:xfrm>
                <a:off x="1714320" y="2400120"/>
                <a:ext cx="1714680" cy="1143000"/>
              </a:xfrm>
              <a:prstGeom prst="rect">
                <a:avLst/>
              </a:prstGeom>
              <a:solidFill>
                <a:srgbClr val="ACB20C">
                  <a:alpha val="25000"/>
                </a:srgbClr>
              </a:solidFill>
              <a:ln w="19080">
                <a:solidFill>
                  <a:srgbClr val="333333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9360" tIns="54360" rIns="99360" bIns="54360" anchor="ctr">
                <a:noAutofit/>
              </a:bodyPr>
              <a:lstStyle/>
              <a:p>
                <a:endParaRPr lang="en-US" sz="1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1" name="Полилиния: фигура 10">
                <a:extLst>
                  <a:ext uri="{FF2B5EF4-FFF2-40B4-BE49-F238E27FC236}">
                    <a16:creationId xmlns:a16="http://schemas.microsoft.com/office/drawing/2014/main" id="{97DFF571-7237-3300-5485-631A2AA51363}"/>
                  </a:ext>
                </a:extLst>
              </p:cNvPr>
              <p:cNvSpPr/>
              <p:nvPr/>
            </p:nvSpPr>
            <p:spPr>
              <a:xfrm>
                <a:off x="914400" y="1485720"/>
                <a:ext cx="799920" cy="2057400"/>
              </a:xfrm>
              <a:custGeom>
                <a:avLst/>
                <a:gdLst/>
                <a:ahLst/>
                <a:cxnLst/>
                <a:rect l="0" t="0" r="r" b="b"/>
                <a:pathLst>
                  <a:path w="2222" h="5715">
                    <a:moveTo>
                      <a:pt x="2222" y="2540"/>
                    </a:moveTo>
                    <a:lnTo>
                      <a:pt x="2222" y="5715"/>
                    </a:lnTo>
                    <a:lnTo>
                      <a:pt x="0" y="3175"/>
                    </a:lnTo>
                    <a:lnTo>
                      <a:pt x="0" y="0"/>
                    </a:lnTo>
                    <a:lnTo>
                      <a:pt x="2222" y="2540"/>
                    </a:lnTo>
                    <a:close/>
                  </a:path>
                </a:pathLst>
              </a:custGeom>
              <a:solidFill>
                <a:srgbClr val="FFBF00">
                  <a:alpha val="25000"/>
                </a:srgbClr>
              </a:solidFill>
              <a:ln w="19080">
                <a:solidFill>
                  <a:srgbClr val="333333"/>
                </a:solidFill>
                <a:round/>
              </a:ln>
            </p:spPr>
            <p:txBody>
              <a:bodyPr lIns="99360" tIns="54360" rIns="99360" bIns="54360" anchor="ctr">
                <a:noAutofit/>
              </a:bodyPr>
              <a:lstStyle/>
              <a:p>
                <a:endParaRPr lang="en-US" sz="1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2" name="Полилиния: фигура 11">
                <a:extLst>
                  <a:ext uri="{FF2B5EF4-FFF2-40B4-BE49-F238E27FC236}">
                    <a16:creationId xmlns:a16="http://schemas.microsoft.com/office/drawing/2014/main" id="{DEA295C5-2557-5C70-D993-8BAB503583EB}"/>
                  </a:ext>
                </a:extLst>
              </p:cNvPr>
              <p:cNvSpPr/>
              <p:nvPr/>
            </p:nvSpPr>
            <p:spPr>
              <a:xfrm>
                <a:off x="914400" y="1485720"/>
                <a:ext cx="2514600" cy="914400"/>
              </a:xfrm>
              <a:custGeom>
                <a:avLst/>
                <a:gdLst/>
                <a:ahLst/>
                <a:cxnLst/>
                <a:rect l="0" t="0" r="r" b="b"/>
                <a:pathLst>
                  <a:path w="6985" h="2540">
                    <a:moveTo>
                      <a:pt x="6985" y="2540"/>
                    </a:moveTo>
                    <a:lnTo>
                      <a:pt x="2222" y="2540"/>
                    </a:lnTo>
                    <a:lnTo>
                      <a:pt x="0" y="0"/>
                    </a:lnTo>
                    <a:lnTo>
                      <a:pt x="4445" y="0"/>
                    </a:lnTo>
                    <a:lnTo>
                      <a:pt x="4762" y="0"/>
                    </a:lnTo>
                    <a:lnTo>
                      <a:pt x="6985" y="2540"/>
                    </a:lnTo>
                    <a:close/>
                  </a:path>
                </a:pathLst>
              </a:custGeom>
              <a:solidFill>
                <a:srgbClr val="FFFF00">
                  <a:alpha val="25000"/>
                </a:srgbClr>
              </a:solidFill>
              <a:ln w="19080">
                <a:solidFill>
                  <a:srgbClr val="333333"/>
                </a:solidFill>
                <a:round/>
              </a:ln>
            </p:spPr>
            <p:txBody>
              <a:bodyPr lIns="99360" tIns="54360" rIns="99360" bIns="54360" anchor="ctr">
                <a:noAutofit/>
              </a:bodyPr>
              <a:lstStyle/>
              <a:p>
                <a:endParaRPr lang="en-US" sz="1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13" name="Группа 12">
              <a:extLst>
                <a:ext uri="{FF2B5EF4-FFF2-40B4-BE49-F238E27FC236}">
                  <a16:creationId xmlns:a16="http://schemas.microsoft.com/office/drawing/2014/main" id="{E4F604E9-5482-18C2-980A-DACE92C23BBF}"/>
                </a:ext>
              </a:extLst>
            </p:cNvPr>
            <p:cNvGrpSpPr/>
            <p:nvPr/>
          </p:nvGrpSpPr>
          <p:grpSpPr>
            <a:xfrm>
              <a:off x="4191000" y="3317707"/>
              <a:ext cx="2286000" cy="1371600"/>
              <a:chOff x="1828800" y="3200400"/>
              <a:chExt cx="2286000" cy="1371600"/>
            </a:xfrm>
          </p:grpSpPr>
          <p:sp>
            <p:nvSpPr>
              <p:cNvPr id="15" name="Прямоугольник 14">
                <a:extLst>
                  <a:ext uri="{FF2B5EF4-FFF2-40B4-BE49-F238E27FC236}">
                    <a16:creationId xmlns:a16="http://schemas.microsoft.com/office/drawing/2014/main" id="{BFDC35B5-2785-A0A5-D6D3-AB517EE39E63}"/>
                  </a:ext>
                </a:extLst>
              </p:cNvPr>
              <p:cNvSpPr/>
              <p:nvPr/>
            </p:nvSpPr>
            <p:spPr>
              <a:xfrm>
                <a:off x="2629080" y="4114800"/>
                <a:ext cx="1485720" cy="457200"/>
              </a:xfrm>
              <a:prstGeom prst="rect">
                <a:avLst/>
              </a:prstGeom>
              <a:solidFill>
                <a:srgbClr val="8D1D75">
                  <a:alpha val="25000"/>
                </a:srgbClr>
              </a:solidFill>
              <a:ln w="19080">
                <a:solidFill>
                  <a:srgbClr val="333333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9360" tIns="54360" rIns="99360" bIns="54360" anchor="ctr">
                <a:noAutofit/>
              </a:bodyPr>
              <a:lstStyle/>
              <a:p>
                <a:endParaRPr lang="en-US" sz="1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7" name="Полилиния: фигура 16">
                <a:extLst>
                  <a:ext uri="{FF2B5EF4-FFF2-40B4-BE49-F238E27FC236}">
                    <a16:creationId xmlns:a16="http://schemas.microsoft.com/office/drawing/2014/main" id="{8FC89982-C9DB-39F0-61C5-DC634561E3BE}"/>
                  </a:ext>
                </a:extLst>
              </p:cNvPr>
              <p:cNvSpPr/>
              <p:nvPr/>
            </p:nvSpPr>
            <p:spPr>
              <a:xfrm>
                <a:off x="1828800" y="3200400"/>
                <a:ext cx="799920" cy="1371600"/>
              </a:xfrm>
              <a:custGeom>
                <a:avLst/>
                <a:gdLst/>
                <a:ahLst/>
                <a:cxnLst/>
                <a:rect l="0" t="0" r="r" b="b"/>
                <a:pathLst>
                  <a:path w="2222" h="3810">
                    <a:moveTo>
                      <a:pt x="2222" y="2540"/>
                    </a:moveTo>
                    <a:lnTo>
                      <a:pt x="2222" y="3810"/>
                    </a:lnTo>
                    <a:lnTo>
                      <a:pt x="0" y="1270"/>
                    </a:lnTo>
                    <a:lnTo>
                      <a:pt x="0" y="318"/>
                    </a:lnTo>
                    <a:lnTo>
                      <a:pt x="0" y="0"/>
                    </a:lnTo>
                    <a:lnTo>
                      <a:pt x="2222" y="2540"/>
                    </a:lnTo>
                    <a:close/>
                  </a:path>
                </a:pathLst>
              </a:custGeom>
              <a:solidFill>
                <a:srgbClr val="650953">
                  <a:alpha val="25000"/>
                </a:srgbClr>
              </a:solidFill>
              <a:ln w="19080">
                <a:solidFill>
                  <a:srgbClr val="333333"/>
                </a:solidFill>
                <a:round/>
              </a:ln>
            </p:spPr>
            <p:txBody>
              <a:bodyPr lIns="99360" tIns="54360" rIns="99360" bIns="54360" anchor="ctr">
                <a:noAutofit/>
              </a:bodyPr>
              <a:lstStyle/>
              <a:p>
                <a:endParaRPr lang="en-US" sz="1800" b="0" strike="noStrike" spc="-1">
                  <a:solidFill>
                    <a:srgbClr val="FFFFFF"/>
                  </a:solidFill>
                  <a:latin typeface="Arial"/>
                </a:endParaRPr>
              </a:p>
            </p:txBody>
          </p:sp>
          <p:sp>
            <p:nvSpPr>
              <p:cNvPr id="18" name="Полилиния: фигура 17">
                <a:extLst>
                  <a:ext uri="{FF2B5EF4-FFF2-40B4-BE49-F238E27FC236}">
                    <a16:creationId xmlns:a16="http://schemas.microsoft.com/office/drawing/2014/main" id="{DA96B8EE-77EF-BB8A-5EF6-4B09D88A660C}"/>
                  </a:ext>
                </a:extLst>
              </p:cNvPr>
              <p:cNvSpPr/>
              <p:nvPr/>
            </p:nvSpPr>
            <p:spPr>
              <a:xfrm>
                <a:off x="1828800" y="3200400"/>
                <a:ext cx="2286000" cy="914400"/>
              </a:xfrm>
              <a:custGeom>
                <a:avLst/>
                <a:gdLst/>
                <a:ahLst/>
                <a:cxnLst/>
                <a:rect l="0" t="0" r="r" b="b"/>
                <a:pathLst>
                  <a:path w="6350" h="2540">
                    <a:moveTo>
                      <a:pt x="6350" y="2540"/>
                    </a:moveTo>
                    <a:lnTo>
                      <a:pt x="2222" y="2540"/>
                    </a:lnTo>
                    <a:lnTo>
                      <a:pt x="0" y="0"/>
                    </a:lnTo>
                    <a:lnTo>
                      <a:pt x="4127" y="0"/>
                    </a:lnTo>
                    <a:lnTo>
                      <a:pt x="6350" y="2540"/>
                    </a:lnTo>
                    <a:close/>
                  </a:path>
                </a:pathLst>
              </a:custGeom>
              <a:solidFill>
                <a:srgbClr val="A1467E">
                  <a:alpha val="25000"/>
                </a:srgbClr>
              </a:solidFill>
              <a:ln w="19080">
                <a:solidFill>
                  <a:srgbClr val="333333"/>
                </a:solidFill>
                <a:round/>
              </a:ln>
            </p:spPr>
            <p:txBody>
              <a:bodyPr lIns="99360" tIns="54360" rIns="99360" bIns="54360" anchor="ctr">
                <a:noAutofit/>
              </a:bodyPr>
              <a:lstStyle/>
              <a:p>
                <a:endParaRPr lang="en-US" sz="1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20" name="Группа 19">
              <a:extLst>
                <a:ext uri="{FF2B5EF4-FFF2-40B4-BE49-F238E27FC236}">
                  <a16:creationId xmlns:a16="http://schemas.microsoft.com/office/drawing/2014/main" id="{09F5E209-EF03-2C71-4B02-C0A3C41FFBCB}"/>
                </a:ext>
              </a:extLst>
            </p:cNvPr>
            <p:cNvGrpSpPr/>
            <p:nvPr/>
          </p:nvGrpSpPr>
          <p:grpSpPr>
            <a:xfrm>
              <a:off x="4191000" y="2746027"/>
              <a:ext cx="2286000" cy="1371600"/>
              <a:chOff x="1828800" y="2628720"/>
              <a:chExt cx="2286000" cy="1371600"/>
            </a:xfrm>
          </p:grpSpPr>
          <p:sp>
            <p:nvSpPr>
              <p:cNvPr id="21" name="Прямоугольник 20">
                <a:extLst>
                  <a:ext uri="{FF2B5EF4-FFF2-40B4-BE49-F238E27FC236}">
                    <a16:creationId xmlns:a16="http://schemas.microsoft.com/office/drawing/2014/main" id="{5B3A8BCB-78DB-3F3D-5251-214B22E414AB}"/>
                  </a:ext>
                </a:extLst>
              </p:cNvPr>
              <p:cNvSpPr/>
              <p:nvPr/>
            </p:nvSpPr>
            <p:spPr>
              <a:xfrm>
                <a:off x="2629080" y="3543120"/>
                <a:ext cx="1485720" cy="457200"/>
              </a:xfrm>
              <a:prstGeom prst="rect">
                <a:avLst/>
              </a:prstGeom>
              <a:solidFill>
                <a:srgbClr val="5983B0">
                  <a:alpha val="64000"/>
                </a:srgbClr>
              </a:solidFill>
              <a:ln w="19080">
                <a:solidFill>
                  <a:srgbClr val="333333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9360" tIns="54360" rIns="99360" bIns="54360" anchor="ctr">
                <a:noAutofit/>
              </a:bodyPr>
              <a:lstStyle/>
              <a:p>
                <a:endParaRPr lang="en-US" sz="1800" b="0" strike="noStrike" spc="-1" dirty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22" name="Полилиния: фигура 21">
                <a:extLst>
                  <a:ext uri="{FF2B5EF4-FFF2-40B4-BE49-F238E27FC236}">
                    <a16:creationId xmlns:a16="http://schemas.microsoft.com/office/drawing/2014/main" id="{CB1422DB-A928-C998-8BDE-42660FA49654}"/>
                  </a:ext>
                </a:extLst>
              </p:cNvPr>
              <p:cNvSpPr/>
              <p:nvPr/>
            </p:nvSpPr>
            <p:spPr>
              <a:xfrm>
                <a:off x="1828800" y="2628720"/>
                <a:ext cx="799920" cy="1371600"/>
              </a:xfrm>
              <a:custGeom>
                <a:avLst/>
                <a:gdLst/>
                <a:ahLst/>
                <a:cxnLst/>
                <a:rect l="0" t="0" r="r" b="b"/>
                <a:pathLst>
                  <a:path w="2222" h="3810">
                    <a:moveTo>
                      <a:pt x="2222" y="2540"/>
                    </a:moveTo>
                    <a:lnTo>
                      <a:pt x="2222" y="3810"/>
                    </a:lnTo>
                    <a:lnTo>
                      <a:pt x="0" y="1270"/>
                    </a:lnTo>
                    <a:lnTo>
                      <a:pt x="0" y="318"/>
                    </a:lnTo>
                    <a:lnTo>
                      <a:pt x="0" y="0"/>
                    </a:lnTo>
                    <a:lnTo>
                      <a:pt x="2222" y="2540"/>
                    </a:lnTo>
                    <a:close/>
                  </a:path>
                </a:pathLst>
              </a:custGeom>
              <a:solidFill>
                <a:srgbClr val="3465A4">
                  <a:alpha val="51000"/>
                </a:srgbClr>
              </a:solidFill>
              <a:ln w="19080">
                <a:solidFill>
                  <a:srgbClr val="333333"/>
                </a:solidFill>
                <a:round/>
              </a:ln>
            </p:spPr>
            <p:txBody>
              <a:bodyPr lIns="99360" tIns="54360" rIns="99360" bIns="54360" anchor="ctr">
                <a:noAutofit/>
              </a:bodyPr>
              <a:lstStyle/>
              <a:p>
                <a:endParaRPr lang="en-US" sz="1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23" name="Полилиния: фигура 22">
                <a:extLst>
                  <a:ext uri="{FF2B5EF4-FFF2-40B4-BE49-F238E27FC236}">
                    <a16:creationId xmlns:a16="http://schemas.microsoft.com/office/drawing/2014/main" id="{D0D6081E-DE34-86F3-E828-6776F74A6FD4}"/>
                  </a:ext>
                </a:extLst>
              </p:cNvPr>
              <p:cNvSpPr/>
              <p:nvPr/>
            </p:nvSpPr>
            <p:spPr>
              <a:xfrm>
                <a:off x="1828800" y="2628720"/>
                <a:ext cx="2286000" cy="914400"/>
              </a:xfrm>
              <a:custGeom>
                <a:avLst/>
                <a:gdLst/>
                <a:ahLst/>
                <a:cxnLst/>
                <a:rect l="0" t="0" r="r" b="b"/>
                <a:pathLst>
                  <a:path w="6350" h="2540">
                    <a:moveTo>
                      <a:pt x="6350" y="2540"/>
                    </a:moveTo>
                    <a:lnTo>
                      <a:pt x="2222" y="2540"/>
                    </a:lnTo>
                    <a:lnTo>
                      <a:pt x="0" y="0"/>
                    </a:lnTo>
                    <a:lnTo>
                      <a:pt x="4127" y="0"/>
                    </a:lnTo>
                    <a:lnTo>
                      <a:pt x="6350" y="2540"/>
                    </a:lnTo>
                    <a:close/>
                  </a:path>
                </a:pathLst>
              </a:custGeom>
              <a:solidFill>
                <a:srgbClr val="729FCF">
                  <a:alpha val="81000"/>
                </a:srgbClr>
              </a:solidFill>
              <a:ln w="19080">
                <a:solidFill>
                  <a:srgbClr val="333333"/>
                </a:solidFill>
                <a:round/>
              </a:ln>
            </p:spPr>
            <p:txBody>
              <a:bodyPr lIns="99360" tIns="54360" rIns="99360" bIns="54360" anchor="ctr">
                <a:noAutofit/>
              </a:bodyPr>
              <a:lstStyle/>
              <a:p>
                <a:endParaRPr lang="en-US" sz="1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24" name="Группа 23">
              <a:extLst>
                <a:ext uri="{FF2B5EF4-FFF2-40B4-BE49-F238E27FC236}">
                  <a16:creationId xmlns:a16="http://schemas.microsoft.com/office/drawing/2014/main" id="{AE5DF302-B165-310D-F9AC-E7F3728D90AF}"/>
                </a:ext>
              </a:extLst>
            </p:cNvPr>
            <p:cNvGrpSpPr/>
            <p:nvPr/>
          </p:nvGrpSpPr>
          <p:grpSpPr>
            <a:xfrm>
              <a:off x="7505880" y="4003507"/>
              <a:ext cx="3085920" cy="457200"/>
              <a:chOff x="5143680" y="3886200"/>
              <a:chExt cx="3085920" cy="457200"/>
            </a:xfrm>
          </p:grpSpPr>
          <p:sp>
            <p:nvSpPr>
              <p:cNvPr id="25" name="Прямоугольник 24">
                <a:extLst>
                  <a:ext uri="{FF2B5EF4-FFF2-40B4-BE49-F238E27FC236}">
                    <a16:creationId xmlns:a16="http://schemas.microsoft.com/office/drawing/2014/main" id="{84BF18D2-0DEF-5E3F-5272-75785804277F}"/>
                  </a:ext>
                </a:extLst>
              </p:cNvPr>
              <p:cNvSpPr/>
              <p:nvPr/>
            </p:nvSpPr>
            <p:spPr>
              <a:xfrm>
                <a:off x="5257800" y="4000680"/>
                <a:ext cx="2971800" cy="342720"/>
              </a:xfrm>
              <a:prstGeom prst="rect">
                <a:avLst/>
              </a:prstGeom>
              <a:solidFill>
                <a:srgbClr val="FF6D6D">
                  <a:alpha val="50000"/>
                </a:srgbClr>
              </a:solidFill>
              <a:ln w="19080">
                <a:solidFill>
                  <a:srgbClr val="333333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9360" tIns="54360" rIns="99360" bIns="54360" anchor="ctr">
                <a:noAutofit/>
              </a:bodyPr>
              <a:lstStyle/>
              <a:p>
                <a:endParaRPr lang="en-US" sz="1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26" name="Полилиния: фигура 25">
                <a:extLst>
                  <a:ext uri="{FF2B5EF4-FFF2-40B4-BE49-F238E27FC236}">
                    <a16:creationId xmlns:a16="http://schemas.microsoft.com/office/drawing/2014/main" id="{F34794EF-0787-EB6B-33EE-8AC2C8900C59}"/>
                  </a:ext>
                </a:extLst>
              </p:cNvPr>
              <p:cNvSpPr/>
              <p:nvPr/>
            </p:nvSpPr>
            <p:spPr>
              <a:xfrm>
                <a:off x="5143680" y="3886200"/>
                <a:ext cx="114120" cy="457200"/>
              </a:xfrm>
              <a:custGeom>
                <a:avLst/>
                <a:gdLst/>
                <a:ahLst/>
                <a:cxnLst/>
                <a:rect l="0" t="0" r="r" b="b"/>
                <a:pathLst>
                  <a:path w="317" h="1270">
                    <a:moveTo>
                      <a:pt x="317" y="1270"/>
                    </a:moveTo>
                    <a:lnTo>
                      <a:pt x="317" y="318"/>
                    </a:lnTo>
                    <a:lnTo>
                      <a:pt x="0" y="0"/>
                    </a:lnTo>
                    <a:lnTo>
                      <a:pt x="0" y="953"/>
                    </a:lnTo>
                    <a:lnTo>
                      <a:pt x="317" y="1270"/>
                    </a:lnTo>
                    <a:close/>
                  </a:path>
                </a:pathLst>
              </a:custGeom>
              <a:solidFill>
                <a:srgbClr val="E16173">
                  <a:alpha val="50000"/>
                </a:srgbClr>
              </a:solidFill>
              <a:ln w="19080">
                <a:solidFill>
                  <a:srgbClr val="333333"/>
                </a:solidFill>
                <a:round/>
              </a:ln>
            </p:spPr>
            <p:txBody>
              <a:bodyPr lIns="99360" tIns="54360" rIns="99360" bIns="54360" anchor="ctr">
                <a:noAutofit/>
              </a:bodyPr>
              <a:lstStyle/>
              <a:p>
                <a:endParaRPr lang="en-US" sz="1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27" name="Полилиния: фигура 26">
                <a:extLst>
                  <a:ext uri="{FF2B5EF4-FFF2-40B4-BE49-F238E27FC236}">
                    <a16:creationId xmlns:a16="http://schemas.microsoft.com/office/drawing/2014/main" id="{B2D1E44F-559B-62FB-14CC-F3FB876915BF}"/>
                  </a:ext>
                </a:extLst>
              </p:cNvPr>
              <p:cNvSpPr/>
              <p:nvPr/>
            </p:nvSpPr>
            <p:spPr>
              <a:xfrm>
                <a:off x="5143680" y="3886200"/>
                <a:ext cx="3085920" cy="114480"/>
              </a:xfrm>
              <a:custGeom>
                <a:avLst/>
                <a:gdLst/>
                <a:ahLst/>
                <a:cxnLst/>
                <a:rect l="0" t="0" r="r" b="b"/>
                <a:pathLst>
                  <a:path w="8572" h="318">
                    <a:moveTo>
                      <a:pt x="8572" y="318"/>
                    </a:moveTo>
                    <a:lnTo>
                      <a:pt x="8255" y="0"/>
                    </a:lnTo>
                    <a:lnTo>
                      <a:pt x="0" y="0"/>
                    </a:lnTo>
                    <a:lnTo>
                      <a:pt x="317" y="318"/>
                    </a:lnTo>
                    <a:lnTo>
                      <a:pt x="8572" y="318"/>
                    </a:lnTo>
                    <a:close/>
                  </a:path>
                </a:pathLst>
              </a:custGeom>
              <a:solidFill>
                <a:srgbClr val="FFA6A6">
                  <a:alpha val="50000"/>
                </a:srgbClr>
              </a:solidFill>
              <a:ln w="19080">
                <a:solidFill>
                  <a:srgbClr val="333333"/>
                </a:solidFill>
                <a:round/>
              </a:ln>
            </p:spPr>
            <p:txBody>
              <a:bodyPr lIns="99360" tIns="54360" rIns="99360" bIns="54360" anchor="ctr">
                <a:noAutofit/>
              </a:bodyPr>
              <a:lstStyle/>
              <a:p>
                <a:endParaRPr lang="en-US" sz="1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28" name="Группа 27">
              <a:extLst>
                <a:ext uri="{FF2B5EF4-FFF2-40B4-BE49-F238E27FC236}">
                  <a16:creationId xmlns:a16="http://schemas.microsoft.com/office/drawing/2014/main" id="{FE01DF92-1FCB-34E8-07D8-AA44E65628D6}"/>
                </a:ext>
              </a:extLst>
            </p:cNvPr>
            <p:cNvGrpSpPr/>
            <p:nvPr/>
          </p:nvGrpSpPr>
          <p:grpSpPr>
            <a:xfrm>
              <a:off x="6362880" y="2746027"/>
              <a:ext cx="3085920" cy="457200"/>
              <a:chOff x="4000680" y="2628720"/>
              <a:chExt cx="3085920" cy="457200"/>
            </a:xfrm>
          </p:grpSpPr>
          <p:sp>
            <p:nvSpPr>
              <p:cNvPr id="29" name="Прямоугольник 28">
                <a:extLst>
                  <a:ext uri="{FF2B5EF4-FFF2-40B4-BE49-F238E27FC236}">
                    <a16:creationId xmlns:a16="http://schemas.microsoft.com/office/drawing/2014/main" id="{3CFEB7FB-32A7-921F-E8BD-43697274CE65}"/>
                  </a:ext>
                </a:extLst>
              </p:cNvPr>
              <p:cNvSpPr/>
              <p:nvPr/>
            </p:nvSpPr>
            <p:spPr>
              <a:xfrm>
                <a:off x="4114800" y="2743200"/>
                <a:ext cx="2971800" cy="342720"/>
              </a:xfrm>
              <a:prstGeom prst="rect">
                <a:avLst/>
              </a:prstGeom>
              <a:solidFill>
                <a:srgbClr val="FF6D6D">
                  <a:alpha val="50000"/>
                </a:srgbClr>
              </a:solidFill>
              <a:ln w="19080">
                <a:solidFill>
                  <a:srgbClr val="333333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9360" tIns="54360" rIns="99360" bIns="54360" anchor="ctr">
                <a:noAutofit/>
              </a:bodyPr>
              <a:lstStyle/>
              <a:p>
                <a:endParaRPr lang="en-US" sz="1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30" name="Полилиния: фигура 29">
                <a:extLst>
                  <a:ext uri="{FF2B5EF4-FFF2-40B4-BE49-F238E27FC236}">
                    <a16:creationId xmlns:a16="http://schemas.microsoft.com/office/drawing/2014/main" id="{FE91BC29-B547-D77D-20DE-4FC93B7BAB4E}"/>
                  </a:ext>
                </a:extLst>
              </p:cNvPr>
              <p:cNvSpPr/>
              <p:nvPr/>
            </p:nvSpPr>
            <p:spPr>
              <a:xfrm>
                <a:off x="4000680" y="2628720"/>
                <a:ext cx="114120" cy="457200"/>
              </a:xfrm>
              <a:custGeom>
                <a:avLst/>
                <a:gdLst/>
                <a:ahLst/>
                <a:cxnLst/>
                <a:rect l="0" t="0" r="r" b="b"/>
                <a:pathLst>
                  <a:path w="317" h="1270">
                    <a:moveTo>
                      <a:pt x="317" y="1270"/>
                    </a:moveTo>
                    <a:lnTo>
                      <a:pt x="317" y="318"/>
                    </a:lnTo>
                    <a:lnTo>
                      <a:pt x="0" y="0"/>
                    </a:lnTo>
                    <a:lnTo>
                      <a:pt x="0" y="953"/>
                    </a:lnTo>
                    <a:lnTo>
                      <a:pt x="317" y="1270"/>
                    </a:lnTo>
                    <a:close/>
                  </a:path>
                </a:pathLst>
              </a:custGeom>
              <a:solidFill>
                <a:srgbClr val="E16173">
                  <a:alpha val="50000"/>
                </a:srgbClr>
              </a:solidFill>
              <a:ln w="19080">
                <a:solidFill>
                  <a:srgbClr val="333333"/>
                </a:solidFill>
                <a:round/>
              </a:ln>
            </p:spPr>
            <p:txBody>
              <a:bodyPr lIns="99360" tIns="54360" rIns="99360" bIns="54360" anchor="ctr">
                <a:noAutofit/>
              </a:bodyPr>
              <a:lstStyle/>
              <a:p>
                <a:endParaRPr lang="en-US" sz="1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31" name="Полилиния: фигура 30">
                <a:extLst>
                  <a:ext uri="{FF2B5EF4-FFF2-40B4-BE49-F238E27FC236}">
                    <a16:creationId xmlns:a16="http://schemas.microsoft.com/office/drawing/2014/main" id="{13600AB1-4FCD-F7C0-1B8A-9AF98A7C208A}"/>
                  </a:ext>
                </a:extLst>
              </p:cNvPr>
              <p:cNvSpPr/>
              <p:nvPr/>
            </p:nvSpPr>
            <p:spPr>
              <a:xfrm>
                <a:off x="4000680" y="2628720"/>
                <a:ext cx="3085920" cy="114480"/>
              </a:xfrm>
              <a:custGeom>
                <a:avLst/>
                <a:gdLst/>
                <a:ahLst/>
                <a:cxnLst/>
                <a:rect l="0" t="0" r="r" b="b"/>
                <a:pathLst>
                  <a:path w="8572" h="318">
                    <a:moveTo>
                      <a:pt x="8572" y="318"/>
                    </a:moveTo>
                    <a:lnTo>
                      <a:pt x="8255" y="0"/>
                    </a:lnTo>
                    <a:lnTo>
                      <a:pt x="0" y="0"/>
                    </a:lnTo>
                    <a:lnTo>
                      <a:pt x="317" y="318"/>
                    </a:lnTo>
                    <a:lnTo>
                      <a:pt x="8572" y="318"/>
                    </a:lnTo>
                    <a:close/>
                  </a:path>
                </a:pathLst>
              </a:custGeom>
              <a:solidFill>
                <a:srgbClr val="FFA6A6">
                  <a:alpha val="50000"/>
                </a:srgbClr>
              </a:solidFill>
              <a:ln w="19080">
                <a:solidFill>
                  <a:srgbClr val="333333"/>
                </a:solidFill>
                <a:round/>
              </a:ln>
            </p:spPr>
            <p:txBody>
              <a:bodyPr lIns="99360" tIns="54360" rIns="99360" bIns="54360" anchor="ctr">
                <a:noAutofit/>
              </a:bodyPr>
              <a:lstStyle/>
              <a:p>
                <a:endParaRPr lang="en-US" sz="1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sp>
          <p:nvSpPr>
            <p:cNvPr id="32" name="Прямоугольник 31">
              <a:extLst>
                <a:ext uri="{FF2B5EF4-FFF2-40B4-BE49-F238E27FC236}">
                  <a16:creationId xmlns:a16="http://schemas.microsoft.com/office/drawing/2014/main" id="{80563C66-9C8B-54A9-7DA8-8FD845FDC4F3}"/>
                </a:ext>
              </a:extLst>
            </p:cNvPr>
            <p:cNvSpPr/>
            <p:nvPr/>
          </p:nvSpPr>
          <p:spPr>
            <a:xfrm>
              <a:off x="5334000" y="3889027"/>
              <a:ext cx="6858000" cy="1371600"/>
            </a:xfrm>
            <a:prstGeom prst="rect">
              <a:avLst/>
            </a:prstGeom>
            <a:noFill/>
            <a:ln w="19080">
              <a:solidFill>
                <a:srgbClr val="333333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9360" tIns="54360" rIns="99360" bIns="54360" anchor="ctr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3" name="Прямая соединительная линия 32">
              <a:extLst>
                <a:ext uri="{FF2B5EF4-FFF2-40B4-BE49-F238E27FC236}">
                  <a16:creationId xmlns:a16="http://schemas.microsoft.com/office/drawing/2014/main" id="{C26D12F9-52C5-91BF-F963-0ADF0F80E572}"/>
                </a:ext>
              </a:extLst>
            </p:cNvPr>
            <p:cNvSpPr/>
            <p:nvPr/>
          </p:nvSpPr>
          <p:spPr>
            <a:xfrm>
              <a:off x="2819400" y="1031707"/>
              <a:ext cx="2514600" cy="2857320"/>
            </a:xfrm>
            <a:prstGeom prst="line">
              <a:avLst/>
            </a:prstGeom>
            <a:ln w="19080">
              <a:solidFill>
                <a:srgbClr val="333333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9360" tIns="54360" rIns="99360" bIns="54360" anchor="ctr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4" name="Прямая соединительная линия 33">
              <a:extLst>
                <a:ext uri="{FF2B5EF4-FFF2-40B4-BE49-F238E27FC236}">
                  <a16:creationId xmlns:a16="http://schemas.microsoft.com/office/drawing/2014/main" id="{7069F458-56FD-9DDD-C58B-2892B1C761F7}"/>
                </a:ext>
              </a:extLst>
            </p:cNvPr>
            <p:cNvSpPr/>
            <p:nvPr/>
          </p:nvSpPr>
          <p:spPr>
            <a:xfrm>
              <a:off x="2819400" y="2403307"/>
              <a:ext cx="2514600" cy="2857320"/>
            </a:xfrm>
            <a:prstGeom prst="line">
              <a:avLst/>
            </a:prstGeom>
            <a:ln w="19080">
              <a:solidFill>
                <a:srgbClr val="333333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9360" tIns="54360" rIns="99360" bIns="54360" anchor="ctr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5" name="Прямая соединительная линия 34">
              <a:extLst>
                <a:ext uri="{FF2B5EF4-FFF2-40B4-BE49-F238E27FC236}">
                  <a16:creationId xmlns:a16="http://schemas.microsoft.com/office/drawing/2014/main" id="{9DBA62EE-B0AA-5CC5-9132-B329A69595AF}"/>
                </a:ext>
              </a:extLst>
            </p:cNvPr>
            <p:cNvSpPr/>
            <p:nvPr/>
          </p:nvSpPr>
          <p:spPr>
            <a:xfrm>
              <a:off x="9677400" y="1031707"/>
              <a:ext cx="2514600" cy="2857320"/>
            </a:xfrm>
            <a:prstGeom prst="line">
              <a:avLst/>
            </a:prstGeom>
            <a:ln w="19080">
              <a:solidFill>
                <a:srgbClr val="333333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9360" tIns="54360" rIns="99360" bIns="54360" anchor="ctr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6" name="Прямая соединительная линия 35">
              <a:extLst>
                <a:ext uri="{FF2B5EF4-FFF2-40B4-BE49-F238E27FC236}">
                  <a16:creationId xmlns:a16="http://schemas.microsoft.com/office/drawing/2014/main" id="{B4C39300-E67C-BFBC-65E9-112EE2999F6E}"/>
                </a:ext>
              </a:extLst>
            </p:cNvPr>
            <p:cNvSpPr/>
            <p:nvPr/>
          </p:nvSpPr>
          <p:spPr>
            <a:xfrm>
              <a:off x="4876800" y="1145827"/>
              <a:ext cx="2286000" cy="2629080"/>
            </a:xfrm>
            <a:prstGeom prst="line">
              <a:avLst/>
            </a:prstGeom>
            <a:ln w="19080">
              <a:solidFill>
                <a:srgbClr val="333333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9360" tIns="54360" rIns="99360" bIns="54360" anchor="ctr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7" name="Прямая соединительная линия 36">
              <a:extLst>
                <a:ext uri="{FF2B5EF4-FFF2-40B4-BE49-F238E27FC236}">
                  <a16:creationId xmlns:a16="http://schemas.microsoft.com/office/drawing/2014/main" id="{64DEA9D0-3EEC-2328-CB54-C8FA3F566F78}"/>
                </a:ext>
              </a:extLst>
            </p:cNvPr>
            <p:cNvSpPr/>
            <p:nvPr/>
          </p:nvSpPr>
          <p:spPr>
            <a:xfrm>
              <a:off x="9448800" y="1145827"/>
              <a:ext cx="2286000" cy="2629080"/>
            </a:xfrm>
            <a:prstGeom prst="line">
              <a:avLst/>
            </a:prstGeom>
            <a:ln w="19080">
              <a:solidFill>
                <a:srgbClr val="333333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9360" tIns="54360" rIns="99360" bIns="54360" anchor="ctr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9" name="Прямая соединительная линия 38">
              <a:extLst>
                <a:ext uri="{FF2B5EF4-FFF2-40B4-BE49-F238E27FC236}">
                  <a16:creationId xmlns:a16="http://schemas.microsoft.com/office/drawing/2014/main" id="{471350A6-EE6F-382B-87DC-48EEA470F142}"/>
                </a:ext>
              </a:extLst>
            </p:cNvPr>
            <p:cNvSpPr/>
            <p:nvPr/>
          </p:nvSpPr>
          <p:spPr>
            <a:xfrm>
              <a:off x="4876800" y="1145827"/>
              <a:ext cx="4572000" cy="0"/>
            </a:xfrm>
            <a:prstGeom prst="line">
              <a:avLst/>
            </a:prstGeom>
            <a:ln w="19080">
              <a:solidFill>
                <a:srgbClr val="333333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9360" tIns="-54360" rIns="99360" bIns="-54360" anchor="ctr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0" name="Прямая соединительная линия 39">
              <a:extLst>
                <a:ext uri="{FF2B5EF4-FFF2-40B4-BE49-F238E27FC236}">
                  <a16:creationId xmlns:a16="http://schemas.microsoft.com/office/drawing/2014/main" id="{E47B512C-8EA3-95E9-2FE5-D23A429EF292}"/>
                </a:ext>
              </a:extLst>
            </p:cNvPr>
            <p:cNvSpPr/>
            <p:nvPr/>
          </p:nvSpPr>
          <p:spPr>
            <a:xfrm>
              <a:off x="7162800" y="3774907"/>
              <a:ext cx="4572000" cy="0"/>
            </a:xfrm>
            <a:prstGeom prst="line">
              <a:avLst/>
            </a:prstGeom>
            <a:ln w="19080">
              <a:solidFill>
                <a:srgbClr val="333333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9360" tIns="-54360" rIns="99360" bIns="-54360" anchor="ctr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1" name="Полилиния: фигура 40">
              <a:extLst>
                <a:ext uri="{FF2B5EF4-FFF2-40B4-BE49-F238E27FC236}">
                  <a16:creationId xmlns:a16="http://schemas.microsoft.com/office/drawing/2014/main" id="{D436C9B0-9ED3-9E88-F140-875D87893DBF}"/>
                </a:ext>
              </a:extLst>
            </p:cNvPr>
            <p:cNvSpPr/>
            <p:nvPr/>
          </p:nvSpPr>
          <p:spPr>
            <a:xfrm>
              <a:off x="4876800" y="2060587"/>
              <a:ext cx="6858000" cy="2628720"/>
            </a:xfrm>
            <a:custGeom>
              <a:avLst/>
              <a:gdLst/>
              <a:ahLst/>
              <a:cxnLst/>
              <a:rect l="0" t="0" r="r" b="b"/>
              <a:pathLst>
                <a:path w="19050" h="7302">
                  <a:moveTo>
                    <a:pt x="12700" y="0"/>
                  </a:moveTo>
                  <a:lnTo>
                    <a:pt x="19050" y="7302"/>
                  </a:lnTo>
                  <a:lnTo>
                    <a:pt x="6350" y="7302"/>
                  </a:lnTo>
                  <a:lnTo>
                    <a:pt x="0" y="0"/>
                  </a:lnTo>
                  <a:lnTo>
                    <a:pt x="12700" y="0"/>
                  </a:lnTo>
                  <a:close/>
                </a:path>
              </a:pathLst>
            </a:custGeom>
            <a:solidFill>
              <a:srgbClr val="5EB91E">
                <a:alpha val="10000"/>
              </a:srgbClr>
            </a:solidFill>
            <a:ln w="19080">
              <a:solidFill>
                <a:srgbClr val="333333"/>
              </a:solidFill>
              <a:round/>
            </a:ln>
          </p:spPr>
          <p:txBody>
            <a:bodyPr lIns="99360" tIns="54360" rIns="99360" bIns="54360" anchor="ctr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2" name="Полилиния: фигура 41">
              <a:extLst>
                <a:ext uri="{FF2B5EF4-FFF2-40B4-BE49-F238E27FC236}">
                  <a16:creationId xmlns:a16="http://schemas.microsoft.com/office/drawing/2014/main" id="{FF3301B5-31BD-AB96-1C2E-CDD562AD2738}"/>
                </a:ext>
              </a:extLst>
            </p:cNvPr>
            <p:cNvSpPr/>
            <p:nvPr/>
          </p:nvSpPr>
          <p:spPr>
            <a:xfrm>
              <a:off x="4876800" y="2289187"/>
              <a:ext cx="6858000" cy="2628720"/>
            </a:xfrm>
            <a:custGeom>
              <a:avLst/>
              <a:gdLst/>
              <a:ahLst/>
              <a:cxnLst/>
              <a:rect l="0" t="0" r="r" b="b"/>
              <a:pathLst>
                <a:path w="19050" h="7302">
                  <a:moveTo>
                    <a:pt x="12700" y="0"/>
                  </a:moveTo>
                  <a:lnTo>
                    <a:pt x="19050" y="7302"/>
                  </a:lnTo>
                  <a:lnTo>
                    <a:pt x="6350" y="7302"/>
                  </a:lnTo>
                  <a:lnTo>
                    <a:pt x="0" y="0"/>
                  </a:lnTo>
                  <a:lnTo>
                    <a:pt x="12700" y="0"/>
                  </a:lnTo>
                  <a:close/>
                </a:path>
              </a:pathLst>
            </a:custGeom>
            <a:noFill/>
            <a:ln w="19080">
              <a:solidFill>
                <a:srgbClr val="333333"/>
              </a:solidFill>
              <a:round/>
            </a:ln>
          </p:spPr>
          <p:txBody>
            <a:bodyPr lIns="99360" tIns="54360" rIns="99360" bIns="54360" anchor="ctr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3" name="Прямоугольник 42">
              <a:extLst>
                <a:ext uri="{FF2B5EF4-FFF2-40B4-BE49-F238E27FC236}">
                  <a16:creationId xmlns:a16="http://schemas.microsoft.com/office/drawing/2014/main" id="{7CDDF011-B660-2489-8DC0-970D3DA88680}"/>
                </a:ext>
              </a:extLst>
            </p:cNvPr>
            <p:cNvSpPr/>
            <p:nvPr/>
          </p:nvSpPr>
          <p:spPr>
            <a:xfrm>
              <a:off x="7162440" y="4689307"/>
              <a:ext cx="4572000" cy="228600"/>
            </a:xfrm>
            <a:prstGeom prst="rect">
              <a:avLst/>
            </a:prstGeom>
            <a:solidFill>
              <a:srgbClr val="224B12">
                <a:alpha val="10000"/>
              </a:srgbClr>
            </a:solidFill>
            <a:ln w="19080">
              <a:solidFill>
                <a:srgbClr val="333333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9360" tIns="54360" rIns="99360" bIns="54360" anchor="ctr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4" name="Полилиния: фигура 43">
              <a:extLst>
                <a:ext uri="{FF2B5EF4-FFF2-40B4-BE49-F238E27FC236}">
                  <a16:creationId xmlns:a16="http://schemas.microsoft.com/office/drawing/2014/main" id="{D1D6373F-92C8-A7BD-3CF7-29AE457C8892}"/>
                </a:ext>
              </a:extLst>
            </p:cNvPr>
            <p:cNvSpPr/>
            <p:nvPr/>
          </p:nvSpPr>
          <p:spPr>
            <a:xfrm>
              <a:off x="4876800" y="2060227"/>
              <a:ext cx="2285640" cy="2857680"/>
            </a:xfrm>
            <a:custGeom>
              <a:avLst/>
              <a:gdLst/>
              <a:ahLst/>
              <a:cxnLst/>
              <a:rect l="0" t="0" r="r" b="b"/>
              <a:pathLst>
                <a:path w="6349" h="7938">
                  <a:moveTo>
                    <a:pt x="6349" y="7303"/>
                  </a:moveTo>
                  <a:lnTo>
                    <a:pt x="0" y="0"/>
                  </a:lnTo>
                  <a:lnTo>
                    <a:pt x="0" y="635"/>
                  </a:lnTo>
                  <a:lnTo>
                    <a:pt x="6349" y="7938"/>
                  </a:lnTo>
                  <a:lnTo>
                    <a:pt x="6349" y="7303"/>
                  </a:lnTo>
                  <a:close/>
                </a:path>
              </a:pathLst>
            </a:custGeom>
            <a:solidFill>
              <a:srgbClr val="224B12">
                <a:alpha val="10000"/>
              </a:srgbClr>
            </a:solidFill>
            <a:ln w="19080">
              <a:solidFill>
                <a:srgbClr val="333333"/>
              </a:solidFill>
              <a:round/>
            </a:ln>
          </p:spPr>
          <p:txBody>
            <a:bodyPr lIns="99360" tIns="54360" rIns="99360" bIns="54360" anchor="ctr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5" name="Прямая соединительная линия 44">
              <a:extLst>
                <a:ext uri="{FF2B5EF4-FFF2-40B4-BE49-F238E27FC236}">
                  <a16:creationId xmlns:a16="http://schemas.microsoft.com/office/drawing/2014/main" id="{5EA7C8F6-16D3-6EA0-CEDC-88AD8E3EF8BA}"/>
                </a:ext>
              </a:extLst>
            </p:cNvPr>
            <p:cNvSpPr/>
            <p:nvPr/>
          </p:nvSpPr>
          <p:spPr>
            <a:xfrm flipV="1">
              <a:off x="9448440" y="2060227"/>
              <a:ext cx="0" cy="228600"/>
            </a:xfrm>
            <a:prstGeom prst="line">
              <a:avLst/>
            </a:prstGeom>
            <a:ln w="19080">
              <a:solidFill>
                <a:srgbClr val="333333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9360" tIns="54360" rIns="99360" bIns="54360" anchor="ctr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grpSp>
          <p:nvGrpSpPr>
            <p:cNvPr id="46" name="Группа 45">
              <a:extLst>
                <a:ext uri="{FF2B5EF4-FFF2-40B4-BE49-F238E27FC236}">
                  <a16:creationId xmlns:a16="http://schemas.microsoft.com/office/drawing/2014/main" id="{702AF27B-AEEA-E5BA-38FD-01E3C7B94A31}"/>
                </a:ext>
              </a:extLst>
            </p:cNvPr>
            <p:cNvGrpSpPr/>
            <p:nvPr/>
          </p:nvGrpSpPr>
          <p:grpSpPr>
            <a:xfrm>
              <a:off x="4876800" y="1031707"/>
              <a:ext cx="6858360" cy="2743200"/>
              <a:chOff x="2514600" y="914400"/>
              <a:chExt cx="6858360" cy="2743200"/>
            </a:xfrm>
          </p:grpSpPr>
          <p:sp>
            <p:nvSpPr>
              <p:cNvPr id="47" name="Полилиния: фигура 46">
                <a:extLst>
                  <a:ext uri="{FF2B5EF4-FFF2-40B4-BE49-F238E27FC236}">
                    <a16:creationId xmlns:a16="http://schemas.microsoft.com/office/drawing/2014/main" id="{E3F15054-E367-7F20-F104-F48E63CA4BEB}"/>
                  </a:ext>
                </a:extLst>
              </p:cNvPr>
              <p:cNvSpPr/>
              <p:nvPr/>
            </p:nvSpPr>
            <p:spPr>
              <a:xfrm>
                <a:off x="2514960" y="914400"/>
                <a:ext cx="6858000" cy="2628720"/>
              </a:xfrm>
              <a:custGeom>
                <a:avLst/>
                <a:gdLst/>
                <a:ahLst/>
                <a:cxnLst/>
                <a:rect l="0" t="0" r="r" b="b"/>
                <a:pathLst>
                  <a:path w="19050" h="7302">
                    <a:moveTo>
                      <a:pt x="12700" y="0"/>
                    </a:moveTo>
                    <a:lnTo>
                      <a:pt x="19050" y="7302"/>
                    </a:lnTo>
                    <a:lnTo>
                      <a:pt x="6350" y="7302"/>
                    </a:lnTo>
                    <a:lnTo>
                      <a:pt x="0" y="0"/>
                    </a:lnTo>
                    <a:lnTo>
                      <a:pt x="12700" y="0"/>
                    </a:lnTo>
                    <a:close/>
                  </a:path>
                </a:pathLst>
              </a:custGeom>
              <a:solidFill>
                <a:srgbClr val="808080">
                  <a:alpha val="26000"/>
                </a:srgbClr>
              </a:solidFill>
              <a:ln w="19080">
                <a:solidFill>
                  <a:srgbClr val="333333"/>
                </a:solidFill>
                <a:round/>
              </a:ln>
            </p:spPr>
            <p:txBody>
              <a:bodyPr lIns="99360" tIns="54360" rIns="99360" bIns="54360" anchor="ctr">
                <a:noAutofit/>
              </a:bodyPr>
              <a:lstStyle/>
              <a:p>
                <a:endParaRPr lang="en-US" sz="1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48" name="Полилиния: фигура 47">
                <a:extLst>
                  <a:ext uri="{FF2B5EF4-FFF2-40B4-BE49-F238E27FC236}">
                    <a16:creationId xmlns:a16="http://schemas.microsoft.com/office/drawing/2014/main" id="{50A2BDA0-1C3A-CAF2-9B0C-B1E4828562EE}"/>
                  </a:ext>
                </a:extLst>
              </p:cNvPr>
              <p:cNvSpPr/>
              <p:nvPr/>
            </p:nvSpPr>
            <p:spPr>
              <a:xfrm>
                <a:off x="2514600" y="1028520"/>
                <a:ext cx="6858000" cy="2628720"/>
              </a:xfrm>
              <a:custGeom>
                <a:avLst/>
                <a:gdLst/>
                <a:ahLst/>
                <a:cxnLst/>
                <a:rect l="0" t="0" r="r" b="b"/>
                <a:pathLst>
                  <a:path w="19050" h="7302">
                    <a:moveTo>
                      <a:pt x="12700" y="0"/>
                    </a:moveTo>
                    <a:lnTo>
                      <a:pt x="19050" y="7302"/>
                    </a:lnTo>
                    <a:lnTo>
                      <a:pt x="6350" y="7302"/>
                    </a:lnTo>
                    <a:lnTo>
                      <a:pt x="0" y="0"/>
                    </a:lnTo>
                    <a:lnTo>
                      <a:pt x="12700" y="0"/>
                    </a:lnTo>
                    <a:close/>
                  </a:path>
                </a:pathLst>
              </a:custGeom>
              <a:noFill/>
              <a:ln w="19080">
                <a:solidFill>
                  <a:srgbClr val="333333"/>
                </a:solidFill>
                <a:round/>
              </a:ln>
            </p:spPr>
            <p:txBody>
              <a:bodyPr lIns="99360" tIns="54360" rIns="99360" bIns="54360" anchor="ctr">
                <a:noAutofit/>
              </a:bodyPr>
              <a:lstStyle/>
              <a:p>
                <a:endParaRPr lang="en-US" sz="1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49" name="Прямоугольник 48">
                <a:extLst>
                  <a:ext uri="{FF2B5EF4-FFF2-40B4-BE49-F238E27FC236}">
                    <a16:creationId xmlns:a16="http://schemas.microsoft.com/office/drawing/2014/main" id="{E1C5EB36-FD4E-4A99-4DF8-FEAA819F37E9}"/>
                  </a:ext>
                </a:extLst>
              </p:cNvPr>
              <p:cNvSpPr/>
              <p:nvPr/>
            </p:nvSpPr>
            <p:spPr>
              <a:xfrm>
                <a:off x="4800600" y="3543120"/>
                <a:ext cx="4572000" cy="114480"/>
              </a:xfrm>
              <a:prstGeom prst="rect">
                <a:avLst/>
              </a:prstGeom>
              <a:solidFill>
                <a:srgbClr val="333333">
                  <a:alpha val="25000"/>
                </a:srgbClr>
              </a:solidFill>
              <a:ln w="19080">
                <a:solidFill>
                  <a:srgbClr val="333333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9360" tIns="54360" rIns="99360" bIns="54360" anchor="ctr">
                <a:noAutofit/>
              </a:bodyPr>
              <a:lstStyle/>
              <a:p>
                <a:endParaRPr lang="en-US" sz="1800" b="0" strike="noStrike" spc="-1">
                  <a:solidFill>
                    <a:srgbClr val="FFFFFF"/>
                  </a:solidFill>
                  <a:latin typeface="Arial"/>
                </a:endParaRPr>
              </a:p>
            </p:txBody>
          </p:sp>
          <p:sp>
            <p:nvSpPr>
              <p:cNvPr id="50" name="Прямая соединительная линия 49">
                <a:extLst>
                  <a:ext uri="{FF2B5EF4-FFF2-40B4-BE49-F238E27FC236}">
                    <a16:creationId xmlns:a16="http://schemas.microsoft.com/office/drawing/2014/main" id="{6E7ED1CC-E290-BCA7-20C3-B2B85894FEE4}"/>
                  </a:ext>
                </a:extLst>
              </p:cNvPr>
              <p:cNvSpPr/>
              <p:nvPr/>
            </p:nvSpPr>
            <p:spPr>
              <a:xfrm flipV="1">
                <a:off x="7086600" y="914400"/>
                <a:ext cx="0" cy="114120"/>
              </a:xfrm>
              <a:prstGeom prst="line">
                <a:avLst/>
              </a:prstGeom>
              <a:ln w="19080">
                <a:solidFill>
                  <a:srgbClr val="333333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9360" tIns="54360" rIns="99360" bIns="54360" anchor="ctr">
                <a:noAutofit/>
              </a:bodyPr>
              <a:lstStyle/>
              <a:p>
                <a:endParaRPr lang="en-US" sz="1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51" name="Полилиния: фигура 50">
                <a:extLst>
                  <a:ext uri="{FF2B5EF4-FFF2-40B4-BE49-F238E27FC236}">
                    <a16:creationId xmlns:a16="http://schemas.microsoft.com/office/drawing/2014/main" id="{E801E94E-5B9C-7967-2FFA-71AA72E30787}"/>
                  </a:ext>
                </a:extLst>
              </p:cNvPr>
              <p:cNvSpPr/>
              <p:nvPr/>
            </p:nvSpPr>
            <p:spPr>
              <a:xfrm>
                <a:off x="2514960" y="914400"/>
                <a:ext cx="2285640" cy="2743200"/>
              </a:xfrm>
              <a:custGeom>
                <a:avLst/>
                <a:gdLst/>
                <a:ahLst/>
                <a:cxnLst/>
                <a:rect l="0" t="0" r="r" b="b"/>
                <a:pathLst>
                  <a:path w="6349" h="7620">
                    <a:moveTo>
                      <a:pt x="6349" y="7302"/>
                    </a:moveTo>
                    <a:lnTo>
                      <a:pt x="6349" y="7620"/>
                    </a:lnTo>
                    <a:lnTo>
                      <a:pt x="0" y="317"/>
                    </a:lnTo>
                    <a:lnTo>
                      <a:pt x="0" y="0"/>
                    </a:lnTo>
                    <a:lnTo>
                      <a:pt x="6349" y="7302"/>
                    </a:lnTo>
                    <a:close/>
                  </a:path>
                </a:pathLst>
              </a:custGeom>
              <a:solidFill>
                <a:srgbClr val="333333">
                  <a:alpha val="25000"/>
                </a:srgbClr>
              </a:solidFill>
              <a:ln w="19080">
                <a:solidFill>
                  <a:srgbClr val="333333"/>
                </a:solidFill>
                <a:round/>
              </a:ln>
            </p:spPr>
            <p:txBody>
              <a:bodyPr lIns="99360" tIns="54360" rIns="99360" bIns="54360" anchor="ctr">
                <a:noAutofit/>
              </a:bodyPr>
              <a:lstStyle/>
              <a:p>
                <a:endParaRPr lang="en-US" sz="1800" b="0" strike="noStrike" spc="-1">
                  <a:solidFill>
                    <a:srgbClr val="FFFFFF"/>
                  </a:solidFill>
                  <a:latin typeface="Arial"/>
                </a:endParaRPr>
              </a:p>
            </p:txBody>
          </p:sp>
        </p:grpSp>
        <p:sp>
          <p:nvSpPr>
            <p:cNvPr id="52" name="Прямая соединительная линия 51">
              <a:extLst>
                <a:ext uri="{FF2B5EF4-FFF2-40B4-BE49-F238E27FC236}">
                  <a16:creationId xmlns:a16="http://schemas.microsoft.com/office/drawing/2014/main" id="{15FF5F81-5B5F-DF7D-8279-B2D211FA0BE9}"/>
                </a:ext>
              </a:extLst>
            </p:cNvPr>
            <p:cNvSpPr/>
            <p:nvPr/>
          </p:nvSpPr>
          <p:spPr>
            <a:xfrm flipH="1">
              <a:off x="2819400" y="1031707"/>
              <a:ext cx="6858000" cy="0"/>
            </a:xfrm>
            <a:prstGeom prst="line">
              <a:avLst/>
            </a:prstGeom>
            <a:ln w="19080">
              <a:solidFill>
                <a:srgbClr val="333333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9360" tIns="-54360" rIns="99360" bIns="-54360" anchor="ctr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3" name="Прямая соединительная линия 52">
              <a:extLst>
                <a:ext uri="{FF2B5EF4-FFF2-40B4-BE49-F238E27FC236}">
                  <a16:creationId xmlns:a16="http://schemas.microsoft.com/office/drawing/2014/main" id="{81C35FBC-032B-94D5-52F4-809BF79B0137}"/>
                </a:ext>
              </a:extLst>
            </p:cNvPr>
            <p:cNvSpPr/>
            <p:nvPr/>
          </p:nvSpPr>
          <p:spPr>
            <a:xfrm flipV="1">
              <a:off x="2819400" y="1031707"/>
              <a:ext cx="0" cy="1371600"/>
            </a:xfrm>
            <a:prstGeom prst="line">
              <a:avLst/>
            </a:prstGeom>
            <a:ln w="19080">
              <a:solidFill>
                <a:srgbClr val="333333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9360" tIns="54360" rIns="99360" bIns="54360" anchor="ctr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4" name="Прямая соединительная линия 53">
              <a:extLst>
                <a:ext uri="{FF2B5EF4-FFF2-40B4-BE49-F238E27FC236}">
                  <a16:creationId xmlns:a16="http://schemas.microsoft.com/office/drawing/2014/main" id="{86D418A1-25FB-7AD9-9F05-1E5553015728}"/>
                </a:ext>
              </a:extLst>
            </p:cNvPr>
            <p:cNvSpPr/>
            <p:nvPr/>
          </p:nvSpPr>
          <p:spPr>
            <a:xfrm>
              <a:off x="4876800" y="1145827"/>
              <a:ext cx="0" cy="914400"/>
            </a:xfrm>
            <a:prstGeom prst="line">
              <a:avLst/>
            </a:prstGeom>
            <a:ln w="19080">
              <a:solidFill>
                <a:srgbClr val="333333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9360" tIns="54360" rIns="99360" bIns="54360" anchor="ctr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5" name="Прямая соединительная линия 54">
              <a:extLst>
                <a:ext uri="{FF2B5EF4-FFF2-40B4-BE49-F238E27FC236}">
                  <a16:creationId xmlns:a16="http://schemas.microsoft.com/office/drawing/2014/main" id="{EA14243A-697E-D0F8-7786-149FD8EB46E6}"/>
                </a:ext>
              </a:extLst>
            </p:cNvPr>
            <p:cNvSpPr/>
            <p:nvPr/>
          </p:nvSpPr>
          <p:spPr>
            <a:xfrm>
              <a:off x="7162800" y="3774907"/>
              <a:ext cx="0" cy="914400"/>
            </a:xfrm>
            <a:prstGeom prst="line">
              <a:avLst/>
            </a:prstGeom>
            <a:ln w="19080">
              <a:solidFill>
                <a:srgbClr val="333333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9360" tIns="54360" rIns="99360" bIns="54360" anchor="ctr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6" name="Прямая соединительная линия 55">
              <a:extLst>
                <a:ext uri="{FF2B5EF4-FFF2-40B4-BE49-F238E27FC236}">
                  <a16:creationId xmlns:a16="http://schemas.microsoft.com/office/drawing/2014/main" id="{E0657315-7BA6-FC11-E2AE-DE178ECE9C55}"/>
                </a:ext>
              </a:extLst>
            </p:cNvPr>
            <p:cNvSpPr/>
            <p:nvPr/>
          </p:nvSpPr>
          <p:spPr>
            <a:xfrm>
              <a:off x="9448800" y="1145827"/>
              <a:ext cx="0" cy="914400"/>
            </a:xfrm>
            <a:prstGeom prst="line">
              <a:avLst/>
            </a:prstGeom>
            <a:ln w="19080">
              <a:solidFill>
                <a:srgbClr val="333333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9360" tIns="54360" rIns="99360" bIns="54360" anchor="ctr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8" name="Прямая соединительная линия 57">
              <a:extLst>
                <a:ext uri="{FF2B5EF4-FFF2-40B4-BE49-F238E27FC236}">
                  <a16:creationId xmlns:a16="http://schemas.microsoft.com/office/drawing/2014/main" id="{75147174-419A-3788-E610-CE94329CB19A}"/>
                </a:ext>
              </a:extLst>
            </p:cNvPr>
            <p:cNvSpPr/>
            <p:nvPr/>
          </p:nvSpPr>
          <p:spPr>
            <a:xfrm>
              <a:off x="11734800" y="3774907"/>
              <a:ext cx="0" cy="914400"/>
            </a:xfrm>
            <a:prstGeom prst="line">
              <a:avLst/>
            </a:prstGeom>
            <a:ln w="19080">
              <a:solidFill>
                <a:srgbClr val="333333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9360" tIns="54360" rIns="99360" bIns="54360" anchor="ctr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9" name="Прямая соединительная линия 58">
              <a:extLst>
                <a:ext uri="{FF2B5EF4-FFF2-40B4-BE49-F238E27FC236}">
                  <a16:creationId xmlns:a16="http://schemas.microsoft.com/office/drawing/2014/main" id="{E36269C1-6ACF-25D2-692F-E62E619BB6F5}"/>
                </a:ext>
              </a:extLst>
            </p:cNvPr>
            <p:cNvSpPr/>
            <p:nvPr/>
          </p:nvSpPr>
          <p:spPr>
            <a:xfrm>
              <a:off x="5334360" y="2860507"/>
              <a:ext cx="4571640" cy="0"/>
            </a:xfrm>
            <a:prstGeom prst="line">
              <a:avLst/>
            </a:prstGeom>
            <a:ln w="12600">
              <a:solidFill>
                <a:srgbClr val="333333"/>
              </a:solidFill>
              <a:prstDash val="sysDash"/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6120" tIns="-51120" rIns="96120" bIns="-51120" anchor="ctr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0" name="Прямая соединительная линия 59">
              <a:extLst>
                <a:ext uri="{FF2B5EF4-FFF2-40B4-BE49-F238E27FC236}">
                  <a16:creationId xmlns:a16="http://schemas.microsoft.com/office/drawing/2014/main" id="{914AAC7B-336A-94D9-A202-C60D12D827D0}"/>
                </a:ext>
              </a:extLst>
            </p:cNvPr>
            <p:cNvSpPr/>
            <p:nvPr/>
          </p:nvSpPr>
          <p:spPr>
            <a:xfrm>
              <a:off x="6477360" y="4117627"/>
              <a:ext cx="4457520" cy="0"/>
            </a:xfrm>
            <a:prstGeom prst="line">
              <a:avLst/>
            </a:prstGeom>
            <a:ln w="12600">
              <a:solidFill>
                <a:srgbClr val="333333"/>
              </a:solidFill>
              <a:prstDash val="sysDash"/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6120" tIns="-51120" rIns="96120" bIns="-51120" anchor="ctr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1" name="Прямая соединительная линия 60">
              <a:extLst>
                <a:ext uri="{FF2B5EF4-FFF2-40B4-BE49-F238E27FC236}">
                  <a16:creationId xmlns:a16="http://schemas.microsoft.com/office/drawing/2014/main" id="{D0C95981-25AB-1671-B5B8-04F7CFBE6FAD}"/>
                </a:ext>
              </a:extLst>
            </p:cNvPr>
            <p:cNvSpPr/>
            <p:nvPr/>
          </p:nvSpPr>
          <p:spPr>
            <a:xfrm>
              <a:off x="7162800" y="2288827"/>
              <a:ext cx="2286000" cy="2629080"/>
            </a:xfrm>
            <a:prstGeom prst="line">
              <a:avLst/>
            </a:prstGeom>
            <a:ln w="12600">
              <a:solidFill>
                <a:srgbClr val="333333"/>
              </a:solidFill>
              <a:prstDash val="sysDash"/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6120" tIns="51120" rIns="96120" bIns="51120" anchor="ctr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grpSp>
          <p:nvGrpSpPr>
            <p:cNvPr id="62" name="Группа 61">
              <a:extLst>
                <a:ext uri="{FF2B5EF4-FFF2-40B4-BE49-F238E27FC236}">
                  <a16:creationId xmlns:a16="http://schemas.microsoft.com/office/drawing/2014/main" id="{B25D7FFC-DC9C-2A04-BB7B-3BF7AA5514D7}"/>
                </a:ext>
              </a:extLst>
            </p:cNvPr>
            <p:cNvGrpSpPr/>
            <p:nvPr/>
          </p:nvGrpSpPr>
          <p:grpSpPr>
            <a:xfrm>
              <a:off x="5219880" y="4003507"/>
              <a:ext cx="6743520" cy="685800"/>
              <a:chOff x="2857680" y="3886200"/>
              <a:chExt cx="6743520" cy="685800"/>
            </a:xfrm>
          </p:grpSpPr>
          <p:sp>
            <p:nvSpPr>
              <p:cNvPr id="63" name="Прямоугольник 62">
                <a:extLst>
                  <a:ext uri="{FF2B5EF4-FFF2-40B4-BE49-F238E27FC236}">
                    <a16:creationId xmlns:a16="http://schemas.microsoft.com/office/drawing/2014/main" id="{A0890BFE-0DB4-45CF-4D6F-C3F7852F8746}"/>
                  </a:ext>
                </a:extLst>
              </p:cNvPr>
              <p:cNvSpPr/>
              <p:nvPr/>
            </p:nvSpPr>
            <p:spPr>
              <a:xfrm>
                <a:off x="2971800" y="4000320"/>
                <a:ext cx="6629400" cy="571680"/>
              </a:xfrm>
              <a:prstGeom prst="rect">
                <a:avLst/>
              </a:prstGeom>
              <a:solidFill>
                <a:srgbClr val="729FCF">
                  <a:alpha val="30000"/>
                </a:srgbClr>
              </a:solidFill>
              <a:ln w="19080">
                <a:solidFill>
                  <a:srgbClr val="333333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9360" tIns="54360" rIns="99360" bIns="54360" anchor="ctr">
                <a:noAutofit/>
              </a:bodyPr>
              <a:lstStyle/>
              <a:p>
                <a:endParaRPr lang="en-US" sz="1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64" name="Полилиния: фигура 63">
                <a:extLst>
                  <a:ext uri="{FF2B5EF4-FFF2-40B4-BE49-F238E27FC236}">
                    <a16:creationId xmlns:a16="http://schemas.microsoft.com/office/drawing/2014/main" id="{24C86810-D8EA-2292-3C8D-87665BBC770D}"/>
                  </a:ext>
                </a:extLst>
              </p:cNvPr>
              <p:cNvSpPr/>
              <p:nvPr/>
            </p:nvSpPr>
            <p:spPr>
              <a:xfrm>
                <a:off x="2857680" y="3886200"/>
                <a:ext cx="114120" cy="685800"/>
              </a:xfrm>
              <a:custGeom>
                <a:avLst/>
                <a:gdLst/>
                <a:ahLst/>
                <a:cxnLst/>
                <a:rect l="0" t="0" r="r" b="b"/>
                <a:pathLst>
                  <a:path w="317" h="1905">
                    <a:moveTo>
                      <a:pt x="317" y="317"/>
                    </a:moveTo>
                    <a:lnTo>
                      <a:pt x="317" y="1905"/>
                    </a:lnTo>
                    <a:lnTo>
                      <a:pt x="0" y="1587"/>
                    </a:lnTo>
                    <a:lnTo>
                      <a:pt x="0" y="0"/>
                    </a:lnTo>
                    <a:lnTo>
                      <a:pt x="317" y="317"/>
                    </a:lnTo>
                    <a:close/>
                  </a:path>
                </a:pathLst>
              </a:custGeom>
              <a:solidFill>
                <a:srgbClr val="729FCF">
                  <a:alpha val="30000"/>
                </a:srgbClr>
              </a:solidFill>
              <a:ln w="19080">
                <a:solidFill>
                  <a:srgbClr val="333333"/>
                </a:solidFill>
                <a:round/>
              </a:ln>
            </p:spPr>
            <p:txBody>
              <a:bodyPr lIns="99360" tIns="54360" rIns="99360" bIns="54360" anchor="ctr">
                <a:noAutofit/>
              </a:bodyPr>
              <a:lstStyle/>
              <a:p>
                <a:endParaRPr lang="en-US" sz="1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65" name="Полилиния: фигура 64">
                <a:extLst>
                  <a:ext uri="{FF2B5EF4-FFF2-40B4-BE49-F238E27FC236}">
                    <a16:creationId xmlns:a16="http://schemas.microsoft.com/office/drawing/2014/main" id="{77CC23FD-8A72-D6A3-0325-21D30EE3A89D}"/>
                  </a:ext>
                </a:extLst>
              </p:cNvPr>
              <p:cNvSpPr/>
              <p:nvPr/>
            </p:nvSpPr>
            <p:spPr>
              <a:xfrm>
                <a:off x="2857680" y="3886200"/>
                <a:ext cx="6743520" cy="114120"/>
              </a:xfrm>
              <a:custGeom>
                <a:avLst/>
                <a:gdLst/>
                <a:ahLst/>
                <a:cxnLst/>
                <a:rect l="0" t="0" r="r" b="b"/>
                <a:pathLst>
                  <a:path w="18732" h="317">
                    <a:moveTo>
                      <a:pt x="18732" y="317"/>
                    </a:moveTo>
                    <a:lnTo>
                      <a:pt x="317" y="317"/>
                    </a:lnTo>
                    <a:lnTo>
                      <a:pt x="0" y="0"/>
                    </a:lnTo>
                    <a:lnTo>
                      <a:pt x="18415" y="0"/>
                    </a:lnTo>
                    <a:lnTo>
                      <a:pt x="18732" y="317"/>
                    </a:lnTo>
                    <a:close/>
                  </a:path>
                </a:pathLst>
              </a:custGeom>
              <a:solidFill>
                <a:srgbClr val="729FCF">
                  <a:alpha val="30000"/>
                </a:srgbClr>
              </a:solidFill>
              <a:ln w="19080">
                <a:solidFill>
                  <a:srgbClr val="333333"/>
                </a:solidFill>
                <a:round/>
              </a:ln>
            </p:spPr>
            <p:txBody>
              <a:bodyPr lIns="99360" tIns="54360" rIns="99360" bIns="54360" anchor="ctr">
                <a:noAutofit/>
              </a:bodyPr>
              <a:lstStyle/>
              <a:p>
                <a:endParaRPr lang="en-US" sz="1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</p:grp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3831FB2-098D-BDAB-ED73-E8AA3BE0CA80}"/>
              </a:ext>
            </a:extLst>
          </p:cNvPr>
          <p:cNvSpPr/>
          <p:nvPr/>
        </p:nvSpPr>
        <p:spPr bwMode="auto">
          <a:xfrm>
            <a:off x="131685" y="2918882"/>
            <a:ext cx="425933" cy="510118"/>
          </a:xfrm>
          <a:prstGeom prst="rect">
            <a:avLst/>
          </a:prstGeom>
          <a:solidFill>
            <a:srgbClr val="729FCF">
              <a:alpha val="30000"/>
            </a:srgbClr>
          </a:solidFill>
          <a:ln w="19080">
            <a:solidFill>
              <a:srgbClr val="333333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9360" tIns="54360" rIns="99360" bIns="5436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Прямоугольник 67">
            <a:extLst>
              <a:ext uri="{FF2B5EF4-FFF2-40B4-BE49-F238E27FC236}">
                <a16:creationId xmlns:a16="http://schemas.microsoft.com/office/drawing/2014/main" id="{86685D73-EF91-A878-187E-E42D72E49450}"/>
              </a:ext>
            </a:extLst>
          </p:cNvPr>
          <p:cNvSpPr/>
          <p:nvPr/>
        </p:nvSpPr>
        <p:spPr bwMode="auto">
          <a:xfrm>
            <a:off x="131685" y="3685130"/>
            <a:ext cx="425933" cy="510118"/>
          </a:xfrm>
          <a:prstGeom prst="rect">
            <a:avLst/>
          </a:prstGeom>
          <a:solidFill>
            <a:srgbClr val="5983B0">
              <a:alpha val="64000"/>
            </a:srgbClr>
          </a:solidFill>
          <a:ln w="19080">
            <a:solidFill>
              <a:srgbClr val="333333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9360" tIns="54360" rIns="99360" bIns="54360" anchor="ctr">
            <a:noAutofit/>
          </a:bodyPr>
          <a:lstStyle/>
          <a:p>
            <a:endParaRPr lang="en-US" sz="18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Прямоугольник 68">
            <a:extLst>
              <a:ext uri="{FF2B5EF4-FFF2-40B4-BE49-F238E27FC236}">
                <a16:creationId xmlns:a16="http://schemas.microsoft.com/office/drawing/2014/main" id="{D25AE850-698B-F386-D644-28A2FF1C5974}"/>
              </a:ext>
            </a:extLst>
          </p:cNvPr>
          <p:cNvSpPr/>
          <p:nvPr/>
        </p:nvSpPr>
        <p:spPr bwMode="auto">
          <a:xfrm>
            <a:off x="131685" y="5885256"/>
            <a:ext cx="425933" cy="504940"/>
          </a:xfrm>
          <a:prstGeom prst="rect">
            <a:avLst/>
          </a:prstGeom>
          <a:solidFill>
            <a:srgbClr val="ACB20C">
              <a:alpha val="25000"/>
            </a:srgbClr>
          </a:solidFill>
          <a:ln w="19080">
            <a:solidFill>
              <a:srgbClr val="333333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9360" tIns="54360" rIns="99360" bIns="5436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Прямоугольник 69">
            <a:extLst>
              <a:ext uri="{FF2B5EF4-FFF2-40B4-BE49-F238E27FC236}">
                <a16:creationId xmlns:a16="http://schemas.microsoft.com/office/drawing/2014/main" id="{5D8CD944-1881-60FB-B738-C9BC7E5AA957}"/>
              </a:ext>
            </a:extLst>
          </p:cNvPr>
          <p:cNvSpPr/>
          <p:nvPr/>
        </p:nvSpPr>
        <p:spPr bwMode="auto">
          <a:xfrm>
            <a:off x="131685" y="4398947"/>
            <a:ext cx="425933" cy="514080"/>
          </a:xfrm>
          <a:prstGeom prst="rect">
            <a:avLst/>
          </a:prstGeom>
          <a:solidFill>
            <a:srgbClr val="8D1D75">
              <a:alpha val="25000"/>
            </a:srgbClr>
          </a:solidFill>
          <a:ln w="19080">
            <a:solidFill>
              <a:srgbClr val="333333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9360" tIns="54360" rIns="99360" bIns="5436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Прямоугольник 70">
            <a:extLst>
              <a:ext uri="{FF2B5EF4-FFF2-40B4-BE49-F238E27FC236}">
                <a16:creationId xmlns:a16="http://schemas.microsoft.com/office/drawing/2014/main" id="{CE75FB44-7A9B-0B9E-8FEA-FC02F9276A6F}"/>
              </a:ext>
            </a:extLst>
          </p:cNvPr>
          <p:cNvSpPr/>
          <p:nvPr/>
        </p:nvSpPr>
        <p:spPr bwMode="auto">
          <a:xfrm>
            <a:off x="124302" y="2132450"/>
            <a:ext cx="424085" cy="514079"/>
          </a:xfrm>
          <a:prstGeom prst="rect">
            <a:avLst/>
          </a:prstGeom>
          <a:solidFill>
            <a:schemeClr val="accent6">
              <a:lumMod val="60000"/>
              <a:lumOff val="40000"/>
              <a:alpha val="25098"/>
            </a:schemeClr>
          </a:solidFill>
          <a:ln w="19080">
            <a:solidFill>
              <a:srgbClr val="333333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9360" tIns="54360" rIns="99360" bIns="54360" anchor="ctr">
            <a:noAutofit/>
          </a:bodyPr>
          <a:lstStyle/>
          <a:p>
            <a:endParaRPr lang="en-US"/>
          </a:p>
        </p:txBody>
      </p:sp>
      <p:sp>
        <p:nvSpPr>
          <p:cNvPr id="76" name="Прямоугольник 75">
            <a:extLst>
              <a:ext uri="{FF2B5EF4-FFF2-40B4-BE49-F238E27FC236}">
                <a16:creationId xmlns:a16="http://schemas.microsoft.com/office/drawing/2014/main" id="{3B55132B-7F32-8574-6B87-C2F4434D7A34}"/>
              </a:ext>
            </a:extLst>
          </p:cNvPr>
          <p:cNvSpPr/>
          <p:nvPr/>
        </p:nvSpPr>
        <p:spPr bwMode="auto">
          <a:xfrm>
            <a:off x="131685" y="5158700"/>
            <a:ext cx="424085" cy="507681"/>
          </a:xfrm>
          <a:prstGeom prst="rect">
            <a:avLst/>
          </a:prstGeom>
          <a:solidFill>
            <a:srgbClr val="FF6D6D">
              <a:alpha val="50000"/>
            </a:srgbClr>
          </a:solidFill>
          <a:ln w="19080">
            <a:solidFill>
              <a:srgbClr val="333333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9360" tIns="54360" rIns="99360" bIns="5436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Прямоугольник 76">
            <a:extLst>
              <a:ext uri="{FF2B5EF4-FFF2-40B4-BE49-F238E27FC236}">
                <a16:creationId xmlns:a16="http://schemas.microsoft.com/office/drawing/2014/main" id="{B8C9D669-412F-FBE6-9873-FBF3041C577B}"/>
              </a:ext>
            </a:extLst>
          </p:cNvPr>
          <p:cNvSpPr/>
          <p:nvPr/>
        </p:nvSpPr>
        <p:spPr bwMode="auto">
          <a:xfrm>
            <a:off x="131685" y="1406155"/>
            <a:ext cx="424085" cy="504404"/>
          </a:xfrm>
          <a:prstGeom prst="rect">
            <a:avLst/>
          </a:prstGeom>
          <a:solidFill>
            <a:srgbClr val="333333">
              <a:alpha val="20000"/>
            </a:srgbClr>
          </a:solidFill>
          <a:ln w="19080">
            <a:solidFill>
              <a:srgbClr val="333333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9360" tIns="54360" rIns="99360" bIns="54360" anchor="ctr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5F973EC9-E7FC-4073-32B6-A2A9317632AD}"/>
              </a:ext>
            </a:extLst>
          </p:cNvPr>
          <p:cNvSpPr txBox="1"/>
          <p:nvPr/>
        </p:nvSpPr>
        <p:spPr>
          <a:xfrm>
            <a:off x="543660" y="1336024"/>
            <a:ext cx="21565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Мехатронный</a:t>
            </a:r>
            <a:endParaRPr lang="ru-RU" dirty="0"/>
          </a:p>
          <a:p>
            <a:r>
              <a:rPr lang="ru-RU" dirty="0"/>
              <a:t>люк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E67D3A4C-7D33-46B0-CFA5-A9B5782A54BE}"/>
              </a:ext>
            </a:extLst>
          </p:cNvPr>
          <p:cNvSpPr txBox="1"/>
          <p:nvPr/>
        </p:nvSpPr>
        <p:spPr bwMode="auto">
          <a:xfrm>
            <a:off x="516355" y="2079615"/>
            <a:ext cx="25145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Посадочная</a:t>
            </a:r>
          </a:p>
          <a:p>
            <a:r>
              <a:rPr lang="ru-RU" dirty="0"/>
              <a:t>платформа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1124B7A3-9E09-C122-9524-01A84EFE3678}"/>
              </a:ext>
            </a:extLst>
          </p:cNvPr>
          <p:cNvSpPr txBox="1"/>
          <p:nvPr/>
        </p:nvSpPr>
        <p:spPr bwMode="auto">
          <a:xfrm>
            <a:off x="533043" y="2872593"/>
            <a:ext cx="25145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Механические</a:t>
            </a:r>
          </a:p>
          <a:p>
            <a:r>
              <a:rPr lang="ru-RU" dirty="0"/>
              <a:t>захваты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701AE4A9-5AD2-CA86-CBFC-D1970EF150B1}"/>
              </a:ext>
            </a:extLst>
          </p:cNvPr>
          <p:cNvSpPr txBox="1"/>
          <p:nvPr/>
        </p:nvSpPr>
        <p:spPr bwMode="auto">
          <a:xfrm>
            <a:off x="563494" y="5111018"/>
            <a:ext cx="25145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Магнитные</a:t>
            </a:r>
          </a:p>
          <a:p>
            <a:r>
              <a:rPr lang="ru-RU" dirty="0"/>
              <a:t>захваты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D4425434-F41C-D102-825E-38E63B734556}"/>
              </a:ext>
            </a:extLst>
          </p:cNvPr>
          <p:cNvSpPr txBox="1"/>
          <p:nvPr/>
        </p:nvSpPr>
        <p:spPr bwMode="auto">
          <a:xfrm>
            <a:off x="543660" y="5829996"/>
            <a:ext cx="25145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Модуль</a:t>
            </a:r>
          </a:p>
          <a:p>
            <a:r>
              <a:rPr lang="ru-RU" dirty="0"/>
              <a:t>питания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ACFAAF70-1DE2-545C-D7D4-1A8E26A1D640}"/>
              </a:ext>
            </a:extLst>
          </p:cNvPr>
          <p:cNvSpPr txBox="1"/>
          <p:nvPr/>
        </p:nvSpPr>
        <p:spPr bwMode="auto">
          <a:xfrm>
            <a:off x="524880" y="4327454"/>
            <a:ext cx="25145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Вычислительный</a:t>
            </a:r>
          </a:p>
          <a:p>
            <a:r>
              <a:rPr lang="ru-RU" dirty="0"/>
              <a:t>модуль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106AFBAF-AEA7-632C-FDF4-9A9E52B2A319}"/>
              </a:ext>
            </a:extLst>
          </p:cNvPr>
          <p:cNvSpPr txBox="1"/>
          <p:nvPr/>
        </p:nvSpPr>
        <p:spPr bwMode="auto">
          <a:xfrm>
            <a:off x="524879" y="3629779"/>
            <a:ext cx="25145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Модуль</a:t>
            </a:r>
          </a:p>
          <a:p>
            <a:r>
              <a:rPr lang="ru-RU" dirty="0"/>
              <a:t>связи</a:t>
            </a:r>
          </a:p>
        </p:txBody>
      </p:sp>
    </p:spTree>
    <p:extLst>
      <p:ext uri="{BB962C8B-B14F-4D97-AF65-F5344CB8AC3E}">
        <p14:creationId xmlns:p14="http://schemas.microsoft.com/office/powerpoint/2010/main" val="17956021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 useBgFill="1">
        <p:nvSpPr>
          <p:cNvPr id="62" name="Rectangle 61">
            <a:extLst>
              <a:ext uri="{FF2B5EF4-FFF2-40B4-BE49-F238E27FC236}">
                <a16:creationId xmlns:a16="http://schemas.microsoft.com/office/drawing/2014/main" id="{1CD81A2A-6ED4-4EF4-A14C-912D31E148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3">
            <a:extLst>
              <a:ext uri="{FF2B5EF4-FFF2-40B4-BE49-F238E27FC236}">
                <a16:creationId xmlns:a16="http://schemas.microsoft.com/office/drawing/2014/main" id="{B36333AB-14C5-A082-B511-A32B6060557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5625"/>
          <a:stretch/>
        </p:blipFill>
        <p:spPr bwMode="auto">
          <a:xfrm>
            <a:off x="-29516" y="0"/>
            <a:ext cx="12192000" cy="6858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 bwMode="auto">
          <a:xfrm>
            <a:off x="1201236" y="365124"/>
            <a:ext cx="539336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 rtl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en-US" dirty="0" err="1">
                <a:solidFill>
                  <a:srgbClr val="F88101"/>
                </a:solidFill>
                <a:latin typeface="Arial Black"/>
                <a:cs typeface="Arial"/>
              </a:rPr>
              <a:t>План</a:t>
            </a:r>
            <a:r>
              <a:rPr lang="en-US" sz="37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dirty="0" err="1">
                <a:solidFill>
                  <a:srgbClr val="F88101"/>
                </a:solidFill>
                <a:latin typeface="Arial Black"/>
                <a:cs typeface="Arial"/>
              </a:rPr>
              <a:t>дальнейшего</a:t>
            </a:r>
            <a:r>
              <a:rPr lang="en-US" dirty="0">
                <a:solidFill>
                  <a:srgbClr val="F88101"/>
                </a:solidFill>
                <a:latin typeface="Arial Black"/>
                <a:cs typeface="Arial"/>
              </a:rPr>
              <a:t> </a:t>
            </a:r>
            <a:r>
              <a:rPr lang="en-US" dirty="0" err="1">
                <a:solidFill>
                  <a:srgbClr val="F88101"/>
                </a:solidFill>
                <a:latin typeface="Arial Black"/>
                <a:cs typeface="Arial"/>
              </a:rPr>
              <a:t>развития</a:t>
            </a:r>
            <a:r>
              <a:rPr lang="en-US" dirty="0">
                <a:solidFill>
                  <a:srgbClr val="F88101"/>
                </a:solidFill>
                <a:latin typeface="Arial Black"/>
                <a:cs typeface="Arial"/>
              </a:rPr>
              <a:t> </a:t>
            </a:r>
            <a:r>
              <a:rPr lang="en-US" dirty="0" err="1">
                <a:solidFill>
                  <a:srgbClr val="F88101"/>
                </a:solidFill>
                <a:latin typeface="Arial Black"/>
                <a:cs typeface="Arial"/>
              </a:rPr>
              <a:t>стартап-проекта</a:t>
            </a:r>
            <a:endParaRPr lang="en-US" dirty="0">
              <a:solidFill>
                <a:srgbClr val="F88101"/>
              </a:solidFill>
              <a:latin typeface="Arial Black"/>
              <a:cs typeface="Arial"/>
            </a:endParaRPr>
          </a:p>
        </p:txBody>
      </p:sp>
      <p:sp>
        <p:nvSpPr>
          <p:cNvPr id="64" name="Freeform: Shape 63">
            <a:extLst>
              <a:ext uri="{FF2B5EF4-FFF2-40B4-BE49-F238E27FC236}">
                <a16:creationId xmlns:a16="http://schemas.microsoft.com/office/drawing/2014/main" id="{1661932C-CA15-4E17-B115-FAE7CBEE47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198657" y="1"/>
            <a:ext cx="1155142" cy="625027"/>
          </a:xfrm>
          <a:custGeom>
            <a:avLst/>
            <a:gdLst>
              <a:gd name="connsiteX0" fmla="*/ 4784 w 1155142"/>
              <a:gd name="connsiteY0" fmla="*/ 0 h 625027"/>
              <a:gd name="connsiteX1" fmla="*/ 1150358 w 1155142"/>
              <a:gd name="connsiteY1" fmla="*/ 0 h 625027"/>
              <a:gd name="connsiteX2" fmla="*/ 1155142 w 1155142"/>
              <a:gd name="connsiteY2" fmla="*/ 47456 h 625027"/>
              <a:gd name="connsiteX3" fmla="*/ 577571 w 1155142"/>
              <a:gd name="connsiteY3" fmla="*/ 625027 h 625027"/>
              <a:gd name="connsiteX4" fmla="*/ 0 w 1155142"/>
              <a:gd name="connsiteY4" fmla="*/ 47456 h 625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625027">
                <a:moveTo>
                  <a:pt x="4784" y="0"/>
                </a:moveTo>
                <a:lnTo>
                  <a:pt x="1150358" y="0"/>
                </a:lnTo>
                <a:lnTo>
                  <a:pt x="1155142" y="47456"/>
                </a:lnTo>
                <a:cubicBezTo>
                  <a:pt x="1155142" y="366440"/>
                  <a:pt x="896555" y="625027"/>
                  <a:pt x="577571" y="625027"/>
                </a:cubicBezTo>
                <a:cubicBezTo>
                  <a:pt x="258587" y="625027"/>
                  <a:pt x="0" y="366440"/>
                  <a:pt x="0" y="47456"/>
                </a:cubicBezTo>
                <a:close/>
              </a:path>
            </a:pathLst>
          </a:custGeom>
          <a:solidFill>
            <a:schemeClr val="accent5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136FBBE-89C2-66DF-11BA-2F6D21B98719}"/>
              </a:ext>
            </a:extLst>
          </p:cNvPr>
          <p:cNvSpPr txBox="1"/>
          <p:nvPr/>
        </p:nvSpPr>
        <p:spPr>
          <a:xfrm>
            <a:off x="972432" y="1814400"/>
            <a:ext cx="5393361" cy="48467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564515" indent="-34290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ru-RU" kern="1200" dirty="0"/>
              <a:t>Собрать начальные инвестиции.</a:t>
            </a:r>
          </a:p>
          <a:p>
            <a:pPr marL="564515" indent="-34290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ru-RU" kern="1200" dirty="0"/>
              <a:t>Создать прототип сервисной станции, разработать необходимое программное обеспечение.</a:t>
            </a:r>
          </a:p>
          <a:p>
            <a:pPr marL="564515" indent="-34290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ru-RU" kern="1200" dirty="0"/>
              <a:t>Привлечь первых клиентов и партнёров, запустить продажи.</a:t>
            </a:r>
          </a:p>
          <a:p>
            <a:pPr marL="564515" indent="-34290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ru-RU" kern="1200" dirty="0"/>
              <a:t>Масштабировать бизнес.</a:t>
            </a:r>
          </a:p>
          <a:p>
            <a:pPr marL="221615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endParaRPr lang="ru-RU" kern="1200" dirty="0"/>
          </a:p>
          <a:p>
            <a:pPr marL="564515" indent="-34290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AutoNum type="arabicPeriod"/>
            </a:pPr>
            <a:endParaRPr lang="en-US" kern="1200" dirty="0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8590ADD5-9383-4D3D-9047-3DA2593CCB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08185" y="3423959"/>
            <a:ext cx="540822" cy="540822"/>
          </a:xfrm>
          <a:prstGeom prst="ellipse">
            <a:avLst/>
          </a:prstGeom>
          <a:noFill/>
          <a:ln w="1270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 descr="Изображение выглядит как звезда, творческий подход, астрономия&#10;&#10;Автоматически созданное описание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7887184" y="1216485"/>
            <a:ext cx="3781051" cy="3781051"/>
          </a:xfrm>
          <a:custGeom>
            <a:avLst/>
            <a:gdLst/>
            <a:ahLst/>
            <a:cxnLst/>
            <a:rect l="l" t="t" r="r" b="b"/>
            <a:pathLst>
              <a:path w="4114800" h="5712488">
                <a:moveTo>
                  <a:pt x="133155" y="0"/>
                </a:moveTo>
                <a:lnTo>
                  <a:pt x="3981645" y="0"/>
                </a:lnTo>
                <a:cubicBezTo>
                  <a:pt x="4055184" y="0"/>
                  <a:pt x="4114800" y="59616"/>
                  <a:pt x="4114800" y="133155"/>
                </a:cubicBezTo>
                <a:lnTo>
                  <a:pt x="4114800" y="5579333"/>
                </a:lnTo>
                <a:cubicBezTo>
                  <a:pt x="4114800" y="5652872"/>
                  <a:pt x="4055184" y="5712488"/>
                  <a:pt x="3981645" y="5712488"/>
                </a:cubicBezTo>
                <a:lnTo>
                  <a:pt x="133155" y="5712488"/>
                </a:lnTo>
                <a:cubicBezTo>
                  <a:pt x="59616" y="5712488"/>
                  <a:pt x="0" y="5652872"/>
                  <a:pt x="0" y="5579333"/>
                </a:cubicBezTo>
                <a:lnTo>
                  <a:pt x="0" y="133155"/>
                </a:lnTo>
                <a:cubicBezTo>
                  <a:pt x="0" y="59616"/>
                  <a:pt x="59616" y="0"/>
                  <a:pt x="133155" y="0"/>
                </a:cubicBezTo>
                <a:close/>
              </a:path>
            </a:pathLst>
          </a:custGeom>
        </p:spPr>
      </p:pic>
      <p:sp>
        <p:nvSpPr>
          <p:cNvPr id="68" name="Freeform: Shape 67">
            <a:extLst>
              <a:ext uri="{FF2B5EF4-FFF2-40B4-BE49-F238E27FC236}">
                <a16:creationId xmlns:a16="http://schemas.microsoft.com/office/drawing/2014/main" id="{DABE3E45-88CF-45D8-8D40-C773324D93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49602" y="1"/>
            <a:ext cx="2066948" cy="1621879"/>
          </a:xfrm>
          <a:custGeom>
            <a:avLst/>
            <a:gdLst>
              <a:gd name="connsiteX0" fmla="*/ 0 w 2066948"/>
              <a:gd name="connsiteY0" fmla="*/ 0 h 1621879"/>
              <a:gd name="connsiteX1" fmla="*/ 123825 w 2066948"/>
              <a:gd name="connsiteY1" fmla="*/ 0 h 1621879"/>
              <a:gd name="connsiteX2" fmla="*/ 123825 w 2066948"/>
              <a:gd name="connsiteY2" fmla="*/ 1452620 h 1621879"/>
              <a:gd name="connsiteX3" fmla="*/ 1881378 w 2066948"/>
              <a:gd name="connsiteY3" fmla="*/ 436017 h 1621879"/>
              <a:gd name="connsiteX4" fmla="*/ 1127572 w 2066948"/>
              <a:gd name="connsiteY4" fmla="*/ 0 h 1621879"/>
              <a:gd name="connsiteX5" fmla="*/ 1374887 w 2066948"/>
              <a:gd name="connsiteY5" fmla="*/ 0 h 1621879"/>
              <a:gd name="connsiteX6" fmla="*/ 2035969 w 2066948"/>
              <a:gd name="connsiteY6" fmla="*/ 382391 h 1621879"/>
              <a:gd name="connsiteX7" fmla="*/ 2058648 w 2066948"/>
              <a:gd name="connsiteY7" fmla="*/ 466963 h 1621879"/>
              <a:gd name="connsiteX8" fmla="*/ 2035969 w 2066948"/>
              <a:gd name="connsiteY8" fmla="*/ 489642 h 1621879"/>
              <a:gd name="connsiteX9" fmla="*/ 92869 w 2066948"/>
              <a:gd name="connsiteY9" fmla="*/ 1613592 h 1621879"/>
              <a:gd name="connsiteX10" fmla="*/ 61913 w 2066948"/>
              <a:gd name="connsiteY10" fmla="*/ 1621879 h 1621879"/>
              <a:gd name="connsiteX11" fmla="*/ 0 w 2066948"/>
              <a:gd name="connsiteY11" fmla="*/ 1559967 h 1621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066948" h="1621879">
                <a:moveTo>
                  <a:pt x="0" y="0"/>
                </a:moveTo>
                <a:lnTo>
                  <a:pt x="123825" y="0"/>
                </a:lnTo>
                <a:lnTo>
                  <a:pt x="123825" y="1452620"/>
                </a:lnTo>
                <a:lnTo>
                  <a:pt x="1881378" y="436017"/>
                </a:lnTo>
                <a:lnTo>
                  <a:pt x="1127572" y="0"/>
                </a:lnTo>
                <a:lnTo>
                  <a:pt x="1374887" y="0"/>
                </a:lnTo>
                <a:lnTo>
                  <a:pt x="2035969" y="382391"/>
                </a:lnTo>
                <a:cubicBezTo>
                  <a:pt x="2065582" y="399479"/>
                  <a:pt x="2075745" y="437340"/>
                  <a:pt x="2058648" y="466963"/>
                </a:cubicBezTo>
                <a:cubicBezTo>
                  <a:pt x="2053219" y="476384"/>
                  <a:pt x="2045389" y="484204"/>
                  <a:pt x="2035969" y="489642"/>
                </a:cubicBezTo>
                <a:lnTo>
                  <a:pt x="92869" y="1613592"/>
                </a:lnTo>
                <a:cubicBezTo>
                  <a:pt x="83458" y="1619031"/>
                  <a:pt x="72780" y="1621889"/>
                  <a:pt x="61913" y="1621879"/>
                </a:cubicBezTo>
                <a:cubicBezTo>
                  <a:pt x="27719" y="1621879"/>
                  <a:pt x="0" y="1594161"/>
                  <a:pt x="0" y="1559967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49CD1692-827B-4C8D-B4A1-134FD04CF4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138745" y="1027906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B91ECDA9-56DC-4270-8F33-01C5637B8C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463438">
            <a:off x="7456580" y="5166682"/>
            <a:ext cx="1835725" cy="2024785"/>
          </a:xfrm>
          <a:custGeom>
            <a:avLst/>
            <a:gdLst>
              <a:gd name="connsiteX0" fmla="*/ 1801138 w 1835725"/>
              <a:gd name="connsiteY0" fmla="*/ 1622662 h 2024785"/>
              <a:gd name="connsiteX1" fmla="*/ 1835717 w 1835725"/>
              <a:gd name="connsiteY1" fmla="*/ 1680254 h 2024785"/>
              <a:gd name="connsiteX2" fmla="*/ 1812568 w 1835725"/>
              <a:gd name="connsiteY2" fmla="*/ 1877193 h 2024785"/>
              <a:gd name="connsiteX3" fmla="*/ 1776210 w 1835725"/>
              <a:gd name="connsiteY3" fmla="*/ 2024785 h 2024785"/>
              <a:gd name="connsiteX4" fmla="*/ 1655772 w 1835725"/>
              <a:gd name="connsiteY4" fmla="*/ 1983449 h 2024785"/>
              <a:gd name="connsiteX5" fmla="*/ 1687591 w 1835725"/>
              <a:gd name="connsiteY5" fmla="*/ 1854495 h 2024785"/>
              <a:gd name="connsiteX6" fmla="*/ 1708939 w 1835725"/>
              <a:gd name="connsiteY6" fmla="*/ 1673301 h 2024785"/>
              <a:gd name="connsiteX7" fmla="*/ 1778129 w 1835725"/>
              <a:gd name="connsiteY7" fmla="*/ 1615979 h 2024785"/>
              <a:gd name="connsiteX8" fmla="*/ 1801138 w 1835725"/>
              <a:gd name="connsiteY8" fmla="*/ 1622662 h 2024785"/>
              <a:gd name="connsiteX9" fmla="*/ 1585229 w 1835725"/>
              <a:gd name="connsiteY9" fmla="*/ 764759 h 2024785"/>
              <a:gd name="connsiteX10" fmla="*/ 1623024 w 1835725"/>
              <a:gd name="connsiteY10" fmla="*/ 792810 h 2024785"/>
              <a:gd name="connsiteX11" fmla="*/ 1777614 w 1835725"/>
              <a:gd name="connsiteY11" fmla="*/ 1157141 h 2024785"/>
              <a:gd name="connsiteX12" fmla="*/ 1733799 w 1835725"/>
              <a:gd name="connsiteY12" fmla="*/ 1235532 h 2024785"/>
              <a:gd name="connsiteX13" fmla="*/ 1716464 w 1835725"/>
              <a:gd name="connsiteY13" fmla="*/ 1237722 h 2024785"/>
              <a:gd name="connsiteX14" fmla="*/ 1716464 w 1835725"/>
              <a:gd name="connsiteY14" fmla="*/ 1237913 h 2024785"/>
              <a:gd name="connsiteX15" fmla="*/ 1655409 w 1835725"/>
              <a:gd name="connsiteY15" fmla="*/ 1191717 h 2024785"/>
              <a:gd name="connsiteX16" fmla="*/ 1513200 w 1835725"/>
              <a:gd name="connsiteY16" fmla="*/ 856627 h 2024785"/>
              <a:gd name="connsiteX17" fmla="*/ 1538499 w 1835725"/>
              <a:gd name="connsiteY17" fmla="*/ 770415 h 2024785"/>
              <a:gd name="connsiteX18" fmla="*/ 1585229 w 1835725"/>
              <a:gd name="connsiteY18" fmla="*/ 764759 h 2024785"/>
              <a:gd name="connsiteX19" fmla="*/ 477919 w 1835725"/>
              <a:gd name="connsiteY19" fmla="*/ 21437 h 2024785"/>
              <a:gd name="connsiteX20" fmla="*/ 509236 w 1835725"/>
              <a:gd name="connsiteY20" fmla="*/ 84182 h 2024785"/>
              <a:gd name="connsiteX21" fmla="*/ 445829 w 1835725"/>
              <a:gd name="connsiteY21" fmla="*/ 139871 h 2024785"/>
              <a:gd name="connsiteX22" fmla="*/ 437447 w 1835725"/>
              <a:gd name="connsiteY22" fmla="*/ 139395 h 2024785"/>
              <a:gd name="connsiteX23" fmla="*/ 73211 w 1835725"/>
              <a:gd name="connsiteY23" fmla="*/ 137204 h 2024785"/>
              <a:gd name="connsiteX24" fmla="*/ 749 w 1835725"/>
              <a:gd name="connsiteY24" fmla="*/ 84082 h 2024785"/>
              <a:gd name="connsiteX25" fmla="*/ 53871 w 1835725"/>
              <a:gd name="connsiteY25" fmla="*/ 11621 h 2024785"/>
              <a:gd name="connsiteX26" fmla="*/ 58352 w 1835725"/>
              <a:gd name="connsiteY26" fmla="*/ 11093 h 2024785"/>
              <a:gd name="connsiteX27" fmla="*/ 454020 w 1835725"/>
              <a:gd name="connsiteY27" fmla="*/ 13474 h 2024785"/>
              <a:gd name="connsiteX28" fmla="*/ 477919 w 1835725"/>
              <a:gd name="connsiteY28" fmla="*/ 21437 h 2024785"/>
              <a:gd name="connsiteX29" fmla="*/ 957797 w 1835725"/>
              <a:gd name="connsiteY29" fmla="*/ 167970 h 2024785"/>
              <a:gd name="connsiteX30" fmla="*/ 1286982 w 1835725"/>
              <a:gd name="connsiteY30" fmla="*/ 387616 h 2024785"/>
              <a:gd name="connsiteX31" fmla="*/ 1293725 w 1835725"/>
              <a:gd name="connsiteY31" fmla="*/ 477075 h 2024785"/>
              <a:gd name="connsiteX32" fmla="*/ 1245453 w 1835725"/>
              <a:gd name="connsiteY32" fmla="*/ 499154 h 2024785"/>
              <a:gd name="connsiteX33" fmla="*/ 1245167 w 1835725"/>
              <a:gd name="connsiteY33" fmla="*/ 499154 h 2024785"/>
              <a:gd name="connsiteX34" fmla="*/ 1203638 w 1835725"/>
              <a:gd name="connsiteY34" fmla="*/ 484104 h 2024785"/>
              <a:gd name="connsiteX35" fmla="*/ 900647 w 1835725"/>
              <a:gd name="connsiteY35" fmla="*/ 281508 h 2024785"/>
              <a:gd name="connsiteX36" fmla="*/ 872454 w 1835725"/>
              <a:gd name="connsiteY36" fmla="*/ 196164 h 2024785"/>
              <a:gd name="connsiteX37" fmla="*/ 957797 w 1835725"/>
              <a:gd name="connsiteY37" fmla="*/ 167970 h 20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835725" h="2024785">
                <a:moveTo>
                  <a:pt x="1801138" y="1622662"/>
                </a:moveTo>
                <a:cubicBezTo>
                  <a:pt x="1822105" y="1633400"/>
                  <a:pt x="1836117" y="1655372"/>
                  <a:pt x="1835717" y="1680254"/>
                </a:cubicBezTo>
                <a:cubicBezTo>
                  <a:pt x="1832093" y="1746382"/>
                  <a:pt x="1824354" y="1812154"/>
                  <a:pt x="1812568" y="1877193"/>
                </a:cubicBezTo>
                <a:lnTo>
                  <a:pt x="1776210" y="2024785"/>
                </a:lnTo>
                <a:lnTo>
                  <a:pt x="1655772" y="1983449"/>
                </a:lnTo>
                <a:lnTo>
                  <a:pt x="1687591" y="1854495"/>
                </a:lnTo>
                <a:cubicBezTo>
                  <a:pt x="1698455" y="1794657"/>
                  <a:pt x="1705590" y="1734142"/>
                  <a:pt x="1708939" y="1673301"/>
                </a:cubicBezTo>
                <a:cubicBezTo>
                  <a:pt x="1712216" y="1638363"/>
                  <a:pt x="1743190" y="1612703"/>
                  <a:pt x="1778129" y="1615979"/>
                </a:cubicBezTo>
                <a:cubicBezTo>
                  <a:pt x="1786387" y="1616753"/>
                  <a:pt x="1794149" y="1619084"/>
                  <a:pt x="1801138" y="1622662"/>
                </a:cubicBezTo>
                <a:close/>
                <a:moveTo>
                  <a:pt x="1585229" y="764759"/>
                </a:moveTo>
                <a:cubicBezTo>
                  <a:pt x="1600438" y="768789"/>
                  <a:pt x="1614156" y="778436"/>
                  <a:pt x="1623024" y="792810"/>
                </a:cubicBezTo>
                <a:cubicBezTo>
                  <a:pt x="1689575" y="907319"/>
                  <a:pt x="1741505" y="1029715"/>
                  <a:pt x="1777614" y="1157141"/>
                </a:cubicBezTo>
                <a:cubicBezTo>
                  <a:pt x="1787149" y="1190888"/>
                  <a:pt x="1767537" y="1225969"/>
                  <a:pt x="1733799" y="1235532"/>
                </a:cubicBezTo>
                <a:cubicBezTo>
                  <a:pt x="1728151" y="1237046"/>
                  <a:pt x="1722312" y="1237780"/>
                  <a:pt x="1716464" y="1237722"/>
                </a:cubicBezTo>
                <a:lnTo>
                  <a:pt x="1716464" y="1237913"/>
                </a:lnTo>
                <a:cubicBezTo>
                  <a:pt x="1688070" y="1237913"/>
                  <a:pt x="1663124" y="1219044"/>
                  <a:pt x="1655409" y="1191717"/>
                </a:cubicBezTo>
                <a:cubicBezTo>
                  <a:pt x="1622214" y="1074512"/>
                  <a:pt x="1574437" y="961936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53325" y="762319"/>
                  <a:pt x="1570022" y="760730"/>
                  <a:pt x="1585229" y="764759"/>
                </a:cubicBezTo>
                <a:close/>
                <a:moveTo>
                  <a:pt x="477919" y="21437"/>
                </a:moveTo>
                <a:cubicBezTo>
                  <a:pt x="499341" y="33775"/>
                  <a:pt x="512445" y="58102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89834" y="-4456"/>
                  <a:pt x="322735" y="-3656"/>
                  <a:pt x="454020" y="13474"/>
                </a:cubicBezTo>
                <a:cubicBezTo>
                  <a:pt x="462713" y="14543"/>
                  <a:pt x="470778" y="17324"/>
                  <a:pt x="477919" y="21437"/>
                </a:cubicBezTo>
                <a:close/>
                <a:moveTo>
                  <a:pt x="957797" y="167970"/>
                </a:move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8235" y="164811"/>
                  <a:pt x="926445" y="152188"/>
                  <a:pt x="957797" y="167970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75F47824-961D-465D-84F9-EAE11BC617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09527" y="6033795"/>
            <a:ext cx="1991064" cy="824205"/>
          </a:xfrm>
          <a:custGeom>
            <a:avLst/>
            <a:gdLst>
              <a:gd name="connsiteX0" fmla="*/ 995532 w 1991064"/>
              <a:gd name="connsiteY0" fmla="*/ 0 h 824205"/>
              <a:gd name="connsiteX1" fmla="*/ 1984823 w 1991064"/>
              <a:gd name="connsiteY1" fmla="*/ 784423 h 824205"/>
              <a:gd name="connsiteX2" fmla="*/ 1991064 w 1991064"/>
              <a:gd name="connsiteY2" fmla="*/ 824205 h 824205"/>
              <a:gd name="connsiteX3" fmla="*/ 0 w 1991064"/>
              <a:gd name="connsiteY3" fmla="*/ 824205 h 824205"/>
              <a:gd name="connsiteX4" fmla="*/ 6241 w 1991064"/>
              <a:gd name="connsiteY4" fmla="*/ 784423 h 824205"/>
              <a:gd name="connsiteX5" fmla="*/ 995532 w 1991064"/>
              <a:gd name="connsiteY5" fmla="*/ 0 h 824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91064" h="824205">
                <a:moveTo>
                  <a:pt x="995532" y="0"/>
                </a:moveTo>
                <a:cubicBezTo>
                  <a:pt x="1483521" y="0"/>
                  <a:pt x="1890663" y="336754"/>
                  <a:pt x="1984823" y="784423"/>
                </a:cubicBezTo>
                <a:lnTo>
                  <a:pt x="1991064" y="824205"/>
                </a:lnTo>
                <a:lnTo>
                  <a:pt x="0" y="824205"/>
                </a:lnTo>
                <a:lnTo>
                  <a:pt x="6241" y="784423"/>
                </a:lnTo>
                <a:cubicBezTo>
                  <a:pt x="100402" y="336754"/>
                  <a:pt x="507544" y="0"/>
                  <a:pt x="99553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 bwMode="auto">
          <a:xfrm>
            <a:off x="10030244" y="6356350"/>
            <a:ext cx="1323555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rtl="0">
              <a:spcAft>
                <a:spcPts val="600"/>
              </a:spcAft>
              <a:defRPr/>
            </a:pPr>
            <a:fld id="{E08F102E-0231-4AB3-A5B9-A43093585AD3}" type="slidenum">
              <a:rPr lang="en-US" kern="1200"/>
              <a:pPr rtl="0">
                <a:spcAft>
                  <a:spcPts val="600"/>
                </a:spcAft>
                <a:defRPr/>
              </a:pPr>
              <a:t>15</a:t>
            </a:fld>
            <a:endParaRPr lang="en-US" kern="1200"/>
          </a:p>
        </p:txBody>
      </p: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FEC9DA3E-C1D7-472D-B7C0-F71AE41FBA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51696" y="5519196"/>
            <a:ext cx="1340305" cy="1338805"/>
          </a:xfrm>
          <a:custGeom>
            <a:avLst/>
            <a:gdLst>
              <a:gd name="connsiteX0" fmla="*/ 61913 w 1340305"/>
              <a:gd name="connsiteY0" fmla="*/ 0 h 1338805"/>
              <a:gd name="connsiteX1" fmla="*/ 1340305 w 1340305"/>
              <a:gd name="connsiteY1" fmla="*/ 0 h 1338805"/>
              <a:gd name="connsiteX2" fmla="*/ 1340305 w 1340305"/>
              <a:gd name="connsiteY2" fmla="*/ 123825 h 1338805"/>
              <a:gd name="connsiteX3" fmla="*/ 123825 w 1340305"/>
              <a:gd name="connsiteY3" fmla="*/ 123825 h 1338805"/>
              <a:gd name="connsiteX4" fmla="*/ 123825 w 1340305"/>
              <a:gd name="connsiteY4" fmla="*/ 1338805 h 1338805"/>
              <a:gd name="connsiteX5" fmla="*/ 0 w 1340305"/>
              <a:gd name="connsiteY5" fmla="*/ 1338805 h 1338805"/>
              <a:gd name="connsiteX6" fmla="*/ 0 w 1340305"/>
              <a:gd name="connsiteY6" fmla="*/ 61913 h 1338805"/>
              <a:gd name="connsiteX7" fmla="*/ 61913 w 1340305"/>
              <a:gd name="connsiteY7" fmla="*/ 0 h 1338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40305" h="1338805">
                <a:moveTo>
                  <a:pt x="61913" y="0"/>
                </a:moveTo>
                <a:lnTo>
                  <a:pt x="1340305" y="0"/>
                </a:lnTo>
                <a:lnTo>
                  <a:pt x="1340305" y="123825"/>
                </a:lnTo>
                <a:lnTo>
                  <a:pt x="123825" y="123825"/>
                </a:lnTo>
                <a:lnTo>
                  <a:pt x="123825" y="1338805"/>
                </a:lnTo>
                <a:lnTo>
                  <a:pt x="0" y="1338805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8" name="Rectangle 37"/>
          <p:cNvSpPr/>
          <p:nvPr/>
        </p:nvSpPr>
        <p:spPr bwMode="auto">
          <a:xfrm flipH="1" flipV="1">
            <a:off x="0" y="6812280"/>
            <a:ext cx="12192000" cy="45719"/>
          </a:xfrm>
          <a:prstGeom prst="rect">
            <a:avLst/>
          </a:prstGeom>
          <a:solidFill>
            <a:srgbClr val="FA870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57" name="Picture 56" descr="Изображение выглядит как Графика, Шрифт, дизайн, символ&#10;&#10;Автоматически созданное описание"/>
          <p:cNvPicPr>
            <a:picLocks noChangeAspect="1"/>
          </p:cNvPicPr>
          <p:nvPr/>
        </p:nvPicPr>
        <p:blipFill>
          <a:blip r:embed="rId4"/>
          <a:srcRect t="-1" b="9471"/>
          <a:stretch/>
        </p:blipFill>
        <p:spPr bwMode="auto">
          <a:xfrm>
            <a:off x="173052" y="196818"/>
            <a:ext cx="975478" cy="883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2515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Picture 3">
            <a:extLst>
              <a:ext uri="{FF2B5EF4-FFF2-40B4-BE49-F238E27FC236}">
                <a16:creationId xmlns:a16="http://schemas.microsoft.com/office/drawing/2014/main" id="{E3710F2C-C2A1-E194-ECE5-E272E2E9315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5625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24" name="Рисунок 1023" descr="Квадратные точки">
            <a:extLst>
              <a:ext uri="{FF2B5EF4-FFF2-40B4-BE49-F238E27FC236}">
                <a16:creationId xmlns:a16="http://schemas.microsoft.com/office/drawing/2014/main" id="{6D46390B-3CDD-6A44-5663-586875B8D8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 bwMode="auto">
          <a:xfrm rot="20954460">
            <a:off x="1657809" y="810014"/>
            <a:ext cx="4572000" cy="4572000"/>
          </a:xfrm>
          <a:prstGeom prst="rect">
            <a:avLst/>
          </a:prstGeom>
        </p:spPr>
      </p:pic>
      <p:pic>
        <p:nvPicPr>
          <p:cNvPr id="63" name="Рисунок 62" descr="Квадратные точки">
            <a:extLst>
              <a:ext uri="{FF2B5EF4-FFF2-40B4-BE49-F238E27FC236}">
                <a16:creationId xmlns:a16="http://schemas.microsoft.com/office/drawing/2014/main" id="{E784539D-DA43-FC16-104F-3E61A8CDEF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390317">
            <a:off x="6020805" y="886729"/>
            <a:ext cx="4572000" cy="45720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10718838" y="142713"/>
            <a:ext cx="1329139" cy="1329139"/>
          </a:xfrm>
          <a:prstGeom prst="rect">
            <a:avLst/>
          </a:prstGeom>
        </p:spPr>
      </p:pic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 bwMode="auto">
          <a:xfrm>
            <a:off x="11118573" y="558459"/>
            <a:ext cx="522656" cy="365125"/>
          </a:xfrm>
        </p:spPr>
        <p:txBody>
          <a:bodyPr/>
          <a:lstStyle/>
          <a:p>
            <a:pPr algn="ctr">
              <a:defRPr/>
            </a:pPr>
            <a:fld id="{E08F102E-0231-4AB3-A5B9-A43093585AD3}" type="slidenum">
              <a:rPr lang="en-US" sz="1600">
                <a:solidFill>
                  <a:schemeClr val="bg1">
                    <a:lumMod val="50000"/>
                  </a:schemeClr>
                </a:solidFill>
                <a:latin typeface="Arial Narrow"/>
              </a:rPr>
              <a:t>16</a:t>
            </a:fld>
            <a:endParaRPr lang="en-US" sz="1600">
              <a:solidFill>
                <a:schemeClr val="bg1">
                  <a:lumMod val="50000"/>
                </a:schemeClr>
              </a:solidFill>
              <a:latin typeface="Arial Narrow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1231168" y="328058"/>
            <a:ext cx="96875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800" dirty="0">
                <a:solidFill>
                  <a:srgbClr val="F88101"/>
                </a:solidFill>
                <a:latin typeface="Arial Black"/>
                <a:cs typeface="Arial"/>
              </a:rPr>
              <a:t>Команда</a:t>
            </a:r>
            <a:endParaRPr lang="en-US" sz="2800" dirty="0">
              <a:solidFill>
                <a:srgbClr val="F88101"/>
              </a:solidFill>
              <a:latin typeface="Arial Black"/>
              <a:cs typeface="Arial"/>
            </a:endParaRPr>
          </a:p>
        </p:txBody>
      </p:sp>
      <p:sp>
        <p:nvSpPr>
          <p:cNvPr id="38" name="Rectangle 37"/>
          <p:cNvSpPr/>
          <p:nvPr/>
        </p:nvSpPr>
        <p:spPr bwMode="auto">
          <a:xfrm flipH="1" flipV="1">
            <a:off x="0" y="6812280"/>
            <a:ext cx="12192000" cy="45719"/>
          </a:xfrm>
          <a:prstGeom prst="rect">
            <a:avLst/>
          </a:prstGeom>
          <a:solidFill>
            <a:srgbClr val="FA870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57" name="Picture 56"/>
          <p:cNvPicPr>
            <a:picLocks noChangeAspect="1"/>
          </p:cNvPicPr>
          <p:nvPr/>
        </p:nvPicPr>
        <p:blipFill>
          <a:blip r:embed="rId6"/>
          <a:srcRect t="-1" b="9471"/>
          <a:stretch/>
        </p:blipFill>
        <p:spPr bwMode="auto">
          <a:xfrm>
            <a:off x="62479" y="406505"/>
            <a:ext cx="975478" cy="88307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1042DCF-B6D9-87AD-6A03-AFE3C384FC39}"/>
              </a:ext>
            </a:extLst>
          </p:cNvPr>
          <p:cNvSpPr txBox="1"/>
          <p:nvPr/>
        </p:nvSpPr>
        <p:spPr>
          <a:xfrm>
            <a:off x="4205495" y="5108190"/>
            <a:ext cx="35504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dirty="0">
                <a:ln w="0"/>
                <a:latin typeface="Lato"/>
                <a:ea typeface="Lato"/>
                <a:cs typeface="Lato"/>
              </a:rPr>
              <a:t>Мосейчук Максим </a:t>
            </a:r>
            <a:r>
              <a:rPr lang="ru-RU" dirty="0">
                <a:ln w="0"/>
                <a:latin typeface="Lato"/>
                <a:ea typeface="Lato"/>
                <a:cs typeface="Lato"/>
              </a:rPr>
              <a:t>Леонидович</a:t>
            </a:r>
          </a:p>
          <a:p>
            <a:pPr algn="ctr"/>
            <a:r>
              <a:rPr lang="ru-RU" dirty="0">
                <a:ln w="0"/>
                <a:latin typeface="Lato"/>
                <a:ea typeface="Lato"/>
                <a:cs typeface="Lato"/>
              </a:rPr>
              <a:t>Лидер, маркетолог, юрист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3EF4A82-DCEA-25DE-CB5D-B9E4468FE593}"/>
              </a:ext>
            </a:extLst>
          </p:cNvPr>
          <p:cNvSpPr txBox="1"/>
          <p:nvPr/>
        </p:nvSpPr>
        <p:spPr>
          <a:xfrm>
            <a:off x="8430546" y="5664890"/>
            <a:ext cx="382694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err="1">
                <a:ln w="0"/>
                <a:latin typeface="Lato"/>
                <a:ea typeface="Lato"/>
                <a:cs typeface="Lato"/>
              </a:rPr>
              <a:t>Эрднеев</a:t>
            </a:r>
            <a:r>
              <a:rPr lang="ru-RU" dirty="0">
                <a:ln w="0"/>
                <a:latin typeface="Lato"/>
                <a:ea typeface="Lato"/>
                <a:cs typeface="Lato"/>
              </a:rPr>
              <a:t> Бадма Александрович</a:t>
            </a:r>
          </a:p>
          <a:p>
            <a:pPr algn="ctr"/>
            <a:r>
              <a:rPr lang="ru-RU" dirty="0">
                <a:ln w="0"/>
                <a:latin typeface="Lato"/>
                <a:ea typeface="Lato"/>
                <a:cs typeface="Lato"/>
              </a:rPr>
              <a:t>Оператор БПЛА, электротехник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B5321F6E-0A44-849B-07B7-F12754AC6708}"/>
              </a:ext>
            </a:extLst>
          </p:cNvPr>
          <p:cNvSpPr txBox="1"/>
          <p:nvPr/>
        </p:nvSpPr>
        <p:spPr bwMode="auto">
          <a:xfrm>
            <a:off x="111584" y="5573982"/>
            <a:ext cx="389959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ln w="0"/>
                <a:latin typeface="Lato"/>
                <a:ea typeface="Lato"/>
                <a:cs typeface="Lato"/>
              </a:rPr>
              <a:t>Большаков Александ</a:t>
            </a:r>
            <a:r>
              <a:rPr lang="ru-RU" dirty="0">
                <a:ln w="0"/>
                <a:latin typeface="Lato"/>
                <a:ea typeface="Lato"/>
                <a:cs typeface="Lato"/>
              </a:rPr>
              <a:t>р Сергеевич</a:t>
            </a:r>
          </a:p>
          <a:p>
            <a:pPr algn="ctr"/>
            <a:r>
              <a:rPr lang="ru-RU" dirty="0">
                <a:ln w="0"/>
                <a:latin typeface="Lato"/>
                <a:ea typeface="Lato"/>
                <a:cs typeface="Lato"/>
              </a:rPr>
              <a:t>Программный инженер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7841729-BCAF-2ABC-963A-EA21EBBF163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23" t="20231" r="21629" b="24020"/>
          <a:stretch/>
        </p:blipFill>
        <p:spPr bwMode="auto">
          <a:xfrm>
            <a:off x="367137" y="1464239"/>
            <a:ext cx="3064356" cy="3883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5343677B-B8B2-097A-4D19-A387E7EAE1AD}"/>
              </a:ext>
            </a:extLst>
          </p:cNvPr>
          <p:cNvGrpSpPr/>
          <p:nvPr/>
        </p:nvGrpSpPr>
        <p:grpSpPr>
          <a:xfrm>
            <a:off x="209337" y="1262743"/>
            <a:ext cx="3379842" cy="4299086"/>
            <a:chOff x="3860326" y="1181100"/>
            <a:chExt cx="4475954" cy="4519889"/>
          </a:xfrm>
        </p:grpSpPr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B70540C0-3BA0-0D1E-F5E9-9DDFB9AE67EC}"/>
                </a:ext>
              </a:extLst>
            </p:cNvPr>
            <p:cNvSpPr/>
            <p:nvPr/>
          </p:nvSpPr>
          <p:spPr>
            <a:xfrm>
              <a:off x="3932903" y="1280159"/>
              <a:ext cx="143797" cy="4334059"/>
            </a:xfrm>
            <a:prstGeom prst="rect">
              <a:avLst/>
            </a:prstGeom>
            <a:solidFill>
              <a:srgbClr val="FEB03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A4AC7540-972A-80FE-FD8C-AD19EFF6331E}"/>
                </a:ext>
              </a:extLst>
            </p:cNvPr>
            <p:cNvSpPr/>
            <p:nvPr/>
          </p:nvSpPr>
          <p:spPr bwMode="auto">
            <a:xfrm>
              <a:off x="8115302" y="1261970"/>
              <a:ext cx="143797" cy="4334059"/>
            </a:xfrm>
            <a:prstGeom prst="rect">
              <a:avLst/>
            </a:prstGeom>
            <a:solidFill>
              <a:srgbClr val="FEB03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C509A89A-5820-A045-48EB-021679DA06FB}"/>
                </a:ext>
              </a:extLst>
            </p:cNvPr>
            <p:cNvSpPr/>
            <p:nvPr/>
          </p:nvSpPr>
          <p:spPr bwMode="auto">
            <a:xfrm rot="16200000">
              <a:off x="6028034" y="-837919"/>
              <a:ext cx="143797" cy="4334059"/>
            </a:xfrm>
            <a:prstGeom prst="rect">
              <a:avLst/>
            </a:prstGeom>
            <a:solidFill>
              <a:srgbClr val="FEB03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91883636-4194-3DC5-FB51-67712B6E4185}"/>
                </a:ext>
              </a:extLst>
            </p:cNvPr>
            <p:cNvSpPr/>
            <p:nvPr/>
          </p:nvSpPr>
          <p:spPr bwMode="auto">
            <a:xfrm rot="16200000">
              <a:off x="6016786" y="3357101"/>
              <a:ext cx="143797" cy="4334059"/>
            </a:xfrm>
            <a:prstGeom prst="rect">
              <a:avLst/>
            </a:prstGeom>
            <a:solidFill>
              <a:srgbClr val="FEB03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Половина рамки 9">
              <a:extLst>
                <a:ext uri="{FF2B5EF4-FFF2-40B4-BE49-F238E27FC236}">
                  <a16:creationId xmlns:a16="http://schemas.microsoft.com/office/drawing/2014/main" id="{C2CDE9D3-8202-0807-AF3D-76AF8FD9AC15}"/>
                </a:ext>
              </a:extLst>
            </p:cNvPr>
            <p:cNvSpPr/>
            <p:nvPr/>
          </p:nvSpPr>
          <p:spPr>
            <a:xfrm rot="5400000">
              <a:off x="6882151" y="1182391"/>
              <a:ext cx="1455419" cy="1452838"/>
            </a:xfrm>
            <a:prstGeom prst="halfFrame">
              <a:avLst>
                <a:gd name="adj1" fmla="val 19787"/>
                <a:gd name="adj2" fmla="val 17657"/>
              </a:avLst>
            </a:prstGeom>
            <a:solidFill>
              <a:srgbClr val="FEB03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11" name="Половина рамки 10">
              <a:extLst>
                <a:ext uri="{FF2B5EF4-FFF2-40B4-BE49-F238E27FC236}">
                  <a16:creationId xmlns:a16="http://schemas.microsoft.com/office/drawing/2014/main" id="{5E996B85-2844-9AEF-DE33-E618BE33BB14}"/>
                </a:ext>
              </a:extLst>
            </p:cNvPr>
            <p:cNvSpPr/>
            <p:nvPr/>
          </p:nvSpPr>
          <p:spPr bwMode="auto">
            <a:xfrm rot="16200000">
              <a:off x="3861563" y="4791743"/>
              <a:ext cx="892080" cy="894554"/>
            </a:xfrm>
            <a:prstGeom prst="halfFrame">
              <a:avLst>
                <a:gd name="adj1" fmla="val 28988"/>
                <a:gd name="adj2" fmla="val 31324"/>
              </a:avLst>
            </a:prstGeom>
            <a:solidFill>
              <a:srgbClr val="FEB03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3" name="Параллелограмм 12">
              <a:extLst>
                <a:ext uri="{FF2B5EF4-FFF2-40B4-BE49-F238E27FC236}">
                  <a16:creationId xmlns:a16="http://schemas.microsoft.com/office/drawing/2014/main" id="{59E82D83-1EC6-E578-78A5-F4639A8B3A9C}"/>
                </a:ext>
              </a:extLst>
            </p:cNvPr>
            <p:cNvSpPr/>
            <p:nvPr/>
          </p:nvSpPr>
          <p:spPr>
            <a:xfrm rot="2338003">
              <a:off x="5237650" y="5372114"/>
              <a:ext cx="787661" cy="304031"/>
            </a:xfrm>
            <a:prstGeom prst="parallelogram">
              <a:avLst>
                <a:gd name="adj" fmla="val 121440"/>
              </a:avLst>
            </a:prstGeom>
            <a:solidFill>
              <a:srgbClr val="FEB03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Параллелограмм 14">
              <a:extLst>
                <a:ext uri="{FF2B5EF4-FFF2-40B4-BE49-F238E27FC236}">
                  <a16:creationId xmlns:a16="http://schemas.microsoft.com/office/drawing/2014/main" id="{0482233F-070F-04C0-89D2-918209927EA2}"/>
                </a:ext>
              </a:extLst>
            </p:cNvPr>
            <p:cNvSpPr/>
            <p:nvPr/>
          </p:nvSpPr>
          <p:spPr bwMode="auto">
            <a:xfrm rot="2338003">
              <a:off x="4555736" y="5364225"/>
              <a:ext cx="878152" cy="336764"/>
            </a:xfrm>
            <a:prstGeom prst="parallelogram">
              <a:avLst>
                <a:gd name="adj" fmla="val 121440"/>
              </a:avLst>
            </a:prstGeom>
            <a:solidFill>
              <a:srgbClr val="FEB03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Параллелограмм 16">
              <a:extLst>
                <a:ext uri="{FF2B5EF4-FFF2-40B4-BE49-F238E27FC236}">
                  <a16:creationId xmlns:a16="http://schemas.microsoft.com/office/drawing/2014/main" id="{605BFFA6-6542-B436-9EFF-592D39E251F7}"/>
                </a:ext>
              </a:extLst>
            </p:cNvPr>
            <p:cNvSpPr/>
            <p:nvPr/>
          </p:nvSpPr>
          <p:spPr bwMode="auto">
            <a:xfrm rot="16200000">
              <a:off x="3595281" y="4374118"/>
              <a:ext cx="787661" cy="257568"/>
            </a:xfrm>
            <a:prstGeom prst="parallelogram">
              <a:avLst>
                <a:gd name="adj" fmla="val 86768"/>
              </a:avLst>
            </a:prstGeom>
            <a:solidFill>
              <a:srgbClr val="FEB03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Параллелограмм 17">
              <a:extLst>
                <a:ext uri="{FF2B5EF4-FFF2-40B4-BE49-F238E27FC236}">
                  <a16:creationId xmlns:a16="http://schemas.microsoft.com/office/drawing/2014/main" id="{CAF51389-C3E2-15D8-6182-CBBDE2CB8054}"/>
                </a:ext>
              </a:extLst>
            </p:cNvPr>
            <p:cNvSpPr/>
            <p:nvPr/>
          </p:nvSpPr>
          <p:spPr bwMode="auto">
            <a:xfrm rot="16200000">
              <a:off x="3673105" y="3740063"/>
              <a:ext cx="632014" cy="257568"/>
            </a:xfrm>
            <a:prstGeom prst="parallelogram">
              <a:avLst>
                <a:gd name="adj" fmla="val 86768"/>
              </a:avLst>
            </a:prstGeom>
            <a:solidFill>
              <a:srgbClr val="FEB03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3791B437-AC3F-495F-045D-D1EE01A83B13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8349" r="10793" b="12593"/>
          <a:stretch/>
        </p:blipFill>
        <p:spPr>
          <a:xfrm>
            <a:off x="4530085" y="1182869"/>
            <a:ext cx="2975668" cy="3846626"/>
          </a:xfrm>
          <a:prstGeom prst="rect">
            <a:avLst/>
          </a:prstGeom>
        </p:spPr>
      </p:pic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F95354D2-BDC7-3503-FD56-78D676E99B6F}"/>
              </a:ext>
            </a:extLst>
          </p:cNvPr>
          <p:cNvGrpSpPr/>
          <p:nvPr/>
        </p:nvGrpSpPr>
        <p:grpSpPr>
          <a:xfrm rot="5400000">
            <a:off x="3947109" y="1439296"/>
            <a:ext cx="4120639" cy="3287266"/>
            <a:chOff x="3860326" y="1181100"/>
            <a:chExt cx="4475954" cy="4519889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26C19A56-D6AA-1D76-F431-CC91F07D57C9}"/>
                </a:ext>
              </a:extLst>
            </p:cNvPr>
            <p:cNvSpPr/>
            <p:nvPr/>
          </p:nvSpPr>
          <p:spPr>
            <a:xfrm>
              <a:off x="3932903" y="1280159"/>
              <a:ext cx="143797" cy="4334059"/>
            </a:xfrm>
            <a:prstGeom prst="rect">
              <a:avLst/>
            </a:prstGeom>
            <a:solidFill>
              <a:srgbClr val="FEB03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id="{808FAC56-0BB9-EEE4-301D-1F4D092CA581}"/>
                </a:ext>
              </a:extLst>
            </p:cNvPr>
            <p:cNvSpPr/>
            <p:nvPr/>
          </p:nvSpPr>
          <p:spPr bwMode="auto">
            <a:xfrm>
              <a:off x="8115302" y="1261970"/>
              <a:ext cx="143797" cy="4334059"/>
            </a:xfrm>
            <a:prstGeom prst="rect">
              <a:avLst/>
            </a:prstGeom>
            <a:solidFill>
              <a:srgbClr val="FEB03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>
              <a:extLst>
                <a:ext uri="{FF2B5EF4-FFF2-40B4-BE49-F238E27FC236}">
                  <a16:creationId xmlns:a16="http://schemas.microsoft.com/office/drawing/2014/main" id="{298B9388-4376-90BA-7246-FC34B0A269B3}"/>
                </a:ext>
              </a:extLst>
            </p:cNvPr>
            <p:cNvSpPr/>
            <p:nvPr/>
          </p:nvSpPr>
          <p:spPr bwMode="auto">
            <a:xfrm rot="16200000">
              <a:off x="6028034" y="-837919"/>
              <a:ext cx="143797" cy="4334059"/>
            </a:xfrm>
            <a:prstGeom prst="rect">
              <a:avLst/>
            </a:prstGeom>
            <a:solidFill>
              <a:srgbClr val="FEB03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Прямоугольник 35">
              <a:extLst>
                <a:ext uri="{FF2B5EF4-FFF2-40B4-BE49-F238E27FC236}">
                  <a16:creationId xmlns:a16="http://schemas.microsoft.com/office/drawing/2014/main" id="{4E718B27-2A66-A5DA-EE16-850DBA64DAC4}"/>
                </a:ext>
              </a:extLst>
            </p:cNvPr>
            <p:cNvSpPr/>
            <p:nvPr/>
          </p:nvSpPr>
          <p:spPr bwMode="auto">
            <a:xfrm rot="16200000">
              <a:off x="6016786" y="3357101"/>
              <a:ext cx="143797" cy="4334059"/>
            </a:xfrm>
            <a:prstGeom prst="rect">
              <a:avLst/>
            </a:prstGeom>
            <a:solidFill>
              <a:srgbClr val="FEB03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Половина рамки 36">
              <a:extLst>
                <a:ext uri="{FF2B5EF4-FFF2-40B4-BE49-F238E27FC236}">
                  <a16:creationId xmlns:a16="http://schemas.microsoft.com/office/drawing/2014/main" id="{A1C12D2A-6B99-5C01-DC59-B647A3E4640F}"/>
                </a:ext>
              </a:extLst>
            </p:cNvPr>
            <p:cNvSpPr/>
            <p:nvPr/>
          </p:nvSpPr>
          <p:spPr>
            <a:xfrm rot="5400000">
              <a:off x="6882151" y="1182391"/>
              <a:ext cx="1455419" cy="1452838"/>
            </a:xfrm>
            <a:prstGeom prst="halfFrame">
              <a:avLst>
                <a:gd name="adj1" fmla="val 19787"/>
                <a:gd name="adj2" fmla="val 17657"/>
              </a:avLst>
            </a:prstGeom>
            <a:solidFill>
              <a:srgbClr val="FEB03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9" name="Половина рамки 38">
              <a:extLst>
                <a:ext uri="{FF2B5EF4-FFF2-40B4-BE49-F238E27FC236}">
                  <a16:creationId xmlns:a16="http://schemas.microsoft.com/office/drawing/2014/main" id="{5A2CE58A-15E3-9D2A-77EC-C95DBCA3D3B4}"/>
                </a:ext>
              </a:extLst>
            </p:cNvPr>
            <p:cNvSpPr/>
            <p:nvPr/>
          </p:nvSpPr>
          <p:spPr bwMode="auto">
            <a:xfrm rot="16200000">
              <a:off x="3861563" y="4791743"/>
              <a:ext cx="892080" cy="894554"/>
            </a:xfrm>
            <a:prstGeom prst="halfFrame">
              <a:avLst>
                <a:gd name="adj1" fmla="val 28988"/>
                <a:gd name="adj2" fmla="val 31324"/>
              </a:avLst>
            </a:prstGeom>
            <a:solidFill>
              <a:srgbClr val="FEB03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0" name="Параллелограмм 39">
              <a:extLst>
                <a:ext uri="{FF2B5EF4-FFF2-40B4-BE49-F238E27FC236}">
                  <a16:creationId xmlns:a16="http://schemas.microsoft.com/office/drawing/2014/main" id="{6240FB69-BCEA-169A-2B6A-76638DF7D704}"/>
                </a:ext>
              </a:extLst>
            </p:cNvPr>
            <p:cNvSpPr/>
            <p:nvPr/>
          </p:nvSpPr>
          <p:spPr>
            <a:xfrm rot="2338003">
              <a:off x="5237650" y="5372114"/>
              <a:ext cx="787661" cy="304031"/>
            </a:xfrm>
            <a:prstGeom prst="parallelogram">
              <a:avLst>
                <a:gd name="adj" fmla="val 121440"/>
              </a:avLst>
            </a:prstGeom>
            <a:solidFill>
              <a:srgbClr val="FEB03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Параллелограмм 40">
              <a:extLst>
                <a:ext uri="{FF2B5EF4-FFF2-40B4-BE49-F238E27FC236}">
                  <a16:creationId xmlns:a16="http://schemas.microsoft.com/office/drawing/2014/main" id="{5BC11D46-4299-D379-668A-3FA7E5CFAD6F}"/>
                </a:ext>
              </a:extLst>
            </p:cNvPr>
            <p:cNvSpPr/>
            <p:nvPr/>
          </p:nvSpPr>
          <p:spPr bwMode="auto">
            <a:xfrm rot="2338003">
              <a:off x="4555736" y="5364225"/>
              <a:ext cx="878152" cy="336764"/>
            </a:xfrm>
            <a:prstGeom prst="parallelogram">
              <a:avLst>
                <a:gd name="adj" fmla="val 121440"/>
              </a:avLst>
            </a:prstGeom>
            <a:solidFill>
              <a:srgbClr val="FEB03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Параллелограмм 41">
              <a:extLst>
                <a:ext uri="{FF2B5EF4-FFF2-40B4-BE49-F238E27FC236}">
                  <a16:creationId xmlns:a16="http://schemas.microsoft.com/office/drawing/2014/main" id="{CC913A2C-EC51-60ED-5775-9E731C8CA561}"/>
                </a:ext>
              </a:extLst>
            </p:cNvPr>
            <p:cNvSpPr/>
            <p:nvPr/>
          </p:nvSpPr>
          <p:spPr bwMode="auto">
            <a:xfrm rot="16200000">
              <a:off x="3595281" y="4374118"/>
              <a:ext cx="787661" cy="257568"/>
            </a:xfrm>
            <a:prstGeom prst="parallelogram">
              <a:avLst>
                <a:gd name="adj" fmla="val 86768"/>
              </a:avLst>
            </a:prstGeom>
            <a:solidFill>
              <a:srgbClr val="FEB03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Параллелограмм 42">
              <a:extLst>
                <a:ext uri="{FF2B5EF4-FFF2-40B4-BE49-F238E27FC236}">
                  <a16:creationId xmlns:a16="http://schemas.microsoft.com/office/drawing/2014/main" id="{FF8436C8-6253-1D7A-4471-840394296CC0}"/>
                </a:ext>
              </a:extLst>
            </p:cNvPr>
            <p:cNvSpPr/>
            <p:nvPr/>
          </p:nvSpPr>
          <p:spPr bwMode="auto">
            <a:xfrm rot="16200000">
              <a:off x="3673105" y="3740063"/>
              <a:ext cx="632014" cy="257568"/>
            </a:xfrm>
            <a:prstGeom prst="parallelogram">
              <a:avLst>
                <a:gd name="adj" fmla="val 86768"/>
              </a:avLst>
            </a:prstGeom>
            <a:solidFill>
              <a:srgbClr val="FEB03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7FA8C8C6-5F31-534C-121E-3D82F414CB81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5397" r="8535" b="17591"/>
          <a:stretch/>
        </p:blipFill>
        <p:spPr>
          <a:xfrm>
            <a:off x="8836868" y="1686855"/>
            <a:ext cx="2993347" cy="3821516"/>
          </a:xfrm>
          <a:prstGeom prst="rect">
            <a:avLst/>
          </a:prstGeom>
        </p:spPr>
      </p:pic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F53CAF4A-CA88-CBB6-DE7E-41FA15C1B3BD}"/>
              </a:ext>
            </a:extLst>
          </p:cNvPr>
          <p:cNvGrpSpPr/>
          <p:nvPr/>
        </p:nvGrpSpPr>
        <p:grpSpPr>
          <a:xfrm rot="5400000">
            <a:off x="8259153" y="1904344"/>
            <a:ext cx="4120639" cy="3287266"/>
            <a:chOff x="3860326" y="1181100"/>
            <a:chExt cx="4475954" cy="4519889"/>
          </a:xfrm>
        </p:grpSpPr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id="{D827D101-E213-D5E8-2812-436D04405D6A}"/>
                </a:ext>
              </a:extLst>
            </p:cNvPr>
            <p:cNvSpPr/>
            <p:nvPr/>
          </p:nvSpPr>
          <p:spPr>
            <a:xfrm>
              <a:off x="3932903" y="1280159"/>
              <a:ext cx="143797" cy="4334059"/>
            </a:xfrm>
            <a:prstGeom prst="rect">
              <a:avLst/>
            </a:prstGeom>
            <a:solidFill>
              <a:srgbClr val="FEB03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Прямоугольник 26">
              <a:extLst>
                <a:ext uri="{FF2B5EF4-FFF2-40B4-BE49-F238E27FC236}">
                  <a16:creationId xmlns:a16="http://schemas.microsoft.com/office/drawing/2014/main" id="{7034941B-5D82-9344-C5B0-605D132D8F19}"/>
                </a:ext>
              </a:extLst>
            </p:cNvPr>
            <p:cNvSpPr/>
            <p:nvPr/>
          </p:nvSpPr>
          <p:spPr bwMode="auto">
            <a:xfrm>
              <a:off x="8115302" y="1261970"/>
              <a:ext cx="143797" cy="4334059"/>
            </a:xfrm>
            <a:prstGeom prst="rect">
              <a:avLst/>
            </a:prstGeom>
            <a:solidFill>
              <a:srgbClr val="FEB03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Прямоугольник 27">
              <a:extLst>
                <a:ext uri="{FF2B5EF4-FFF2-40B4-BE49-F238E27FC236}">
                  <a16:creationId xmlns:a16="http://schemas.microsoft.com/office/drawing/2014/main" id="{A583E9C6-C203-D918-A98C-1164A60B33F1}"/>
                </a:ext>
              </a:extLst>
            </p:cNvPr>
            <p:cNvSpPr/>
            <p:nvPr/>
          </p:nvSpPr>
          <p:spPr bwMode="auto">
            <a:xfrm rot="16200000">
              <a:off x="6028034" y="-837919"/>
              <a:ext cx="143797" cy="4334059"/>
            </a:xfrm>
            <a:prstGeom prst="rect">
              <a:avLst/>
            </a:prstGeom>
            <a:solidFill>
              <a:srgbClr val="FEB03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Прямоугольник 28">
              <a:extLst>
                <a:ext uri="{FF2B5EF4-FFF2-40B4-BE49-F238E27FC236}">
                  <a16:creationId xmlns:a16="http://schemas.microsoft.com/office/drawing/2014/main" id="{99124032-0CEE-723A-6E42-367CA08419BE}"/>
                </a:ext>
              </a:extLst>
            </p:cNvPr>
            <p:cNvSpPr/>
            <p:nvPr/>
          </p:nvSpPr>
          <p:spPr bwMode="auto">
            <a:xfrm rot="16200000">
              <a:off x="6016786" y="3357101"/>
              <a:ext cx="143797" cy="4334059"/>
            </a:xfrm>
            <a:prstGeom prst="rect">
              <a:avLst/>
            </a:prstGeom>
            <a:solidFill>
              <a:srgbClr val="FEB03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Половина рамки 29">
              <a:extLst>
                <a:ext uri="{FF2B5EF4-FFF2-40B4-BE49-F238E27FC236}">
                  <a16:creationId xmlns:a16="http://schemas.microsoft.com/office/drawing/2014/main" id="{006E7503-107A-C766-E338-DB101FFA5CD5}"/>
                </a:ext>
              </a:extLst>
            </p:cNvPr>
            <p:cNvSpPr/>
            <p:nvPr/>
          </p:nvSpPr>
          <p:spPr>
            <a:xfrm rot="5400000">
              <a:off x="6882151" y="1182391"/>
              <a:ext cx="1455419" cy="1452838"/>
            </a:xfrm>
            <a:prstGeom prst="halfFrame">
              <a:avLst>
                <a:gd name="adj1" fmla="val 19787"/>
                <a:gd name="adj2" fmla="val 17657"/>
              </a:avLst>
            </a:prstGeom>
            <a:solidFill>
              <a:srgbClr val="FEB03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1" name="Половина рамки 30">
              <a:extLst>
                <a:ext uri="{FF2B5EF4-FFF2-40B4-BE49-F238E27FC236}">
                  <a16:creationId xmlns:a16="http://schemas.microsoft.com/office/drawing/2014/main" id="{1BB3783F-E346-6CC6-CA51-E56074B6D7C2}"/>
                </a:ext>
              </a:extLst>
            </p:cNvPr>
            <p:cNvSpPr/>
            <p:nvPr/>
          </p:nvSpPr>
          <p:spPr bwMode="auto">
            <a:xfrm rot="16200000">
              <a:off x="3861563" y="4791743"/>
              <a:ext cx="892080" cy="894554"/>
            </a:xfrm>
            <a:prstGeom prst="halfFrame">
              <a:avLst>
                <a:gd name="adj1" fmla="val 28988"/>
                <a:gd name="adj2" fmla="val 31324"/>
              </a:avLst>
            </a:prstGeom>
            <a:solidFill>
              <a:srgbClr val="FEB03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2" name="Параллелограмм 31">
              <a:extLst>
                <a:ext uri="{FF2B5EF4-FFF2-40B4-BE49-F238E27FC236}">
                  <a16:creationId xmlns:a16="http://schemas.microsoft.com/office/drawing/2014/main" id="{4CA1B1CC-EC83-9C6E-EBA8-D68B38AB4490}"/>
                </a:ext>
              </a:extLst>
            </p:cNvPr>
            <p:cNvSpPr/>
            <p:nvPr/>
          </p:nvSpPr>
          <p:spPr>
            <a:xfrm rot="2338003">
              <a:off x="5237650" y="5372114"/>
              <a:ext cx="787661" cy="304031"/>
            </a:xfrm>
            <a:prstGeom prst="parallelogram">
              <a:avLst>
                <a:gd name="adj" fmla="val 121440"/>
              </a:avLst>
            </a:prstGeom>
            <a:solidFill>
              <a:srgbClr val="FEB03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Параллелограмм 32">
              <a:extLst>
                <a:ext uri="{FF2B5EF4-FFF2-40B4-BE49-F238E27FC236}">
                  <a16:creationId xmlns:a16="http://schemas.microsoft.com/office/drawing/2014/main" id="{48207F87-5FC4-8991-92C9-D72C8FC8F9D5}"/>
                </a:ext>
              </a:extLst>
            </p:cNvPr>
            <p:cNvSpPr/>
            <p:nvPr/>
          </p:nvSpPr>
          <p:spPr bwMode="auto">
            <a:xfrm rot="2338003">
              <a:off x="4555736" y="5364225"/>
              <a:ext cx="878152" cy="336764"/>
            </a:xfrm>
            <a:prstGeom prst="parallelogram">
              <a:avLst>
                <a:gd name="adj" fmla="val 121440"/>
              </a:avLst>
            </a:prstGeom>
            <a:solidFill>
              <a:srgbClr val="FEB03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Параллелограмм 33">
              <a:extLst>
                <a:ext uri="{FF2B5EF4-FFF2-40B4-BE49-F238E27FC236}">
                  <a16:creationId xmlns:a16="http://schemas.microsoft.com/office/drawing/2014/main" id="{39F6871B-A68F-0C5E-4B53-7E5939DCCC9F}"/>
                </a:ext>
              </a:extLst>
            </p:cNvPr>
            <p:cNvSpPr/>
            <p:nvPr/>
          </p:nvSpPr>
          <p:spPr bwMode="auto">
            <a:xfrm rot="16200000">
              <a:off x="3595281" y="4374118"/>
              <a:ext cx="787661" cy="257568"/>
            </a:xfrm>
            <a:prstGeom prst="parallelogram">
              <a:avLst>
                <a:gd name="adj" fmla="val 86768"/>
              </a:avLst>
            </a:prstGeom>
            <a:solidFill>
              <a:srgbClr val="FEB03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Параллелограмм 34">
              <a:extLst>
                <a:ext uri="{FF2B5EF4-FFF2-40B4-BE49-F238E27FC236}">
                  <a16:creationId xmlns:a16="http://schemas.microsoft.com/office/drawing/2014/main" id="{263B1327-797D-24F8-465A-5B2E6B115269}"/>
                </a:ext>
              </a:extLst>
            </p:cNvPr>
            <p:cNvSpPr/>
            <p:nvPr/>
          </p:nvSpPr>
          <p:spPr bwMode="auto">
            <a:xfrm rot="16200000">
              <a:off x="3673105" y="3740063"/>
              <a:ext cx="632014" cy="257568"/>
            </a:xfrm>
            <a:prstGeom prst="parallelogram">
              <a:avLst>
                <a:gd name="adj" fmla="val 86768"/>
              </a:avLst>
            </a:prstGeom>
            <a:solidFill>
              <a:srgbClr val="FEB03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45" name="Рисунок 44" descr="Планета Сатурн">
            <a:extLst>
              <a:ext uri="{FF2B5EF4-FFF2-40B4-BE49-F238E27FC236}">
                <a16:creationId xmlns:a16="http://schemas.microsoft.com/office/drawing/2014/main" id="{1AB2F167-919D-AC8C-5302-57EF18FE8395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-170811" y="-117434"/>
            <a:ext cx="833559" cy="833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9865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/>
        </p:nvPicPr>
        <p:blipFill>
          <a:blip r:embed="rId2"/>
          <a:srcRect b="15625"/>
          <a:stretch/>
        </p:blipFill>
        <p:spPr bwMode="auto">
          <a:xfrm>
            <a:off x="-57150" y="0"/>
            <a:ext cx="12192000" cy="6858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rcRect t="68328" b="14587"/>
          <a:stretch/>
        </p:blipFill>
        <p:spPr bwMode="auto">
          <a:xfrm>
            <a:off x="230967" y="223646"/>
            <a:ext cx="8857330" cy="120283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rcRect t="4634" b="33054"/>
          <a:stretch/>
        </p:blipFill>
        <p:spPr bwMode="auto">
          <a:xfrm>
            <a:off x="9224424" y="49872"/>
            <a:ext cx="2910426" cy="1441658"/>
          </a:xfrm>
          <a:prstGeom prst="rect">
            <a:avLst/>
          </a:prstGeom>
        </p:spPr>
      </p:pic>
      <p:grpSp>
        <p:nvGrpSpPr>
          <p:cNvPr id="14" name="Group 13"/>
          <p:cNvGrpSpPr/>
          <p:nvPr/>
        </p:nvGrpSpPr>
        <p:grpSpPr bwMode="auto">
          <a:xfrm>
            <a:off x="345558" y="5589503"/>
            <a:ext cx="11500883" cy="1165393"/>
            <a:chOff x="444374" y="5530417"/>
            <a:chExt cx="10767337" cy="1091062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4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rcRect r="60945"/>
            <a:stretch/>
          </p:blipFill>
          <p:spPr bwMode="auto">
            <a:xfrm>
              <a:off x="3967268" y="5530417"/>
              <a:ext cx="805988" cy="1031867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5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/>
          </p:blipFill>
          <p:spPr bwMode="auto">
            <a:xfrm>
              <a:off x="5603211" y="5653741"/>
              <a:ext cx="1526837" cy="763419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6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/>
          </p:blipFill>
          <p:spPr bwMode="auto">
            <a:xfrm>
              <a:off x="9598995" y="5610802"/>
              <a:ext cx="1612716" cy="806358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7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/>
          </p:blipFill>
          <p:spPr bwMode="auto">
            <a:xfrm>
              <a:off x="444374" y="5613352"/>
              <a:ext cx="1944914" cy="972457"/>
            </a:xfrm>
            <a:prstGeom prst="rect">
              <a:avLst/>
            </a:prstGeom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8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/>
          </p:blipFill>
          <p:spPr bwMode="auto">
            <a:xfrm>
              <a:off x="2104789" y="5649022"/>
              <a:ext cx="1944914" cy="972457"/>
            </a:xfrm>
            <a:prstGeom prst="rect">
              <a:avLst/>
            </a:prstGeom>
          </p:spPr>
        </p:pic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9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/>
          </p:blipFill>
          <p:spPr bwMode="auto">
            <a:xfrm>
              <a:off x="8004114" y="5632271"/>
              <a:ext cx="1612716" cy="806358"/>
            </a:xfrm>
            <a:prstGeom prst="rect">
              <a:avLst/>
            </a:prstGeom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10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/>
          </p:blipFill>
          <p:spPr bwMode="auto">
            <a:xfrm>
              <a:off x="4571589" y="5666857"/>
              <a:ext cx="1647374" cy="823687"/>
            </a:xfrm>
            <a:prstGeom prst="rect">
              <a:avLst/>
            </a:prstGeom>
          </p:spPr>
        </p:pic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11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/>
          </p:blipFill>
          <p:spPr bwMode="auto">
            <a:xfrm>
              <a:off x="7022394" y="5792940"/>
              <a:ext cx="948802" cy="468927"/>
            </a:xfrm>
            <a:prstGeom prst="rect">
              <a:avLst/>
            </a:prstGeom>
          </p:spPr>
        </p:pic>
      </p:grpSp>
      <p:pic>
        <p:nvPicPr>
          <p:cNvPr id="2" name="Рисунок 518">
            <a:extLst>
              <a:ext uri="{FF2B5EF4-FFF2-40B4-BE49-F238E27FC236}">
                <a16:creationId xmlns:a16="http://schemas.microsoft.com/office/drawing/2014/main" id="{D407E116-07E1-848E-8A57-8490250CF384}"/>
              </a:ext>
            </a:extLst>
          </p:cNvPr>
          <p:cNvPicPr/>
          <p:nvPr/>
        </p:nvPicPr>
        <p:blipFill>
          <a:blip r:embed="rId12"/>
          <a:stretch/>
        </p:blipFill>
        <p:spPr>
          <a:xfrm>
            <a:off x="5411797" y="1981285"/>
            <a:ext cx="592200" cy="592200"/>
          </a:xfrm>
          <a:prstGeom prst="rect">
            <a:avLst/>
          </a:prstGeom>
          <a:ln w="0">
            <a:noFill/>
          </a:ln>
        </p:spPr>
      </p:pic>
      <p:pic>
        <p:nvPicPr>
          <p:cNvPr id="3" name="Рисунок 519">
            <a:extLst>
              <a:ext uri="{FF2B5EF4-FFF2-40B4-BE49-F238E27FC236}">
                <a16:creationId xmlns:a16="http://schemas.microsoft.com/office/drawing/2014/main" id="{BE15C183-18C2-12F1-A240-B6AA4C6181F2}"/>
              </a:ext>
            </a:extLst>
          </p:cNvPr>
          <p:cNvPicPr/>
          <p:nvPr/>
        </p:nvPicPr>
        <p:blipFill>
          <a:blip r:embed="rId13"/>
          <a:stretch/>
        </p:blipFill>
        <p:spPr>
          <a:xfrm>
            <a:off x="5430517" y="2975605"/>
            <a:ext cx="569520" cy="569520"/>
          </a:xfrm>
          <a:prstGeom prst="rect">
            <a:avLst/>
          </a:prstGeom>
          <a:ln w="0">
            <a:noFill/>
          </a:ln>
        </p:spPr>
      </p:pic>
      <p:pic>
        <p:nvPicPr>
          <p:cNvPr id="4" name="Рисунок 520">
            <a:extLst>
              <a:ext uri="{FF2B5EF4-FFF2-40B4-BE49-F238E27FC236}">
                <a16:creationId xmlns:a16="http://schemas.microsoft.com/office/drawing/2014/main" id="{6E89A3A6-41B5-2B3E-537E-B909D349ABC1}"/>
              </a:ext>
            </a:extLst>
          </p:cNvPr>
          <p:cNvPicPr/>
          <p:nvPr/>
        </p:nvPicPr>
        <p:blipFill>
          <a:blip r:embed="rId14"/>
          <a:stretch/>
        </p:blipFill>
        <p:spPr>
          <a:xfrm>
            <a:off x="5471197" y="3947245"/>
            <a:ext cx="488160" cy="488160"/>
          </a:xfrm>
          <a:prstGeom prst="rect">
            <a:avLst/>
          </a:prstGeom>
          <a:ln w="0">
            <a:noFill/>
          </a:ln>
        </p:spPr>
      </p:pic>
      <p:sp>
        <p:nvSpPr>
          <p:cNvPr id="5" name="Прямоугольник 521">
            <a:extLst>
              <a:ext uri="{FF2B5EF4-FFF2-40B4-BE49-F238E27FC236}">
                <a16:creationId xmlns:a16="http://schemas.microsoft.com/office/drawing/2014/main" id="{B1490B63-5A00-1164-3C2E-15895A0C9555}"/>
              </a:ext>
            </a:extLst>
          </p:cNvPr>
          <p:cNvSpPr/>
          <p:nvPr/>
        </p:nvSpPr>
        <p:spPr>
          <a:xfrm>
            <a:off x="6000037" y="2047885"/>
            <a:ext cx="6633000" cy="754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2400" b="0" strike="noStrike" spc="-1" dirty="0">
                <a:solidFill>
                  <a:srgbClr val="666666"/>
                </a:solidFill>
                <a:latin typeface="Arial"/>
                <a:ea typeface="DejaVu Sans"/>
              </a:rPr>
              <a:t>ФИО:         </a:t>
            </a:r>
            <a:r>
              <a:rPr lang="ru-RU" sz="2200" b="0" strike="noStrike" spc="-1" dirty="0">
                <a:solidFill>
                  <a:srgbClr val="000000"/>
                </a:solidFill>
                <a:latin typeface="DejaVu Sans"/>
                <a:ea typeface="DejaVu Sans"/>
              </a:rPr>
              <a:t>Мосейчук Максим Леонидович</a:t>
            </a:r>
            <a:endParaRPr lang="en-US" sz="22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Прямоугольник 522">
            <a:extLst>
              <a:ext uri="{FF2B5EF4-FFF2-40B4-BE49-F238E27FC236}">
                <a16:creationId xmlns:a16="http://schemas.microsoft.com/office/drawing/2014/main" id="{A6F7171B-6A90-5CDD-8D9D-2C3CBEF25C27}"/>
              </a:ext>
            </a:extLst>
          </p:cNvPr>
          <p:cNvSpPr/>
          <p:nvPr/>
        </p:nvSpPr>
        <p:spPr>
          <a:xfrm>
            <a:off x="6000037" y="3058405"/>
            <a:ext cx="6176520" cy="429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2400" b="0" strike="noStrike" spc="-1" dirty="0">
                <a:solidFill>
                  <a:srgbClr val="666666"/>
                </a:solidFill>
                <a:latin typeface="Arial"/>
                <a:ea typeface="DejaVu Sans"/>
              </a:rPr>
              <a:t>НОМЕР:    </a:t>
            </a:r>
            <a:r>
              <a:rPr lang="en-US" sz="2200" b="0" strike="noStrike" spc="-1" dirty="0">
                <a:solidFill>
                  <a:srgbClr val="000000"/>
                </a:solidFill>
                <a:latin typeface="DejaVu Sans"/>
                <a:ea typeface="DejaVu Sans"/>
              </a:rPr>
              <a:t>+7-</a:t>
            </a:r>
            <a:r>
              <a:rPr lang="ru-RU" sz="2200" b="0" strike="noStrike" spc="-1" dirty="0">
                <a:solidFill>
                  <a:srgbClr val="000000"/>
                </a:solidFill>
                <a:latin typeface="DejaVu Sans"/>
                <a:ea typeface="DejaVu Sans"/>
              </a:rPr>
              <a:t>918</a:t>
            </a:r>
            <a:r>
              <a:rPr lang="en-US" sz="2200" b="0" strike="noStrike" spc="-1" dirty="0">
                <a:solidFill>
                  <a:srgbClr val="000000"/>
                </a:solidFill>
                <a:latin typeface="DejaVu Sans"/>
                <a:ea typeface="DejaVu Sans"/>
              </a:rPr>
              <a:t>-</a:t>
            </a:r>
            <a:r>
              <a:rPr lang="ru-RU" sz="2200" b="0" strike="noStrike" spc="-1" dirty="0">
                <a:solidFill>
                  <a:srgbClr val="000000"/>
                </a:solidFill>
                <a:latin typeface="DejaVu Sans"/>
                <a:ea typeface="DejaVu Sans"/>
              </a:rPr>
              <a:t>174</a:t>
            </a:r>
            <a:r>
              <a:rPr lang="en-US" sz="2200" b="0" strike="noStrike" spc="-1" dirty="0">
                <a:solidFill>
                  <a:srgbClr val="000000"/>
                </a:solidFill>
                <a:latin typeface="DejaVu Sans"/>
                <a:ea typeface="DejaVu Sans"/>
              </a:rPr>
              <a:t>-</a:t>
            </a:r>
            <a:r>
              <a:rPr lang="ru-RU" sz="2200" b="0" strike="noStrike" spc="-1" dirty="0">
                <a:solidFill>
                  <a:srgbClr val="000000"/>
                </a:solidFill>
                <a:latin typeface="DejaVu Sans"/>
                <a:ea typeface="DejaVu Sans"/>
              </a:rPr>
              <a:t>37</a:t>
            </a:r>
            <a:r>
              <a:rPr lang="en-US" sz="2200" b="0" strike="noStrike" spc="-1" dirty="0">
                <a:solidFill>
                  <a:srgbClr val="000000"/>
                </a:solidFill>
                <a:latin typeface="DejaVu Sans"/>
                <a:ea typeface="DejaVu Sans"/>
              </a:rPr>
              <a:t>-</a:t>
            </a:r>
            <a:r>
              <a:rPr lang="ru-RU" sz="2200" b="0" strike="noStrike" spc="-1" dirty="0">
                <a:solidFill>
                  <a:srgbClr val="000000"/>
                </a:solidFill>
                <a:latin typeface="DejaVu Sans"/>
                <a:ea typeface="DejaVu Sans"/>
              </a:rPr>
              <a:t>03</a:t>
            </a:r>
            <a:endParaRPr lang="en-US" sz="22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Прямоугольник 523">
            <a:extLst>
              <a:ext uri="{FF2B5EF4-FFF2-40B4-BE49-F238E27FC236}">
                <a16:creationId xmlns:a16="http://schemas.microsoft.com/office/drawing/2014/main" id="{30217BE4-BB4D-95ED-5E3B-986190F17941}"/>
              </a:ext>
            </a:extLst>
          </p:cNvPr>
          <p:cNvSpPr/>
          <p:nvPr/>
        </p:nvSpPr>
        <p:spPr>
          <a:xfrm>
            <a:off x="6000038" y="3947245"/>
            <a:ext cx="6023880" cy="455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2400" b="0" strike="noStrike" spc="-1" dirty="0">
                <a:solidFill>
                  <a:srgbClr val="666666"/>
                </a:solidFill>
                <a:latin typeface="Arial"/>
                <a:ea typeface="DejaVu Sans"/>
              </a:rPr>
              <a:t>EMAIL:      </a:t>
            </a:r>
            <a:r>
              <a:rPr lang="ru-RU" sz="2400" b="0" strike="noStrike" spc="-1" dirty="0">
                <a:solidFill>
                  <a:srgbClr val="666666"/>
                </a:solidFill>
                <a:latin typeface="Arial"/>
                <a:ea typeface="DejaVu Sans"/>
              </a:rPr>
              <a:t>  </a:t>
            </a:r>
            <a:r>
              <a:rPr lang="en-US" sz="2200" spc="-1" dirty="0">
                <a:solidFill>
                  <a:srgbClr val="000000"/>
                </a:solidFill>
                <a:latin typeface="DejaVu Sans"/>
                <a:ea typeface="DejaVu Sans"/>
              </a:rPr>
              <a:t>moseichuk@sfedu.ru</a:t>
            </a:r>
            <a:endParaRPr lang="en-US" sz="22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D8C3FCD-AA25-C7CA-9848-95B2A06213B4}"/>
              </a:ext>
            </a:extLst>
          </p:cNvPr>
          <p:cNvSpPr txBox="1"/>
          <p:nvPr/>
        </p:nvSpPr>
        <p:spPr>
          <a:xfrm>
            <a:off x="12831097" y="2359742"/>
            <a:ext cx="403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28" name="Рисунок 27" descr="Изображение выглядит как текст, снимок экрана, Шрифт, желтый&#10;&#10;Автоматически созданное описание">
            <a:extLst>
              <a:ext uri="{FF2B5EF4-FFF2-40B4-BE49-F238E27FC236}">
                <a16:creationId xmlns:a16="http://schemas.microsoft.com/office/drawing/2014/main" id="{46174554-F01B-EB41-2A9F-537B31807383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5996" y="1693216"/>
            <a:ext cx="3200401" cy="3731383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16"/>
          <a:stretch/>
        </p:blipFill>
        <p:spPr bwMode="auto">
          <a:xfrm rot="1259926" flipH="1">
            <a:off x="-85764" y="2121619"/>
            <a:ext cx="2746382" cy="38861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path" presetSubtype="0" repeatCount="indefinite" accel="50000" decel="50000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1471 0.09838 C -0.00091 0.11991 0.01341 0.13172 0.01732 0.12385 C 0.02174 0.11528 0.01055 0.0926 0.00338 0.07894 L -0.00573 0.06227 C -0.01302 0.04885 -0.02396 0.02593 -0.01901 0.01551 C -0.01589 0.00949 -0.00091 0.01945 0.01328 0.04121 C 0.02734 0.0632 0.03516 0.0882 0.0319 0.09514 C 0.02708 0.10463 0.01263 0.0882 0.00417 0.07755 L -0.00651 0.06366 C -0.01497 0.05301 -0.02917 0.03658 -0.03346 0.04537 C -0.03711 0.05324 -0.02891 0.07662 -0.01471 0.09838 Z " pathEditMode="fixed" rAng="18660000" ptsTypes="AAAAAAAAAAA">
                                      <p:cBhvr>
                                        <p:cTn id="6" dur="1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93" y="-28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3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1850</TotalTime>
  <Words>1575</Words>
  <Application>Microsoft Office PowerPoint</Application>
  <PresentationFormat>Широкоэкранный</PresentationFormat>
  <Paragraphs>285</Paragraphs>
  <Slides>17</Slides>
  <Notes>4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8" baseType="lpstr">
      <vt:lpstr>Arial</vt:lpstr>
      <vt:lpstr>Arial Black</vt:lpstr>
      <vt:lpstr>Arial Narrow</vt:lpstr>
      <vt:lpstr>Calibri</vt:lpstr>
      <vt:lpstr>Calibri Light</vt:lpstr>
      <vt:lpstr>DejaVu Sans</vt:lpstr>
      <vt:lpstr>Lato</vt:lpstr>
      <vt:lpstr>Liberation Serif</vt:lpstr>
      <vt:lpstr>Roboto Condensed</vt:lpstr>
      <vt:lpstr>Wingdings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Модели монетизации </vt:lpstr>
      <vt:lpstr>Модели монетизации </vt:lpstr>
      <vt:lpstr>Способы продвижения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Quasar</dc:creator>
  <cp:keywords/>
  <dc:description/>
  <cp:lastModifiedBy>Мосейчук Максим Леонидович</cp:lastModifiedBy>
  <cp:revision>2</cp:revision>
  <dcterms:created xsi:type="dcterms:W3CDTF">2023-09-09T11:50:47Z</dcterms:created>
  <dcterms:modified xsi:type="dcterms:W3CDTF">2023-11-26T17:03:58Z</dcterms:modified>
  <cp:category/>
  <dc:identifier/>
  <cp:contentStatus/>
  <dc:language/>
</cp:coreProperties>
</file>