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61" r:id="rId3"/>
    <p:sldId id="259" r:id="rId4"/>
    <p:sldId id="298" r:id="rId5"/>
    <p:sldId id="260" r:id="rId6"/>
    <p:sldId id="282" r:id="rId7"/>
    <p:sldId id="284" r:id="rId8"/>
    <p:sldId id="299" r:id="rId9"/>
    <p:sldId id="293" r:id="rId10"/>
    <p:sldId id="287" r:id="rId11"/>
    <p:sldId id="281" r:id="rId12"/>
    <p:sldId id="288" r:id="rId13"/>
    <p:sldId id="300" r:id="rId14"/>
    <p:sldId id="292" r:id="rId15"/>
    <p:sldId id="295" r:id="rId16"/>
    <p:sldId id="296" r:id="rId17"/>
    <p:sldId id="290" r:id="rId18"/>
    <p:sldId id="279" r:id="rId19"/>
    <p:sldId id="264" r:id="rId20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167"/>
    <a:srgbClr val="A1C064"/>
    <a:srgbClr val="FFD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3" autoAdjust="0"/>
    <p:restoredTop sz="92998" autoAdjust="0"/>
  </p:normalViewPr>
  <p:slideViewPr>
    <p:cSldViewPr>
      <p:cViewPr varScale="1">
        <p:scale>
          <a:sx n="44" d="100"/>
          <a:sy n="44" d="100"/>
        </p:scale>
        <p:origin x="65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3E0FC-F6C3-47D1-BCB1-22795BDFA80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1F300-F8AA-48D7-81B7-6C04A5621A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569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5919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6398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9086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7614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01F300-F8AA-48D7-81B7-6C04A5621A9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6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38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599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A49AB-D3FA-4DC1-9D5D-2943476449B4}" type="datetime1">
              <a:rPr lang="en-US" smtClean="0"/>
              <a:pPr/>
              <a:t>10/30/2023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0" b="1" i="0">
                <a:solidFill>
                  <a:srgbClr val="42B0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FC905-706B-439A-AC4E-2E2E1071ED62}" type="datetime1">
              <a:rPr lang="en-US" smtClean="0"/>
              <a:pPr/>
              <a:t>10/30/2023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19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C7264-ABF8-4549-BC10-668BB51507B3}" type="datetime1">
              <a:rPr lang="en-US" smtClean="0"/>
              <a:pPr/>
              <a:t>10/30/2023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03A71-9EDD-4015-AC40-9411036E0A75}" type="datetime1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26467" y="0"/>
            <a:ext cx="17661890" cy="10287000"/>
          </a:xfrm>
          <a:custGeom>
            <a:avLst/>
            <a:gdLst/>
            <a:ahLst/>
            <a:cxnLst/>
            <a:rect l="l" t="t" r="r" b="b"/>
            <a:pathLst>
              <a:path w="17661890" h="10287000">
                <a:moveTo>
                  <a:pt x="0" y="0"/>
                </a:moveTo>
                <a:lnTo>
                  <a:pt x="17661530" y="0"/>
                </a:lnTo>
                <a:lnTo>
                  <a:pt x="17661530" y="10286998"/>
                </a:lnTo>
                <a:lnTo>
                  <a:pt x="0" y="10286998"/>
                </a:lnTo>
                <a:lnTo>
                  <a:pt x="0" y="0"/>
                </a:lnTo>
              </a:path>
            </a:pathLst>
          </a:custGeom>
          <a:solidFill>
            <a:srgbClr val="1D3C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4ED43-7658-478C-9777-285831A9800A}" type="datetime1">
              <a:rPr lang="en-US" smtClean="0"/>
              <a:pPr/>
              <a:t>10/30/2023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7732" y="1025060"/>
            <a:ext cx="15672534" cy="166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0485" y="2647561"/>
            <a:ext cx="8387028" cy="2927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0" b="1" i="0">
                <a:solidFill>
                  <a:srgbClr val="42B0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59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C7347-8354-4C5E-B92B-E21F095CB2E6}" type="datetime1">
              <a:rPr lang="en-US" smtClean="0"/>
              <a:pPr/>
              <a:t>10/30/2023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0.png"/><Relationship Id="rId4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9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17.png"/><Relationship Id="rId4" Type="http://schemas.openxmlformats.org/officeDocument/2006/relationships/hyperlink" Target="mailto:zumratiabb@rambler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2969" y="620230"/>
            <a:ext cx="6195052" cy="31935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226" y="-53976"/>
            <a:ext cx="4781067" cy="2519462"/>
          </a:xfrm>
          <a:prstGeom prst="rect">
            <a:avLst/>
          </a:prstGeom>
          <a:solidFill>
            <a:srgbClr val="A3C167"/>
          </a:solidFill>
        </p:spPr>
      </p:pic>
      <p:sp>
        <p:nvSpPr>
          <p:cNvPr id="11" name="Прямоугольник 10"/>
          <p:cNvSpPr/>
          <p:nvPr/>
        </p:nvSpPr>
        <p:spPr>
          <a:xfrm>
            <a:off x="9743426" y="4313660"/>
            <a:ext cx="67056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нновационный проект </a:t>
            </a:r>
          </a:p>
          <a:p>
            <a:endParaRPr lang="ru-RU" sz="2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Зумрат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Хабибовна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Гайбуллаева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«КУМУР»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485991" y="7658100"/>
            <a:ext cx="5220469" cy="522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Душанбе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Таджикистан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729" y="267690"/>
            <a:ext cx="5306259" cy="356385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12805" y="-53976"/>
            <a:ext cx="505224" cy="1034097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74559" y="-53976"/>
            <a:ext cx="561626" cy="1039891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325" y="9211355"/>
            <a:ext cx="17007603" cy="327663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648" y="2334787"/>
            <a:ext cx="3896623" cy="64224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23729" y="4305185"/>
            <a:ext cx="4192366" cy="16805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g-Cyrl-TJ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g-Cyrl-TJ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ГЕНЕРАТОРА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g-Cyrl-TJ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ГАЗИФИКА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</a:t>
            </a:r>
            <a:r>
              <a:rPr lang="tg-Cyrl-TJ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ИИ УГЛЯ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9274" y="3451761"/>
            <a:ext cx="657326" cy="72400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729" y="249910"/>
            <a:ext cx="5306259" cy="35638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-52619" y="693202"/>
            <a:ext cx="10311421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lvl="0" algn="ctr"/>
            <a:r>
              <a:rPr lang="ru-RU" sz="2800" b="1" spc="254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ГАЗОГЕНЕРАТОР </a:t>
            </a:r>
            <a:r>
              <a:rPr lang="ru-RU" sz="2800" b="1" spc="254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ГАЗИФИКАЦИИ УГЛЯ </a:t>
            </a:r>
          </a:p>
          <a:p>
            <a:pPr marL="12700" marR="5080" algn="ctr"/>
            <a:r>
              <a:rPr lang="ru-RU" sz="3200" b="1" spc="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>
          <a:xfrm>
            <a:off x="13265402" y="9450808"/>
            <a:ext cx="4206240" cy="514350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4413" y="-205740"/>
            <a:ext cx="679731" cy="10287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8802" y="257791"/>
            <a:ext cx="5996724" cy="18337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64086" y="2322009"/>
            <a:ext cx="4142324" cy="32675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7031" y="2088442"/>
            <a:ext cx="4229690" cy="32675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3003" y="5418513"/>
            <a:ext cx="4267200" cy="36294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93774" y="5764588"/>
            <a:ext cx="4182059" cy="3534268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7157283" y="3866993"/>
            <a:ext cx="4342448" cy="41148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9972492" y="3311622"/>
            <a:ext cx="1790993" cy="1262121"/>
          </a:xfrm>
          <a:custGeom>
            <a:avLst/>
            <a:gdLst>
              <a:gd name="connsiteX0" fmla="*/ 126548 w 1527239"/>
              <a:gd name="connsiteY0" fmla="*/ 976762 h 1100425"/>
              <a:gd name="connsiteX1" fmla="*/ 1487988 w 1527239"/>
              <a:gd name="connsiteY1" fmla="*/ 428122 h 1100425"/>
              <a:gd name="connsiteX2" fmla="*/ 1162868 w 1527239"/>
              <a:gd name="connsiteY2" fmla="*/ 346842 h 1100425"/>
              <a:gd name="connsiteX3" fmla="*/ 1203508 w 1527239"/>
              <a:gd name="connsiteY3" fmla="*/ 1402 h 1100425"/>
              <a:gd name="connsiteX4" fmla="*/ 45268 w 1527239"/>
              <a:gd name="connsiteY4" fmla="*/ 224922 h 1100425"/>
              <a:gd name="connsiteX5" fmla="*/ 919028 w 1527239"/>
              <a:gd name="connsiteY5" fmla="*/ 224922 h 1100425"/>
              <a:gd name="connsiteX6" fmla="*/ 146868 w 1527239"/>
              <a:gd name="connsiteY6" fmla="*/ 1037722 h 1100425"/>
              <a:gd name="connsiteX7" fmla="*/ 126548 w 1527239"/>
              <a:gd name="connsiteY7" fmla="*/ 976762 h 11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27239" h="1100425">
                <a:moveTo>
                  <a:pt x="126548" y="976762"/>
                </a:moveTo>
                <a:cubicBezTo>
                  <a:pt x="350068" y="875162"/>
                  <a:pt x="1315268" y="533109"/>
                  <a:pt x="1487988" y="428122"/>
                </a:cubicBezTo>
                <a:cubicBezTo>
                  <a:pt x="1660708" y="323135"/>
                  <a:pt x="1210281" y="417962"/>
                  <a:pt x="1162868" y="346842"/>
                </a:cubicBezTo>
                <a:cubicBezTo>
                  <a:pt x="1115455" y="275722"/>
                  <a:pt x="1389775" y="21722"/>
                  <a:pt x="1203508" y="1402"/>
                </a:cubicBezTo>
                <a:cubicBezTo>
                  <a:pt x="1017241" y="-18918"/>
                  <a:pt x="92681" y="187669"/>
                  <a:pt x="45268" y="224922"/>
                </a:cubicBezTo>
                <a:cubicBezTo>
                  <a:pt x="-2145" y="262175"/>
                  <a:pt x="902095" y="89455"/>
                  <a:pt x="919028" y="224922"/>
                </a:cubicBezTo>
                <a:cubicBezTo>
                  <a:pt x="935961" y="360389"/>
                  <a:pt x="275561" y="912416"/>
                  <a:pt x="146868" y="1037722"/>
                </a:cubicBezTo>
                <a:cubicBezTo>
                  <a:pt x="18175" y="1163028"/>
                  <a:pt x="-96972" y="1078362"/>
                  <a:pt x="126548" y="97676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 flipV="1">
            <a:off x="10531874" y="7056711"/>
            <a:ext cx="1762523" cy="1083480"/>
          </a:xfrm>
          <a:custGeom>
            <a:avLst/>
            <a:gdLst>
              <a:gd name="connsiteX0" fmla="*/ 126548 w 1527239"/>
              <a:gd name="connsiteY0" fmla="*/ 976762 h 1100425"/>
              <a:gd name="connsiteX1" fmla="*/ 1487988 w 1527239"/>
              <a:gd name="connsiteY1" fmla="*/ 428122 h 1100425"/>
              <a:gd name="connsiteX2" fmla="*/ 1162868 w 1527239"/>
              <a:gd name="connsiteY2" fmla="*/ 346842 h 1100425"/>
              <a:gd name="connsiteX3" fmla="*/ 1203508 w 1527239"/>
              <a:gd name="connsiteY3" fmla="*/ 1402 h 1100425"/>
              <a:gd name="connsiteX4" fmla="*/ 45268 w 1527239"/>
              <a:gd name="connsiteY4" fmla="*/ 224922 h 1100425"/>
              <a:gd name="connsiteX5" fmla="*/ 919028 w 1527239"/>
              <a:gd name="connsiteY5" fmla="*/ 224922 h 1100425"/>
              <a:gd name="connsiteX6" fmla="*/ 146868 w 1527239"/>
              <a:gd name="connsiteY6" fmla="*/ 1037722 h 1100425"/>
              <a:gd name="connsiteX7" fmla="*/ 126548 w 1527239"/>
              <a:gd name="connsiteY7" fmla="*/ 976762 h 11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27239" h="1100425">
                <a:moveTo>
                  <a:pt x="126548" y="976762"/>
                </a:moveTo>
                <a:cubicBezTo>
                  <a:pt x="350068" y="875162"/>
                  <a:pt x="1315268" y="533109"/>
                  <a:pt x="1487988" y="428122"/>
                </a:cubicBezTo>
                <a:cubicBezTo>
                  <a:pt x="1660708" y="323135"/>
                  <a:pt x="1210281" y="417962"/>
                  <a:pt x="1162868" y="346842"/>
                </a:cubicBezTo>
                <a:cubicBezTo>
                  <a:pt x="1115455" y="275722"/>
                  <a:pt x="1389775" y="21722"/>
                  <a:pt x="1203508" y="1402"/>
                </a:cubicBezTo>
                <a:cubicBezTo>
                  <a:pt x="1017241" y="-18918"/>
                  <a:pt x="92681" y="187669"/>
                  <a:pt x="45268" y="224922"/>
                </a:cubicBezTo>
                <a:cubicBezTo>
                  <a:pt x="-2145" y="262175"/>
                  <a:pt x="902095" y="89455"/>
                  <a:pt x="919028" y="224922"/>
                </a:cubicBezTo>
                <a:cubicBezTo>
                  <a:pt x="935961" y="360389"/>
                  <a:pt x="275561" y="912416"/>
                  <a:pt x="146868" y="1037722"/>
                </a:cubicBezTo>
                <a:cubicBezTo>
                  <a:pt x="18175" y="1163028"/>
                  <a:pt x="-96972" y="1078362"/>
                  <a:pt x="126548" y="97676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260813">
            <a:off x="6596676" y="3142985"/>
            <a:ext cx="1632923" cy="118290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611699">
            <a:off x="6501278" y="7597091"/>
            <a:ext cx="1548518" cy="1121761"/>
          </a:xfrm>
          <a:prstGeom prst="rect">
            <a:avLst/>
          </a:prstGeom>
        </p:spPr>
      </p:pic>
      <p:sp>
        <p:nvSpPr>
          <p:cNvPr id="18" name="Стрелка вправо 17"/>
          <p:cNvSpPr/>
          <p:nvPr/>
        </p:nvSpPr>
        <p:spPr>
          <a:xfrm>
            <a:off x="10450998" y="4245197"/>
            <a:ext cx="1126135" cy="4974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10641220" y="6520818"/>
            <a:ext cx="1233073" cy="5358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5983211" y="3095985"/>
            <a:ext cx="1756589" cy="183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Тепловые 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Электро-станции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6255526" y="7178470"/>
            <a:ext cx="1796573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Водородная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энергетика</a:t>
            </a:r>
            <a:endParaRPr lang="ru-RU" sz="24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08858" y="7682316"/>
            <a:ext cx="1916743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Металлургия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6229" y="2965541"/>
            <a:ext cx="2224274" cy="173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минеральных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удобрений и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химикатов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8258" y="4837386"/>
            <a:ext cx="2410175" cy="2219325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8961899" y="4973454"/>
            <a:ext cx="364202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←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лево 26"/>
          <p:cNvSpPr/>
          <p:nvPr/>
        </p:nvSpPr>
        <p:spPr>
          <a:xfrm>
            <a:off x="6376250" y="4071501"/>
            <a:ext cx="1535673" cy="4203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лево 27"/>
          <p:cNvSpPr/>
          <p:nvPr/>
        </p:nvSpPr>
        <p:spPr>
          <a:xfrm>
            <a:off x="6483947" y="7126684"/>
            <a:ext cx="1573033" cy="47176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1665" y="9448964"/>
            <a:ext cx="17770251" cy="3749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05539" y="103819"/>
            <a:ext cx="12176762" cy="2280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2800" b="1" spc="254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ГЕНЕРАТОР ГАЗИФИКАЦИИ УГЛЯ </a:t>
            </a:r>
            <a:endParaRPr lang="ru-RU" sz="2800" b="1" spc="254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/>
            <a:r>
              <a:rPr lang="ru-RU" sz="2800" b="1" spc="254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 ОТ СЖИГАНИЯ УГЛЯ </a:t>
            </a:r>
          </a:p>
          <a:p>
            <a:pPr marL="12700"/>
            <a:r>
              <a:rPr lang="ru-RU" sz="2800" b="1" spc="254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>
              <a:lnSpc>
                <a:spcPts val="7665"/>
              </a:lnSpc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400" y="2400300"/>
            <a:ext cx="17221200" cy="7201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2200" y="0"/>
            <a:ext cx="685800" cy="103318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7360" y="172347"/>
            <a:ext cx="4206240" cy="1286140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4114800" y="1836931"/>
            <a:ext cx="1981200" cy="6096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261990"/>
              </p:ext>
            </p:extLst>
          </p:nvPr>
        </p:nvGraphicFramePr>
        <p:xfrm>
          <a:off x="411478" y="4895685"/>
          <a:ext cx="1665732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8661"/>
                <a:gridCol w="8328661"/>
              </a:tblGrid>
              <a:tr h="2838615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Образуются 124 кг кислотных дождей от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сжигания 1 кг угля которые приводят к          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коррозии всех металлических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покрытий куда попадает кислотный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дождь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490441"/>
              </p:ext>
            </p:extLst>
          </p:nvPr>
        </p:nvGraphicFramePr>
        <p:xfrm>
          <a:off x="411478" y="1584995"/>
          <a:ext cx="16657322" cy="3217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8661"/>
                <a:gridCol w="8328661"/>
              </a:tblGrid>
              <a:tr h="3217696">
                <a:tc>
                  <a:txBody>
                    <a:bodyPr/>
                    <a:lstStyle/>
                    <a:p>
                      <a:r>
                        <a:rPr lang="ru-RU" sz="2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Образуется  3212 кг</a:t>
                      </a:r>
                      <a:r>
                        <a:rPr lang="ru-RU" sz="2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</a:t>
                      </a:r>
                      <a:r>
                        <a:rPr lang="ru-RU" sz="2800" b="0" baseline="-25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 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</a:t>
                      </a:r>
                      <a:r>
                        <a:rPr lang="ru-RU" sz="2800" b="0" baseline="-25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 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8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летучие вещества от сжигания 1 кг угля</a:t>
                      </a:r>
                    </a:p>
                    <a:p>
                      <a:r>
                        <a:rPr lang="ru-RU" sz="2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и  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выбрасываются в атмосферу, </a:t>
                      </a:r>
                    </a:p>
                    <a:p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влияют на ухудшение климата и </a:t>
                      </a:r>
                    </a:p>
                    <a:p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способствуют образования парниковых газов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5648" y="1640856"/>
            <a:ext cx="7597528" cy="3105973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1" y="4895686"/>
            <a:ext cx="6324599" cy="3108960"/>
          </a:xfrm>
          <a:prstGeom prst="rect">
            <a:avLst/>
          </a:prstGeom>
        </p:spPr>
      </p:pic>
      <p:sp>
        <p:nvSpPr>
          <p:cNvPr id="17" name="Стрелка вправо 16"/>
          <p:cNvSpPr/>
          <p:nvPr/>
        </p:nvSpPr>
        <p:spPr>
          <a:xfrm>
            <a:off x="7620000" y="6210300"/>
            <a:ext cx="2895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трелка вправо 18"/>
          <p:cNvSpPr/>
          <p:nvPr/>
        </p:nvSpPr>
        <p:spPr>
          <a:xfrm>
            <a:off x="7391400" y="2781300"/>
            <a:ext cx="2362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право 21"/>
          <p:cNvSpPr/>
          <p:nvPr/>
        </p:nvSpPr>
        <p:spPr>
          <a:xfrm>
            <a:off x="7772400" y="8909774"/>
            <a:ext cx="2445358" cy="4094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531223"/>
              </p:ext>
            </p:extLst>
          </p:nvPr>
        </p:nvGraphicFramePr>
        <p:xfrm>
          <a:off x="411478" y="8097639"/>
          <a:ext cx="16657322" cy="206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8661"/>
                <a:gridCol w="8328661"/>
              </a:tblGrid>
              <a:tr h="2068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 сжигания 1 кг угля образуется 200 кг золы загрязняет поверхность земли и приводит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 коррозии почвы и снижению урожайности земель</a:t>
                      </a:r>
                      <a:endParaRPr kumimoji="0" lang="ru-RU" sz="2800" b="1" i="0" u="none" strike="noStrike" kern="1200" cap="none" spc="240" normalizeH="0" baseline="0" noProof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Tahoma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6" name="Рисунок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9496" y="8004645"/>
            <a:ext cx="7080728" cy="2160995"/>
          </a:xfrm>
          <a:prstGeom prst="rect">
            <a:avLst/>
          </a:prstGeom>
        </p:spPr>
      </p:pic>
      <p:sp>
        <p:nvSpPr>
          <p:cNvPr id="27" name="Стрелка вправо 26"/>
          <p:cNvSpPr/>
          <p:nvPr/>
        </p:nvSpPr>
        <p:spPr>
          <a:xfrm>
            <a:off x="6934200" y="8496300"/>
            <a:ext cx="2271448" cy="41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101610"/>
            <a:ext cx="9296400" cy="1449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algn="ctr"/>
            <a:r>
              <a:rPr lang="ru-RU" sz="2400" b="1" spc="254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ГАЗОГЕНЕРАТОР ДЛЯ ГАЗИФИКАЦИИ </a:t>
            </a:r>
            <a:r>
              <a:rPr lang="ru-RU" sz="2400" b="1" spc="254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УГЛЯ</a:t>
            </a:r>
            <a:endParaRPr lang="ru-RU" sz="2400" b="1" spc="254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ts val="7665"/>
              </a:lnSpc>
            </a:pPr>
            <a:r>
              <a:rPr lang="ru-RU" sz="2400" b="1" spc="254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ПРОБЛЕМА-ИЗМЕНЕНИЯ КЛИМАТА  </a:t>
            </a:r>
            <a:endParaRPr lang="ru-RU" sz="2400" b="1" spc="254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555" y="-249277"/>
            <a:ext cx="7848600" cy="177802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552893" y="1931080"/>
            <a:ext cx="5149614" cy="1372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НАВОДНЕНИЯ</a:t>
            </a:r>
            <a:endParaRPr lang="ru-RU" sz="4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785860" y="1499300"/>
            <a:ext cx="8587740" cy="2082081"/>
          </a:xfrm>
          <a:prstGeom prst="roundRect">
            <a:avLst/>
          </a:prstGeom>
          <a:ln>
            <a:solidFill>
              <a:schemeClr val="tx2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                       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 Ливии  погибло более 11 тыс. людей и еще около 20 тысяч 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пропали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безвести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5689679" y="2220194"/>
            <a:ext cx="1191585" cy="4267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8504" y="3827496"/>
            <a:ext cx="5157828" cy="136707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СИЛЬНЫЕ ПОЖАРЫ</a:t>
            </a:r>
            <a:endParaRPr lang="ru-RU" sz="4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183962" y="3433510"/>
            <a:ext cx="9791535" cy="2155046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4878495" y="6634471"/>
            <a:ext cx="1491950" cy="362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340604"/>
              </p:ext>
            </p:extLst>
          </p:nvPr>
        </p:nvGraphicFramePr>
        <p:xfrm>
          <a:off x="8356518" y="3483724"/>
          <a:ext cx="9437538" cy="1965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2236"/>
                <a:gridCol w="4795302"/>
              </a:tblGrid>
              <a:tr h="1965218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        Серия пожаров охватила до 70 регионов РФ В мае возгорания фиксировали на почти 600 тысячах гектаров, к середине августа огнём было пройдено 4 млн гектаров (против 3,5 млн в 2022 году). </a:t>
                      </a:r>
                      <a:endParaRPr lang="ru-RU" sz="20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Скругленный прямоугольник 17"/>
          <p:cNvSpPr/>
          <p:nvPr/>
        </p:nvSpPr>
        <p:spPr>
          <a:xfrm>
            <a:off x="540065" y="5964382"/>
            <a:ext cx="5149614" cy="15049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УВЕЛИЧЕНИЕ РИСКОВ ЗДОРОВЬЯ</a:t>
            </a:r>
            <a:endParaRPr lang="ru-RU" sz="4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5723289" y="4213194"/>
            <a:ext cx="1730735" cy="3037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873490" y="5369817"/>
            <a:ext cx="8587740" cy="2189918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                        </a:t>
            </a:r>
            <a:r>
              <a:rPr lang="ru-RU" sz="2800" dirty="0">
                <a:solidFill>
                  <a:schemeClr val="tx1"/>
                </a:solidFill>
              </a:rPr>
              <a:t>Климатический кризис стал одним из основных факторов,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r"/>
            <a:r>
              <a:rPr lang="ru-RU" sz="2800" dirty="0" smtClean="0">
                <a:solidFill>
                  <a:schemeClr val="tx1"/>
                </a:solidFill>
              </a:rPr>
              <a:t>влияющих </a:t>
            </a:r>
            <a:r>
              <a:rPr lang="ru-RU" sz="2800" dirty="0">
                <a:solidFill>
                  <a:schemeClr val="tx1"/>
                </a:solidFill>
              </a:rPr>
              <a:t>на показатели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r"/>
            <a:r>
              <a:rPr lang="ru-RU" sz="2800" dirty="0" smtClean="0">
                <a:solidFill>
                  <a:schemeClr val="tx1"/>
                </a:solidFill>
              </a:rPr>
              <a:t>здоровья </a:t>
            </a:r>
            <a:r>
              <a:rPr lang="ru-RU" sz="2800" dirty="0">
                <a:solidFill>
                  <a:schemeClr val="tx1"/>
                </a:solidFill>
              </a:rPr>
              <a:t>людей.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08504" y="8239146"/>
            <a:ext cx="5149614" cy="15049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НЕХВАТКА ПРОДУКТОВ ПИТАНИЯ</a:t>
            </a:r>
            <a:endParaRPr lang="ru-RU" sz="4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6039529" y="8867543"/>
            <a:ext cx="2781246" cy="4109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894858" y="7491147"/>
            <a:ext cx="7129177" cy="2294400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                                                 </a:t>
            </a:r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>
                <a:solidFill>
                  <a:schemeClr val="tx1"/>
                </a:solidFill>
              </a:rPr>
              <a:t>2023 г. с </a:t>
            </a:r>
            <a:r>
              <a:rPr lang="ru-RU" sz="2000" dirty="0" smtClean="0">
                <a:solidFill>
                  <a:schemeClr val="tx1"/>
                </a:solidFill>
              </a:rPr>
              <a:t>острой                                                                  недостаточностью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                                                                            питания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                                                              сталкивается10</a:t>
            </a:r>
            <a:r>
              <a:rPr lang="ru-RU" sz="2000" dirty="0">
                <a:solidFill>
                  <a:schemeClr val="tx1"/>
                </a:solidFill>
              </a:rPr>
              <a:t> </a:t>
            </a:r>
            <a:r>
              <a:rPr lang="ru-RU" sz="2000" dirty="0" smtClean="0">
                <a:solidFill>
                  <a:schemeClr val="tx1"/>
                </a:solidFill>
              </a:rPr>
              <a:t>млн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                                                       детей </a:t>
            </a:r>
            <a:r>
              <a:rPr lang="ru-RU" sz="2000" dirty="0">
                <a:solidFill>
                  <a:schemeClr val="tx1"/>
                </a:solidFill>
              </a:rPr>
              <a:t>младше пяти лет</a:t>
            </a:r>
            <a:r>
              <a:rPr lang="ru-RU" sz="2000" dirty="0"/>
              <a:t>.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830" y="5776159"/>
            <a:ext cx="4544059" cy="260068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0379" y="7119362"/>
            <a:ext cx="4061461" cy="265552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6815" y="1387987"/>
            <a:ext cx="5451473" cy="24006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6475" y="3718885"/>
            <a:ext cx="5309636" cy="221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65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58442" y="169443"/>
            <a:ext cx="7775958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2800" b="1" spc="33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РЕШЕНИЕ</a:t>
            </a:r>
          </a:p>
          <a:p>
            <a:pPr marL="12700" algn="ctr"/>
            <a:r>
              <a:rPr lang="ru-RU" sz="2800" b="1" spc="33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ГЕНЕРАТОРА  </a:t>
            </a:r>
            <a:endParaRPr lang="ru-RU" sz="2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17606" y="6460904"/>
            <a:ext cx="10070194" cy="7903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Двух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функциональный единый реактор легче управляется чем управление двух реакторов, работающих в отдельности;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3151" y="1"/>
            <a:ext cx="679731" cy="10287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00" y="-70716"/>
            <a:ext cx="7178405" cy="23427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257300"/>
            <a:ext cx="5756043" cy="80157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028" y="9273001"/>
            <a:ext cx="16176550" cy="34163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533786" y="2272011"/>
            <a:ext cx="10154014" cy="167302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Очистка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углерода от сопутствующих компонентов в составе угля и его газификация осуществляют в одном цельном реакторе, где для его изготовления меньше расходуют материалы чем при реализации процесса газификации угля в двух отдельных реакторах;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02366" y="4306990"/>
            <a:ext cx="10085434" cy="16730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теплового баланса процесса очистки углерода от сопутствующих веществ и его газификация осуществляют при меньших затратах тепла из-за исключения потери, имеющиеся в известных способах газификации угля;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17606" y="7732141"/>
            <a:ext cx="10070194" cy="8826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способе меньше расходуют материалы при создании оборудования для осуществления газификации единицы массы угля.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886" y="2603500"/>
            <a:ext cx="938865" cy="749873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8725" y="4635514"/>
            <a:ext cx="938865" cy="74987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3046" y="6529270"/>
            <a:ext cx="938865" cy="74987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3045" y="7838634"/>
            <a:ext cx="938865" cy="74987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" y="1257300"/>
            <a:ext cx="5756043" cy="80157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25949"/>
            <a:ext cx="7760068" cy="1292662"/>
          </a:xfrm>
        </p:spPr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ГАЗИФИКАЦИИ УГЛЯ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ПРЕДЛАГАЕМОЕ РЕШЕНИЕ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38100"/>
            <a:ext cx="6645005" cy="20320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2580139"/>
            <a:ext cx="2933725" cy="680574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2580139"/>
            <a:ext cx="6172200" cy="14096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Доля угля в суммарном потреблении  первичной энергии  в мире превышает 27%.По этому показателю уголь уступает только  нефти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(38%).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опережает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природный газ (22%)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011229"/>
            <a:ext cx="6149508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Крупнейшими  потребителями угля  в мире являются электростанции. Доля угля в производстве электроэнергии составляет около 38%и остается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метастабильной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течении последних 50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ru-RU" sz="2400" dirty="0"/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8108029"/>
            <a:ext cx="6155873" cy="12778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0,9 </a:t>
            </a:r>
            <a:r>
              <a:rPr lang="ru-RU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млрд.т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 угля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(11,9%) ежегодно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используется 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цели коксования и 70 </a:t>
            </a:r>
            <a:r>
              <a:rPr lang="ru-RU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(0,5%)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подвергается 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газификации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6117419" y="3259076"/>
            <a:ext cx="1219200" cy="310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6168445" y="8206728"/>
            <a:ext cx="1219200" cy="310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6134101" y="6580143"/>
            <a:ext cx="1219200" cy="310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472814" y="3600638"/>
            <a:ext cx="5298392" cy="55335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Жидкое моторное топливо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98214" y="4696193"/>
            <a:ext cx="5272992" cy="5533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водорода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498214" y="2580139"/>
            <a:ext cx="5272992" cy="55335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Газообразное топливо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11854" y="5698534"/>
            <a:ext cx="5359352" cy="55335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азотных удобрений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513510" y="6911764"/>
            <a:ext cx="5257696" cy="553357"/>
          </a:xfrm>
          <a:prstGeom prst="rect">
            <a:avLst/>
          </a:prstGeom>
          <a:solidFill>
            <a:srgbClr val="FFD96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метанола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549070" y="8138178"/>
            <a:ext cx="5222136" cy="5533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производстве металлов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10443222" y="2794447"/>
            <a:ext cx="881014" cy="1247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10458462" y="3799560"/>
            <a:ext cx="881014" cy="1247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10543369" y="4957840"/>
            <a:ext cx="881014" cy="1247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10471162" y="5948859"/>
            <a:ext cx="881014" cy="1247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10478810" y="7102261"/>
            <a:ext cx="881014" cy="1247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10530840" y="8333942"/>
            <a:ext cx="881014" cy="1247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36" y="9453390"/>
            <a:ext cx="17119052" cy="438950"/>
          </a:xfrm>
          <a:prstGeom prst="rect">
            <a:avLst/>
          </a:prstGeom>
        </p:spPr>
      </p:pic>
      <p:pic>
        <p:nvPicPr>
          <p:cNvPr id="30" name="Рисунок 29"/>
          <p:cNvPicPr/>
          <p:nvPr/>
        </p:nvPicPr>
        <p:blipFill>
          <a:blip r:embed="rId5"/>
          <a:stretch>
            <a:fillRect/>
          </a:stretch>
        </p:blipFill>
        <p:spPr>
          <a:xfrm>
            <a:off x="476251" y="3924300"/>
            <a:ext cx="5584019" cy="22230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101" y="4808960"/>
            <a:ext cx="1249788" cy="3718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4091369"/>
            <a:ext cx="22860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Тренд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генераторов газификации угля в мире 2019-17, 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2022-549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12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0470" y="46720"/>
            <a:ext cx="9703729" cy="4062651"/>
          </a:xfrm>
        </p:spPr>
        <p:txBody>
          <a:bodyPr/>
          <a:lstStyle/>
          <a:p>
            <a:r>
              <a:rPr lang="ru-RU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ПРОЕКТА</a:t>
            </a:r>
            <a:endParaRPr lang="ru-RU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448800" y="2526003"/>
            <a:ext cx="6741520" cy="31085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8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ВЫГОДА ОТ </a:t>
            </a: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СЖИГАНИЯ 1 </a:t>
            </a:r>
            <a:r>
              <a:rPr lang="ru-RU" sz="28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УГЛЯ</a:t>
            </a:r>
            <a:endParaRPr lang="ru-RU" sz="28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ДЕНЕЖНОМ ВЫРАЖЕНИИ </a:t>
            </a:r>
            <a:r>
              <a:rPr lang="ru-RU" sz="2800" b="1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 150 ТЫС. РУБЛЕЙ </a:t>
            </a:r>
            <a:r>
              <a:rPr lang="ru-RU" sz="28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ВЫБРАСЫВАЮТСЯ В АТМОСФЕРУ.</a:t>
            </a:r>
          </a:p>
          <a:p>
            <a:pPr lvl="0" algn="ctr"/>
            <a:r>
              <a:rPr lang="ru-RU" sz="28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ДЕНЬ СОСТАВИТ </a:t>
            </a:r>
            <a:r>
              <a:rPr lang="ru-RU" sz="28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МЛН.РУБЛЕЙ</a:t>
            </a:r>
            <a:endParaRPr lang="ru-RU" sz="28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8475" y="1449071"/>
            <a:ext cx="16302389" cy="954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8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ОБРАЗУЮЩИХСЯ ПРОДУКТОВ ОТ СЖИГАНИЯ  1 т. УГЛЯ</a:t>
            </a:r>
            <a:r>
              <a:rPr lang="ru-RU" sz="28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ВЫБРАСЫВАЕМЫХ В АТМОСФЕРУ </a:t>
            </a:r>
            <a:endParaRPr lang="en-US" sz="2800" b="1" kern="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55381" y="2760993"/>
            <a:ext cx="1565416" cy="10445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sz="2800" b="1" kern="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b="1" dirty="0"/>
          </a:p>
        </p:txBody>
      </p:sp>
      <p:sp>
        <p:nvSpPr>
          <p:cNvPr id="9" name="Овал 8"/>
          <p:cNvSpPr/>
          <p:nvPr/>
        </p:nvSpPr>
        <p:spPr>
          <a:xfrm>
            <a:off x="2077110" y="3830289"/>
            <a:ext cx="1700415" cy="1193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800" b="1" kern="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ru-RU" sz="2800" b="1" kern="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800" b="1" dirty="0"/>
          </a:p>
        </p:txBody>
      </p:sp>
      <p:sp>
        <p:nvSpPr>
          <p:cNvPr id="11" name="Овал 10"/>
          <p:cNvSpPr/>
          <p:nvPr/>
        </p:nvSpPr>
        <p:spPr>
          <a:xfrm>
            <a:off x="2055382" y="5034824"/>
            <a:ext cx="1641922" cy="12093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HNO</a:t>
            </a:r>
            <a:r>
              <a:rPr lang="ru-RU" sz="2400" b="1" kern="0" baseline="-25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34000" y="2826509"/>
            <a:ext cx="3423920" cy="8190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3212,14 кг- 73462 </a:t>
            </a:r>
            <a:r>
              <a:rPr lang="ru-RU" sz="24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</a:t>
            </a:r>
            <a:r>
              <a:rPr lang="ru-RU" sz="2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30567" y="5053768"/>
            <a:ext cx="3423920" cy="8190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2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 </a:t>
            </a:r>
            <a:r>
              <a:rPr lang="ru-RU" sz="2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301,75 </a:t>
            </a:r>
            <a:r>
              <a:rPr lang="ru-RU" sz="26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</a:t>
            </a:r>
            <a:endParaRPr lang="ru-RU" sz="26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30567" y="6195574"/>
            <a:ext cx="3423920" cy="8190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3.27 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 -400 </a:t>
            </a:r>
            <a:r>
              <a:rPr lang="ru-RU" sz="28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4219284" y="4371430"/>
            <a:ext cx="887914" cy="2456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116351" y="6552734"/>
            <a:ext cx="887914" cy="2456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169954" y="5388897"/>
            <a:ext cx="887914" cy="2456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149259" y="6028632"/>
            <a:ext cx="1659597" cy="13707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в Н</a:t>
            </a:r>
            <a:r>
              <a:rPr lang="ru-RU" sz="2000" b="1" kern="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2000" b="1" kern="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b="1" dirty="0"/>
          </a:p>
        </p:txBody>
      </p:sp>
      <p:sp>
        <p:nvSpPr>
          <p:cNvPr id="19" name="Овал 18"/>
          <p:cNvSpPr/>
          <p:nvPr/>
        </p:nvSpPr>
        <p:spPr>
          <a:xfrm>
            <a:off x="2173838" y="7399419"/>
            <a:ext cx="1594504" cy="12877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зола</a:t>
            </a:r>
            <a:endParaRPr lang="ru-RU" sz="28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334000" y="3945774"/>
            <a:ext cx="3423920" cy="8190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 кг -32000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4116351" y="3257254"/>
            <a:ext cx="887914" cy="2456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330567" y="7377406"/>
            <a:ext cx="3423920" cy="8190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 кг- 21000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4219284" y="7668437"/>
            <a:ext cx="887914" cy="2456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621" y="2943656"/>
            <a:ext cx="1044937" cy="729026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256" y="3869141"/>
            <a:ext cx="1257541" cy="1115299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4660" y="5022947"/>
            <a:ext cx="1525010" cy="111674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252" y="6135645"/>
            <a:ext cx="873473" cy="1156761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0467" y="7629205"/>
            <a:ext cx="1255950" cy="9594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88276" y="-44745"/>
            <a:ext cx="6102276" cy="11459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00" y="9901404"/>
            <a:ext cx="16704488" cy="35359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37909" y="5545378"/>
            <a:ext cx="5894376" cy="5007197"/>
          </a:xfrm>
          <a:prstGeom prst="rect">
            <a:avLst/>
          </a:prstGeom>
        </p:spPr>
      </p:pic>
      <p:sp>
        <p:nvSpPr>
          <p:cNvPr id="25" name="Двойная стрелка влево/вверх 24"/>
          <p:cNvSpPr/>
          <p:nvPr/>
        </p:nvSpPr>
        <p:spPr>
          <a:xfrm>
            <a:off x="9011470" y="5793653"/>
            <a:ext cx="3453186" cy="2536651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1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Овальная выноска 29"/>
          <p:cNvSpPr/>
          <p:nvPr/>
        </p:nvSpPr>
        <p:spPr>
          <a:xfrm>
            <a:off x="1925648" y="7479493"/>
            <a:ext cx="2941808" cy="1488084"/>
          </a:xfrm>
          <a:prstGeom prst="wedgeEllipseCallou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ая выноска 25"/>
          <p:cNvSpPr/>
          <p:nvPr/>
        </p:nvSpPr>
        <p:spPr>
          <a:xfrm>
            <a:off x="-108094" y="3144387"/>
            <a:ext cx="3743186" cy="1411026"/>
          </a:xfrm>
          <a:prstGeom prst="wedgeRectCallou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ьная выноска 24"/>
          <p:cNvSpPr/>
          <p:nvPr/>
        </p:nvSpPr>
        <p:spPr>
          <a:xfrm>
            <a:off x="15158995" y="7159100"/>
            <a:ext cx="3124182" cy="1849235"/>
          </a:xfrm>
          <a:prstGeom prst="wedgeEllipseCallou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ьная выноска 21"/>
          <p:cNvSpPr/>
          <p:nvPr/>
        </p:nvSpPr>
        <p:spPr>
          <a:xfrm>
            <a:off x="14344637" y="4277458"/>
            <a:ext cx="3086100" cy="1666606"/>
          </a:xfrm>
          <a:prstGeom prst="wedgeEllipseCallou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13216625" y="9637760"/>
            <a:ext cx="4206240" cy="514350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8448" y="821925"/>
            <a:ext cx="58162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ПРОЕКТА</a:t>
            </a:r>
            <a:endParaRPr lang="ru-RU" sz="4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937" y="66665"/>
            <a:ext cx="11431118" cy="257241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49988" y="2274121"/>
            <a:ext cx="17678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kern="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КОЛИЧЕСТВА ИСПОЛЬЗУЕМЫХ ОЧИСТНЫХ УСТАНОВОК </a:t>
            </a:r>
            <a:endParaRPr lang="en-US" sz="3200" b="1" kern="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03092" y="3342060"/>
            <a:ext cx="2383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40C28"/>
                </a:solidFill>
                <a:latin typeface="Google Sans"/>
              </a:rPr>
              <a:t>циклоны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48133" y="7986763"/>
            <a:ext cx="22125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40C28"/>
                </a:solidFill>
                <a:latin typeface="Google Sans"/>
              </a:rPr>
              <a:t>скрубберы</a:t>
            </a:r>
            <a:r>
              <a:rPr lang="ru-RU" dirty="0" smtClean="0">
                <a:solidFill>
                  <a:srgbClr val="040C28"/>
                </a:solidFill>
                <a:latin typeface="Google Sans"/>
              </a:rPr>
              <a:t> 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978182" y="4930748"/>
            <a:ext cx="26482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40C28"/>
                </a:solidFill>
                <a:latin typeface="Google Sans"/>
              </a:rPr>
              <a:t>адсорберы</a:t>
            </a:r>
            <a:endParaRPr lang="ru-RU" sz="28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5185037" y="7688481"/>
            <a:ext cx="29760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040C28"/>
                </a:solidFill>
                <a:latin typeface="Google Sans"/>
              </a:rPr>
              <a:t>гидрофильтры</a:t>
            </a:r>
            <a:endParaRPr lang="ru-RU" sz="2800" b="1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899" y="3872961"/>
            <a:ext cx="3189650" cy="263879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" y="7099922"/>
            <a:ext cx="2401306" cy="284047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2594" y="4207704"/>
            <a:ext cx="3416419" cy="246431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00520" y="6912975"/>
            <a:ext cx="3658835" cy="262112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52276" y="3655530"/>
            <a:ext cx="4220228" cy="6284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spc="2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Экономия от не использования очистных сооружений </a:t>
            </a:r>
          </a:p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spc="2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sz="3600" b="1" spc="2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млн. </a:t>
            </a:r>
            <a:r>
              <a:rPr lang="ru-RU" sz="3600" b="1" spc="2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036 тыс. </a:t>
            </a:r>
            <a:r>
              <a:rPr lang="ru-RU" sz="3600" b="1" spc="2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рублей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tg-Cyrl-TJ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4395549" y="4759145"/>
            <a:ext cx="1356728" cy="307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728731" y="7479493"/>
            <a:ext cx="1023545" cy="34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flipH="1" flipV="1">
            <a:off x="9972504" y="8246121"/>
            <a:ext cx="1533268" cy="3621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flipH="1" flipV="1">
            <a:off x="9972504" y="5350074"/>
            <a:ext cx="1533268" cy="3621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221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2316008"/>
            <a:ext cx="6140721" cy="7508077"/>
          </a:xfrm>
          <a:prstGeom prst="rect">
            <a:avLst/>
          </a:prstGeom>
        </p:spPr>
      </p:pic>
      <p:sp>
        <p:nvSpPr>
          <p:cNvPr id="7" name="Блок-схема: альтернативный процесс 6"/>
          <p:cNvSpPr/>
          <p:nvPr/>
        </p:nvSpPr>
        <p:spPr>
          <a:xfrm>
            <a:off x="7848600" y="2705100"/>
            <a:ext cx="5562600" cy="10668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Участие в «</a:t>
            </a:r>
            <a:r>
              <a:rPr lang="ru-RU" sz="3200" dirty="0" err="1" smtClean="0"/>
              <a:t>Больщой</a:t>
            </a:r>
            <a:r>
              <a:rPr lang="ru-RU" sz="3200" dirty="0" smtClean="0"/>
              <a:t> разведке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8686800" y="3830748"/>
            <a:ext cx="5562600" cy="1066800"/>
          </a:xfrm>
          <a:prstGeom prst="flowChartAlternateProcess">
            <a:avLst/>
          </a:prstGeom>
          <a:solidFill>
            <a:srgbClr val="A3C1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Участие в международной выставке в </a:t>
            </a:r>
            <a:r>
              <a:rPr lang="ru-RU" sz="2800" dirty="0" err="1"/>
              <a:t>г.Москвы</a:t>
            </a:r>
            <a:r>
              <a:rPr lang="ru-RU" sz="2800" dirty="0"/>
              <a:t> АРХИМЕД</a:t>
            </a:r>
          </a:p>
          <a:p>
            <a:pPr algn="ctr"/>
            <a:endParaRPr lang="ru-RU" dirty="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9525000" y="4944344"/>
            <a:ext cx="5562600" cy="10668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/>
              <a:t>Участие в Программе </a:t>
            </a:r>
            <a:r>
              <a:rPr lang="en-US" sz="3000" dirty="0"/>
              <a:t>WIPO</a:t>
            </a:r>
            <a:endParaRPr lang="ru-RU" sz="3000" dirty="0"/>
          </a:p>
          <a:p>
            <a:pPr algn="ctr"/>
            <a:endParaRPr lang="ru-RU" sz="2800" dirty="0"/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9926704" y="6057940"/>
            <a:ext cx="5562600" cy="10668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Участие в международной выставке изобретений в г. Сеул. Корея</a:t>
            </a:r>
            <a:endParaRPr lang="ru-RU" sz="2600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0666343" y="7148801"/>
            <a:ext cx="5562600" cy="1066800"/>
          </a:xfrm>
          <a:prstGeom prst="flowChartAlternateProcess">
            <a:avLst/>
          </a:prstGeom>
          <a:solidFill>
            <a:srgbClr val="A1C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Получение патента на изобретение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2530340" y="7420591"/>
            <a:ext cx="1295400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2019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0340" y="6221145"/>
            <a:ext cx="1295400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2020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30340" y="4114967"/>
            <a:ext cx="1295400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2022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30340" y="3061630"/>
            <a:ext cx="1295400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2023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8744" y="280802"/>
            <a:ext cx="7004911" cy="214597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07" y="9780996"/>
            <a:ext cx="16180186" cy="3414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530340" y="5216134"/>
            <a:ext cx="1295400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2022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205015" y="605334"/>
            <a:ext cx="9703729" cy="1307071"/>
          </a:xfrm>
        </p:spPr>
        <p:txBody>
          <a:bodyPr/>
          <a:lstStyle/>
          <a:p>
            <a:r>
              <a:rPr lang="ru-RU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ПРОЕКТА</a:t>
            </a:r>
            <a:endParaRPr lang="ru-RU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178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4800"/>
            <a:ext cx="108203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ГЕНЕРАТОРА ГАЗИФИКАЦИИ УГЛЯ</a:t>
            </a:r>
          </a:p>
          <a:p>
            <a:pPr algn="ctr"/>
            <a:endParaRPr lang="ru-RU" sz="2800" b="1" spc="265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399" y="83135"/>
            <a:ext cx="6553200" cy="17958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05798"/>
            <a:ext cx="16047720" cy="81754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0" y="0"/>
            <a:ext cx="7772400" cy="187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75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786" y="928359"/>
            <a:ext cx="6553200" cy="75104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  <a:t>ПОДДЕРЖКА ПРОЕКТА</a:t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15" y="3168939"/>
            <a:ext cx="5871752" cy="56558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280" y="2356424"/>
            <a:ext cx="5781516" cy="57362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2968192"/>
            <a:ext cx="4974900" cy="57129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83195" y="2868826"/>
            <a:ext cx="4992398" cy="61212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0387" y="190499"/>
            <a:ext cx="7082886" cy="21659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415" y="9337220"/>
            <a:ext cx="16704277" cy="3524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895" y="3415710"/>
            <a:ext cx="3246229" cy="16515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0365" y="3012466"/>
            <a:ext cx="2086266" cy="161947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0392" y="2995515"/>
            <a:ext cx="1924319" cy="14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764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2552700"/>
            <a:ext cx="8387028" cy="430887"/>
          </a:xfrm>
        </p:spPr>
        <p:txBody>
          <a:bodyPr/>
          <a:lstStyle/>
          <a:p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ТЕХНОЛОГИЯ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611767"/>
            <a:ext cx="1057797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ГЕНЕРАТОРА ГАЗИФИКАЦИИ УГЛЯ</a:t>
            </a:r>
          </a:p>
          <a:p>
            <a:pPr algn="ctr"/>
            <a:r>
              <a:rPr lang="ru-RU" sz="32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0" y="495300"/>
            <a:ext cx="7239568" cy="19866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3035059"/>
            <a:ext cx="11430000" cy="5120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2395" y="2697644"/>
            <a:ext cx="1647282" cy="11419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8432" y="2079249"/>
            <a:ext cx="1755208" cy="7020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4005" y="2536518"/>
            <a:ext cx="1890464" cy="8941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03287" y="3547123"/>
            <a:ext cx="11220450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Продажа установки на основе разработанного проекта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Сервисные услуги (помощь в разработке проекта заказчика, обучение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персонала, 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пусковых работ, сопровождение в первые годы эксплуатации и в первый плановый ремонт)</a:t>
            </a:r>
            <a:endParaRPr lang="ru-RU" sz="2800" dirty="0">
              <a:solidFill>
                <a:schemeClr val="accent3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90671" y="6098207"/>
            <a:ext cx="1136315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ПРОДУКТ </a:t>
            </a:r>
            <a:r>
              <a:rPr lang="ru-RU" sz="2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ТЕХНОЛОГИИ – ГЕНЕРАТОР ГАЗИФИКАЦИИ УГЛЯ</a:t>
            </a:r>
            <a:endParaRPr lang="ru-RU" sz="28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14207" y="3891097"/>
            <a:ext cx="4688851" cy="244598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76300" y="6920901"/>
            <a:ext cx="11220450" cy="2425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Продажа базовой основы газификации угля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Продажа технологии газификации в двухступенчатом реакторе по ТЗ индустриального партнера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Продажа генератора газификации угля указанного на слайде №4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67360" y="6593118"/>
            <a:ext cx="2301240" cy="103426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67577" y="6426994"/>
            <a:ext cx="1543265" cy="12193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115167" y="7832900"/>
            <a:ext cx="2353433" cy="161253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10705" y="7716230"/>
            <a:ext cx="1562895" cy="152867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87600" y="5247225"/>
            <a:ext cx="1752600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59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786" y="928359"/>
            <a:ext cx="6553200" cy="75104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  <a:t>ПОДДЕРЖКА ПРОЕКТА</a:t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15" y="3168939"/>
            <a:ext cx="5871752" cy="56558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280" y="2356424"/>
            <a:ext cx="5781516" cy="57362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2968192"/>
            <a:ext cx="4974900" cy="57129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83195" y="2868826"/>
            <a:ext cx="4992398" cy="61212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0387" y="190499"/>
            <a:ext cx="7082886" cy="21659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415" y="9337220"/>
            <a:ext cx="16704277" cy="3524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895" y="3415710"/>
            <a:ext cx="3246229" cy="16515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0365" y="3012466"/>
            <a:ext cx="2086266" cy="161947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0392" y="2995515"/>
            <a:ext cx="1924319" cy="14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5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8484" y="6995463"/>
            <a:ext cx="9219516" cy="306033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369" y="1667529"/>
            <a:ext cx="9610472" cy="25057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4183548"/>
            <a:ext cx="9067799" cy="275894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500" y="688325"/>
            <a:ext cx="5512168" cy="1231106"/>
          </a:xfrm>
        </p:spPr>
        <p:txBody>
          <a:bodyPr/>
          <a:lstStyle/>
          <a:p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РЫНКА</a:t>
            </a:r>
            <a:endParaRPr lang="ru-RU" sz="4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14400" y="2171700"/>
            <a:ext cx="7162800" cy="765238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14500" y="4457700"/>
            <a:ext cx="5486400" cy="5366385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endParaRPr lang="ru-RU" sz="54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933700" y="6915150"/>
            <a:ext cx="3048000" cy="287083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en-US" sz="54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SOM</a:t>
            </a:r>
            <a:endParaRPr lang="ru-RU" sz="54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57600" y="5448300"/>
            <a:ext cx="1773327" cy="981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en-US" sz="54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SAM</a:t>
            </a:r>
            <a:endParaRPr lang="ru-RU" sz="54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57600" y="3030284"/>
            <a:ext cx="1758632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en-US" sz="60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</a:t>
            </a:r>
            <a:endParaRPr lang="ru-RU" sz="60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12426" y="2002019"/>
            <a:ext cx="7543800" cy="1540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1333500" algn="l"/>
              </a:tabLst>
            </a:pPr>
            <a:r>
              <a:rPr lang="ru-RU" sz="3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Рынок снабжения производств </a:t>
            </a:r>
            <a:r>
              <a:rPr lang="ru-RU" sz="3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генераторов газификации угля </a:t>
            </a:r>
            <a:r>
              <a:rPr lang="ru-RU" sz="3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России и </a:t>
            </a:r>
            <a:r>
              <a:rPr lang="ru-RU" sz="3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рубежом–    </a:t>
            </a:r>
          </a:p>
          <a:p>
            <a:pPr>
              <a:lnSpc>
                <a:spcPct val="107000"/>
              </a:lnSpc>
              <a:tabLst>
                <a:tab pos="1333500" algn="l"/>
              </a:tabLst>
            </a:pPr>
            <a:r>
              <a:rPr lang="ru-RU" sz="3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1.5 </a:t>
            </a:r>
            <a:r>
              <a:rPr lang="ru-RU" sz="3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триллион рублей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570843" y="4245980"/>
            <a:ext cx="7315200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tabLst>
                <a:tab pos="1333500" algn="l"/>
              </a:tabLst>
            </a:pPr>
            <a:r>
              <a:rPr lang="ru-RU" sz="3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300 млрд. рублей 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доступный рынок генераторов газификации угля и предотвращения выбросов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296400" y="7100792"/>
            <a:ext cx="6858000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1333500" algn="l"/>
              </a:tabLst>
            </a:pP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млрд. рублей 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реально достижимый  объем рынка с потенциалом увеличения  за счет новых  продуктов  и рынков  других стран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0630" y="23479"/>
            <a:ext cx="8743949" cy="171260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9889481"/>
            <a:ext cx="16180186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18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47700"/>
            <a:ext cx="108203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ГЕНЕРАТОРА ГАЗИФИКАЦИИ УГЛЯ</a:t>
            </a:r>
          </a:p>
          <a:p>
            <a:pPr algn="ctr"/>
            <a:endParaRPr lang="ru-RU" sz="2800" b="1" spc="265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0" y="132327"/>
            <a:ext cx="6214476" cy="190036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10648" y="2282700"/>
            <a:ext cx="5413741" cy="20099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ru-RU" sz="24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ИДЕЯ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1.Создание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прототипа двухступенчатого генератора газификации угля. 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2.Проведения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испытаний на получение чистого генераторного газа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438" y="4431702"/>
            <a:ext cx="12115800" cy="26981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7838746"/>
            <a:ext cx="9572706" cy="24671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ФОРМУЛИРОВКА ГИПОТЕЗЫ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Газификация углей – </a:t>
            </a:r>
            <a:r>
              <a:rPr lang="ru-RU" sz="24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произ-ва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э/э,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4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Газификация 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углей –хим.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веществ и строит. Материалов;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Газификация 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углей –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производства мин. Удобрений;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Газификация углей –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производства водорода;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Газификация углей – для  производства  восстановительных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газов;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62800" y="2703604"/>
            <a:ext cx="5427569" cy="13145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ru-RU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ПРОВЕРКА ГИПОТЕЗЫ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индустриального партнера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Формулировка запроса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262483" y="2042261"/>
            <a:ext cx="4957176" cy="21562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НАЧАЛО </a:t>
            </a:r>
            <a:r>
              <a:rPr lang="ru-RU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Продажа генератора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собственного производства (до 100 генераторов в  год) 500 млн долларов/год прибыль 50 млн. рублей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842640" y="7552757"/>
            <a:ext cx="6943292" cy="210493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en-US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MVP</a:t>
            </a:r>
            <a:endParaRPr lang="ru-RU" sz="2000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Конструирование и монтаж полной установки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опытных испытаний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Сертификация продукта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1114425" algn="l"/>
              </a:tabLs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базовой установки генератора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2894" y="5048236"/>
            <a:ext cx="1162212" cy="190527"/>
          </a:xfrm>
          <a:prstGeom prst="rect">
            <a:avLst/>
          </a:prstGeom>
        </p:spPr>
      </p:pic>
      <p:cxnSp>
        <p:nvCxnSpPr>
          <p:cNvPr id="17" name="Соединительная линия уступом 16"/>
          <p:cNvCxnSpPr/>
          <p:nvPr/>
        </p:nvCxnSpPr>
        <p:spPr>
          <a:xfrm>
            <a:off x="1923188" y="4273392"/>
            <a:ext cx="914400" cy="826490"/>
          </a:xfrm>
          <a:prstGeom prst="bentConnector3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/>
          <p:nvPr/>
        </p:nvCxnSpPr>
        <p:spPr>
          <a:xfrm rot="5400000" flipH="1" flipV="1">
            <a:off x="5944597" y="6930808"/>
            <a:ext cx="1105856" cy="498250"/>
          </a:xfrm>
          <a:prstGeom prst="bentConnector3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8562894" y="4087709"/>
            <a:ext cx="0" cy="41324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Соединительная линия уступом 24"/>
          <p:cNvCxnSpPr/>
          <p:nvPr/>
        </p:nvCxnSpPr>
        <p:spPr>
          <a:xfrm rot="16200000" flipV="1">
            <a:off x="9445694" y="7147692"/>
            <a:ext cx="1747498" cy="990600"/>
          </a:xfrm>
          <a:prstGeom prst="bentConnector3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 rot="10800000" flipV="1">
            <a:off x="14020800" y="4237590"/>
            <a:ext cx="1447800" cy="810645"/>
          </a:xfrm>
          <a:prstGeom prst="bentConnector3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029438" y="4431702"/>
            <a:ext cx="364202" cy="5222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tabLst>
                <a:tab pos="1333500" algn="l"/>
              </a:tabLst>
            </a:pPr>
            <a:r>
              <a:rPr lang="ru-RU" sz="2800" b="1" i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ru-RU" sz="2800" b="1" i="1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98522" y="7179933"/>
            <a:ext cx="364202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tabLst>
                <a:tab pos="1333500" algn="l"/>
              </a:tabLst>
            </a:pPr>
            <a:r>
              <a:rPr lang="ru-RU" sz="2800" b="1" i="1" dirty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696943" y="4033002"/>
            <a:ext cx="364202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tabLst>
                <a:tab pos="1333500" algn="l"/>
              </a:tabLst>
            </a:pPr>
            <a:r>
              <a:rPr lang="ru-RU" sz="2800" b="1" i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ru-RU" sz="2800" b="1" i="1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358170" y="7050884"/>
            <a:ext cx="364202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tabLst>
                <a:tab pos="1333500" algn="l"/>
              </a:tabLst>
            </a:pPr>
            <a:r>
              <a:rPr lang="ru-RU" sz="2800" b="1" i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ru-RU" sz="2800" b="1" i="1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853387" y="4370586"/>
            <a:ext cx="364202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tabLst>
                <a:tab pos="1333500" algn="l"/>
              </a:tabLst>
            </a:pPr>
            <a:r>
              <a:rPr lang="ru-RU" sz="2800" b="1" i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ru-RU" sz="2800" b="1" i="1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06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1" y="1871464"/>
            <a:ext cx="10347960" cy="785078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5854748"/>
            <a:ext cx="6942035" cy="5051378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578802"/>
            <a:ext cx="10591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ГЕНЕРАТОРА ГАЗИФИКАЦИИ УГЛЯ</a:t>
            </a:r>
          </a:p>
          <a:p>
            <a:pPr algn="ctr"/>
            <a:endParaRPr lang="ru-RU" sz="2800" b="1" spc="265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5251" y="-86214"/>
            <a:ext cx="7696200" cy="32485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9767645"/>
            <a:ext cx="11353800" cy="23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075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647700"/>
            <a:ext cx="92202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ГЕНЕРАТОРА ГАЗИФИКАЦИИ УГЛЯ</a:t>
            </a:r>
            <a:br>
              <a:rPr lang="ru-RU" sz="2800" b="1" spc="26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spc="265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spc="265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ИНВЕСТОРУ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200" y="266699"/>
            <a:ext cx="8153400" cy="24884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33450" y="3028341"/>
            <a:ext cx="5181600" cy="2705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СТАРТ </a:t>
            </a: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4000000 рублей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01.01.2024г </a:t>
            </a: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ООО «КУМУР»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начало работ </a:t>
            </a: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программе «Большая разведка»</a:t>
            </a:r>
            <a:endParaRPr lang="ru-RU" sz="28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525250" y="3028341"/>
            <a:ext cx="5562600" cy="2602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СТАРТ -2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000000 рублей на срок от 12 до 1 месяца с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обязательным </a:t>
            </a: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запуском  продаж создаваемой продукции</a:t>
            </a:r>
            <a:endParaRPr lang="ru-RU" sz="28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2000" y="7651899"/>
            <a:ext cx="16992600" cy="2244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ИНДУСТРИАЛЬНЫЙ ПАРТНЕР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000000 РУБЛЕЙ ИЛИ  ДОГОВОР О НАМЕРЕНИИ (ПИСЬМО О ЗАИНТЕРЕСОВАННОСТИ)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 инвестирование </a:t>
            </a: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получения гранта по программе Большая разведка.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333500" algn="l"/>
              </a:tabLst>
            </a:pP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Сумма </a:t>
            </a: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 инвестирования </a:t>
            </a:r>
            <a:r>
              <a:rPr lang="ru-RU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минимум 15% от величины гранта по программе Большая разведка</a:t>
            </a:r>
            <a:endParaRPr lang="ru-RU" sz="28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2857500"/>
            <a:ext cx="4419600" cy="42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721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2600" y="237906"/>
            <a:ext cx="3505200" cy="430887"/>
          </a:xfrm>
        </p:spPr>
        <p:txBody>
          <a:bodyPr/>
          <a:lstStyle/>
          <a:p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 О   М   А  Н  Д  А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953448"/>
              </p:ext>
            </p:extLst>
          </p:nvPr>
        </p:nvGraphicFramePr>
        <p:xfrm>
          <a:off x="304800" y="1044233"/>
          <a:ext cx="17526000" cy="875283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286000"/>
                <a:gridCol w="3124200"/>
                <a:gridCol w="12115800"/>
              </a:tblGrid>
              <a:tr h="1500293"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проекта</a:t>
                      </a:r>
                    </a:p>
                    <a:p>
                      <a:pPr algn="just"/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Гайбуллаева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Зумарт</a:t>
                      </a:r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Хабибовна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 –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управление строительно-конструкционных работ устройства, продажа устройства крупным клиентам. </a:t>
                      </a:r>
                    </a:p>
                    <a:p>
                      <a:pPr algn="just"/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История-    зам. министр промышленности и энергетики (5 лет), руководитель научно-исследовательской группы по производству водорода из водяного газа,  консультант проекта МНТЦ по смягчению последствий  изменения климата</a:t>
                      </a:r>
                    </a:p>
                  </a:txBody>
                  <a:tcPr/>
                </a:tc>
              </a:tr>
              <a:tr h="115117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руководителя проекта, главный 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пециалист по 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технологиям </a:t>
                      </a:r>
                    </a:p>
                    <a:p>
                      <a:pPr algn="just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Асроров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Баходур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Илхомович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 – организация технологических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разработок, устройства,  управление доставки материалов, разработка программных алгоритмов</a:t>
                      </a:r>
                    </a:p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– директор ООО «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Crown mining solution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(4 года), руководство по разработке месторождений и переработка рудного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сырья. 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002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Металлург</a:t>
                      </a:r>
                    </a:p>
                    <a:p>
                      <a:pPr algn="just"/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Бахриддинзода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Шохин </a:t>
                      </a:r>
                    </a:p>
                    <a:p>
                      <a:pPr algn="just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Бахриддин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 специалист по металлургическим процессам газификации минералогического сырья</a:t>
                      </a:r>
                    </a:p>
                    <a:p>
                      <a:pPr algn="just"/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– начальник механического цеха завода по производству карбамида в г. </a:t>
                      </a:r>
                      <a:r>
                        <a:rPr lang="ru-RU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Сарбанд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победитель студенческой олимпиады по  фундаментальным наукам</a:t>
                      </a:r>
                    </a:p>
                  </a:txBody>
                  <a:tcPr/>
                </a:tc>
              </a:tr>
              <a:tr h="13868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 химик-технолог</a:t>
                      </a:r>
                    </a:p>
                    <a:p>
                      <a:pPr algn="just"/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Шодиев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Голиб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 – специалист по разработки химических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процессов,  расчет материально-тепловых балансов производства неорганических материалов (опыт работы на ТЭЦ-2 </a:t>
                      </a:r>
                      <a:r>
                        <a:rPr lang="ru-RU" sz="20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г.Душанбе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 года)</a:t>
                      </a:r>
                    </a:p>
                    <a:p>
                      <a:pPr algn="just"/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– специалист проекта  газификации угля и получения восстановительных газов, ст. научный сотрудник ТТУ (стаж работы 8 лет), научное направление деятельности в вузе уголь и его использование..</a:t>
                      </a:r>
                    </a:p>
                  </a:txBody>
                  <a:tcPr/>
                </a:tc>
              </a:tr>
              <a:tr h="152540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химик- технолог</a:t>
                      </a:r>
                    </a:p>
                    <a:p>
                      <a:pPr algn="just"/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Гадоев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Тоджиддин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/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Хусниддинович</a:t>
                      </a:r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 – конструктор установки, сборка и наладка, контроль выпускаемых продуктов.</a:t>
                      </a:r>
                    </a:p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История– технический директор ВАТЗ (стаж работы 15 лет), руководитель проекта получения синтез газа из угля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002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 проектировщик</a:t>
                      </a:r>
                    </a:p>
                    <a:p>
                      <a:pPr algn="just"/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Назиров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Яхё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Гиехович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 -  специалист,  разработка планов конструкций, проектирование схем  расположения систем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электричества  водоснабжения, подачи угля и его газификации. </a:t>
                      </a:r>
                    </a:p>
                    <a:p>
                      <a:pPr algn="just"/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- зав. кафедрой начертательной геометрии в ТТУ (стаж работы 9 лет), проектировщик проектного института (стаж 4 года).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04" y="2583796"/>
            <a:ext cx="1235227" cy="11619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572" y="3947366"/>
            <a:ext cx="1323006" cy="12301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72" y="5638667"/>
            <a:ext cx="1195943" cy="11243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725" y="6763049"/>
            <a:ext cx="1252853" cy="127800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658" y="8348592"/>
            <a:ext cx="1417533" cy="147549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759" y="1044233"/>
            <a:ext cx="1121736" cy="13032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40678" y="18957"/>
            <a:ext cx="3790122" cy="102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31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7058899" y="5"/>
            <a:ext cx="1229100" cy="102869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5894517"/>
            <a:ext cx="16881099" cy="34666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ГАЙБУЛЛАЕВА ЗУМРАТ ХАБИБОВНА,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ДИРЕКТОР ООО «КУМУР»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          +</a:t>
            </a:r>
            <a:r>
              <a:rPr lang="ru-RU" sz="3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992918672945, </a:t>
            </a:r>
            <a:r>
              <a:rPr lang="en-US" sz="3600" u="sng" dirty="0" err="1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  <a:hlinkClick r:id="rId4"/>
              </a:rPr>
              <a:t>zumratiabb</a:t>
            </a:r>
            <a:r>
              <a:rPr lang="ru-RU" sz="3600" u="sng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  <a:hlinkClick r:id="rId4"/>
              </a:rPr>
              <a:t>@</a:t>
            </a:r>
            <a:r>
              <a:rPr lang="en-US" sz="3600" u="sng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  <a:hlinkClick r:id="rId4"/>
              </a:rPr>
              <a:t>rambler</a:t>
            </a:r>
            <a:r>
              <a:rPr lang="ru-RU" sz="3600" u="sng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  <a:hlinkClick r:id="rId4"/>
              </a:rPr>
              <a:t>.</a:t>
            </a:r>
            <a:r>
              <a:rPr lang="en-US" sz="3600" u="sng" dirty="0" err="1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  <a:hlinkClick r:id="rId4"/>
              </a:rPr>
              <a:t>ru</a:t>
            </a:r>
            <a:r>
              <a:rPr lang="ru-RU" sz="3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          734003 </a:t>
            </a:r>
            <a:r>
              <a:rPr lang="ru-RU" sz="3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Таджикистан, г. </a:t>
            </a:r>
            <a:r>
              <a:rPr lang="ru-RU" sz="3600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Душанбе</a:t>
            </a:r>
            <a:r>
              <a:rPr lang="ru-RU" sz="3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, ул. Исмаила </a:t>
            </a:r>
            <a:r>
              <a:rPr lang="ru-RU" sz="3600" dirty="0" err="1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Сомони</a:t>
            </a:r>
            <a:r>
              <a:rPr lang="ru-RU" sz="3600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          дом 10, </a:t>
            </a:r>
            <a:r>
              <a:rPr lang="ru-RU" sz="3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кв. 1.</a:t>
            </a:r>
            <a:endParaRPr lang="ru-RU" sz="3600" dirty="0">
              <a:effectLst/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14" y="9531507"/>
            <a:ext cx="16180186" cy="341406"/>
          </a:xfrm>
          <a:prstGeom prst="rect">
            <a:avLst/>
          </a:prstGeom>
          <a:pattFill prst="pct10">
            <a:fgClr>
              <a:schemeClr val="tx2"/>
            </a:fgClr>
            <a:bgClr>
              <a:schemeClr val="bg1"/>
            </a:bgClr>
          </a:pattFill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460" y="2889275"/>
            <a:ext cx="2560546" cy="25605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3930" y="5"/>
            <a:ext cx="6949569" cy="26078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31" y="5"/>
            <a:ext cx="10058399" cy="5435962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143000" y="2019300"/>
            <a:ext cx="4724400" cy="2667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828799" y="2426525"/>
            <a:ext cx="35383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СДЕЛАЕМ НАШУ ПЛАНЕТУ </a:t>
            </a:r>
          </a:p>
          <a:p>
            <a:pPr algn="ctr"/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ЧИЩЕ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7036</TotalTime>
  <Words>1214</Words>
  <Application>Microsoft Office PowerPoint</Application>
  <PresentationFormat>Произвольный</PresentationFormat>
  <Paragraphs>253</Paragraphs>
  <Slides>19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Calibri</vt:lpstr>
      <vt:lpstr>Google Sans</vt:lpstr>
      <vt:lpstr>Helvetica</vt:lpstr>
      <vt:lpstr>Segoe UI Black</vt:lpstr>
      <vt:lpstr>Segoe UI Semibold</vt:lpstr>
      <vt:lpstr>Tahoma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ГЕНЕРАТОР ГАЗИФИКАЦИИ УГЛЯ  ПРЕДЛАГАЕМОЕ РЕШЕНИЕ</vt:lpstr>
      <vt:lpstr>ЦЕННОСТЬ ПРОЕКТА</vt:lpstr>
      <vt:lpstr>Презентация PowerPoint</vt:lpstr>
      <vt:lpstr>ЦЕННОСТЬ ПРОЕКТА</vt:lpstr>
      <vt:lpstr>Презентация PowerPoint</vt:lpstr>
      <vt:lpstr>ПОДДЕРЖКА ПРОЕКТА </vt:lpstr>
      <vt:lpstr>РАЗРАБОТКА ГЕНЕРАТОРА ГАЗИФИКАЦИИ УГЛЯ  БИЗНЕС МОДЕЛЬ</vt:lpstr>
      <vt:lpstr>ПОДДЕРЖКА ПРОЕКТА </vt:lpstr>
      <vt:lpstr>ОБЪЕМЫ РЫНКА</vt:lpstr>
      <vt:lpstr>Презентация PowerPoint</vt:lpstr>
      <vt:lpstr>РАЗРАБОТКА ГЕНЕРАТОРА ГАЗИФИКАЦИИ УГЛЯ  ДОРОЖНАЯ КАРТА</vt:lpstr>
      <vt:lpstr>ГЕНЕРАТОРА ГАЗИФИКАЦИИ УГЛЯ  ПРЕДЛОЖЕНИЯ ИНВЕСТОРУ</vt:lpstr>
      <vt:lpstr>К  О   М   А  Н  Д  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Андреева</dc:creator>
  <cp:lastModifiedBy>админ</cp:lastModifiedBy>
  <cp:revision>318</cp:revision>
  <cp:lastPrinted>2023-10-13T22:19:07Z</cp:lastPrinted>
  <dcterms:created xsi:type="dcterms:W3CDTF">2021-04-08T11:32:16Z</dcterms:created>
  <dcterms:modified xsi:type="dcterms:W3CDTF">2023-10-31T10:19:32Z</dcterms:modified>
</cp:coreProperties>
</file>