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5" r:id="rId1"/>
  </p:sldMasterIdLst>
  <p:notesMasterIdLst>
    <p:notesMasterId r:id="rId8"/>
  </p:notesMasterIdLst>
  <p:sldIdLst>
    <p:sldId id="257" r:id="rId2"/>
    <p:sldId id="296" r:id="rId3"/>
    <p:sldId id="305" r:id="rId4"/>
    <p:sldId id="319" r:id="rId5"/>
    <p:sldId id="317" r:id="rId6"/>
    <p:sldId id="321" r:id="rId7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39EBB16-CAC2-44BE-9AC7-C05E062DF4FF}" type="datetimeFigureOut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FAA44AC-7F71-407F-AE34-606D216190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62551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43E5EAE-E5AD-4ECB-BCC0-107705C7DFB0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09864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6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305664B-F31B-4219-9049-2A1C68DB44FC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3181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Слайд с командой — это ваш способ представиться и показать, что вы способны справиться с поставленной задачей.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Обычно здесь размещают фотографии, указывают, как кого зовут, должность в проекте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16862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5E4A3-1EE8-4B1C-B9EA-9542A53F3A2E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0C4B9-CA41-4598-B0B7-EEE9796D74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292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850C8-70CF-42F0-8C2E-37B80BEFEB8D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474EA-D863-41E0-BE4A-EA12EB1893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7659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2E731-3C1C-4726-B143-6158D1B9A981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1FD91-98A2-43E2-B1FB-C4A6E9B251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4411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16D46-4C51-452B-A1C2-E576EBB1784B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A6FAF-5D01-4724-968F-A24F34898D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885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B5579-8897-4312-AB2B-4CDF0539CB7B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2D720-7749-42F7-BFB5-66F2489A49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722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4E7A5-37F9-4AB5-967F-85A8C210AA7E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E0455-59E5-4ECE-8198-D54A19C5DA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05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3F43F-F533-44FF-B370-6250D4793C89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BAE38-9AF8-4218-A1E6-8F576D820F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8662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440E5824-EBD3-4E68-AF91-47EE146EC565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2C11299-445C-482A-AD6A-ACAF96F58E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630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32310-663B-4E0F-BA11-3C3DC28BD242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4CE31-6FAF-43BF-935E-4F72D9C010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7076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5ACD1-2384-4C40-8A17-B67713140D8A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5F4E1-A4C3-4CF4-9206-E2932DCA2E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7114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C8730-EC2A-4836-8CB1-8D6B9C0499B2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DCFE8-3CE4-4537-8D70-ADF5668F55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4479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>
            <a:spLocks noGrp="1"/>
          </p:cNvSpPr>
          <p:nvPr>
            <p:ph type="title"/>
          </p:nvPr>
        </p:nvSpPr>
        <p:spPr>
          <a:xfrm>
            <a:off x="1644200" y="3431733"/>
            <a:ext cx="6085200" cy="722400"/>
          </a:xfrm>
          <a:prstGeom prst="rect">
            <a:avLst/>
          </a:prstGeom>
          <a:effectLst>
            <a:outerShdw dist="47625" dir="780000" algn="bl" rotWithShape="0">
              <a:srgbClr val="FF8101">
                <a:alpha val="85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ubTitle" idx="1"/>
          </p:nvPr>
        </p:nvSpPr>
        <p:spPr>
          <a:xfrm>
            <a:off x="1644200" y="1526133"/>
            <a:ext cx="8303600" cy="19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cxnSp>
        <p:nvCxnSpPr>
          <p:cNvPr id="79" name="Google Shape;79;p18"/>
          <p:cNvCxnSpPr/>
          <p:nvPr/>
        </p:nvCxnSpPr>
        <p:spPr>
          <a:xfrm>
            <a:off x="1000561" y="1284667"/>
            <a:ext cx="14796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2717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F9C2A18-B0F3-48FC-AEB9-D65AAD9B2B2C}" type="datetime1">
              <a:rPr lang="ru-RU"/>
              <a:pPr>
                <a:defRPr/>
              </a:pPr>
              <a:t>10.06.2025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Краснодар, 2020                                                     Арабова Зарема Михайловна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470F65E-96F6-4139-897B-461EBDB822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191" r:id="rId2"/>
    <p:sldLayoutId id="2147484202" r:id="rId3"/>
    <p:sldLayoutId id="2147484192" r:id="rId4"/>
    <p:sldLayoutId id="2147484193" r:id="rId5"/>
    <p:sldLayoutId id="2147484194" r:id="rId6"/>
    <p:sldLayoutId id="2147484203" r:id="rId7"/>
    <p:sldLayoutId id="2147484204" r:id="rId8"/>
    <p:sldLayoutId id="2147484205" r:id="rId9"/>
    <p:sldLayoutId id="2147484195" r:id="rId10"/>
    <p:sldLayoutId id="2147484206" r:id="rId11"/>
    <p:sldLayoutId id="2147484207" r:id="rId12"/>
  </p:sldLayoutIdLst>
  <p:hf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2800"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8275" y="1378184"/>
            <a:ext cx="11855450" cy="58785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СЪЕДОБНЫЕ </a:t>
            </a:r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БИОПОЛИМЕРНЫЕ </a:t>
            </a: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МАТЕРИАЛЫ</a:t>
            </a:r>
            <a:endParaRPr lang="ru-RU" sz="28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2114985" y="6387692"/>
            <a:ext cx="77095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/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ФГБОУ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«РГАУ-МСХА имени К.А. Тимирязева», </a:t>
            </a: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leader-id.storage.yandexcloud.net/upload/2714926/d5547458-52d8-4d30-9c6f-6a667054a19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042" y="2820440"/>
            <a:ext cx="5512158" cy="330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7833" y="5732383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Исследование </a:t>
            </a:r>
            <a:r>
              <a:rPr lang="ru-RU" sz="9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</a:t>
            </a:r>
            <a:r>
              <a:rPr lang="ru-RU" sz="9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гранту «Разработка технологических приемов и сверхкритических методов получения растительных экстрактов сельскохозяйственного сырья» по Программе стратегического академического лидерства «Приоритет-2030» (соглашение № 075-15-2023-220 от 16 февраля 2023 года).</a:t>
            </a:r>
            <a:endParaRPr lang="ru-RU" sz="7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51" y="133207"/>
            <a:ext cx="3410961" cy="67248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053A91B-10A1-447D-ACB8-3A4278F87B49}"/>
              </a:ext>
            </a:extLst>
          </p:cNvPr>
          <p:cNvSpPr/>
          <p:nvPr/>
        </p:nvSpPr>
        <p:spPr>
          <a:xfrm flipV="1">
            <a:off x="0" y="903625"/>
            <a:ext cx="7204001" cy="70720"/>
          </a:xfrm>
          <a:prstGeom prst="rect">
            <a:avLst/>
          </a:prstGeom>
          <a:gradFill>
            <a:gsLst>
              <a:gs pos="0">
                <a:schemeClr val="accent1"/>
              </a:gs>
              <a:gs pos="76555">
                <a:schemeClr val="accent4"/>
              </a:gs>
              <a:gs pos="54000">
                <a:schemeClr val="accent3"/>
              </a:gs>
              <a:gs pos="28000">
                <a:schemeClr val="accent2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7DA6E6-0E83-A949-8A24-9EE5882CE1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999" y="43152"/>
            <a:ext cx="2451209" cy="852595"/>
          </a:xfrm>
          <a:prstGeom prst="rect">
            <a:avLst/>
          </a:prstGeom>
        </p:spPr>
      </p:pic>
    </p:spTree>
  </p:cSld>
  <p:clrMapOvr>
    <a:masterClrMapping/>
  </p:clrMapOvr>
  <p:transition spd="slow" advTm="1594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AAA29E1-A794-4414-8382-559F3BA44472}" type="slidenum">
              <a:rPr lang="ru-RU" altLang="ru-RU" smtClean="0">
                <a:solidFill>
                  <a:srgbClr val="FFFFFF"/>
                </a:solidFill>
              </a:rPr>
              <a:pPr/>
              <a:t>2</a:t>
            </a:fld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18435" name="Прямоугольник 15"/>
          <p:cNvSpPr>
            <a:spLocks noChangeArrowheads="1"/>
          </p:cNvSpPr>
          <p:nvPr/>
        </p:nvSpPr>
        <p:spPr bwMode="auto">
          <a:xfrm>
            <a:off x="296214" y="66145"/>
            <a:ext cx="116689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Съедобный упаковочный материал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плодоовощных отходов </a:t>
            </a: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Прямоугольник 2"/>
          <p:cNvSpPr>
            <a:spLocks noChangeArrowheads="1"/>
          </p:cNvSpPr>
          <p:nvPr/>
        </p:nvSpPr>
        <p:spPr bwMode="auto">
          <a:xfrm>
            <a:off x="6928834" y="645017"/>
            <a:ext cx="5081543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перспективного вторичного ресурса для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съедобного </a:t>
            </a:r>
            <a:r>
              <a:rPr lang="ru-RU" altLang="ru-RU" sz="16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биоразлагающего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полимерного материала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вполне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изучены отходы пищевых предприятий</a:t>
            </a:r>
            <a:r>
              <a:rPr lang="en-US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специализирующихся на переработке плодоовощного сырья, например, при выработке соков, экстрактов и т.п., т.к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во-первых,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плодоовощных отходах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достаточное количество пектиновых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веществ, из которых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почти половина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протопектин,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обусловливающий 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 ткани  плода,  а  во-вторых,  согласно данным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Российских ученых, отходов скапливается более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 в год,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это выброшенные ресурсы, используя которые можно получить различные, и при этом нужные на рынке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пищевые биополимерные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структуры. </a:t>
            </a:r>
            <a:endParaRPr lang="ru-RU" altLang="ru-RU" sz="1600" dirty="0" smtClean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разработки технологических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 использованы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сверхкритические методы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переработки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сырья –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экстрагирование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биологических соединений </a:t>
            </a:r>
            <a:r>
              <a:rPr lang="ru-RU" alt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растительного </a:t>
            </a:r>
            <a:r>
              <a:rPr lang="ru-RU" alt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происхождения, с обоснованием оптимальных параметров обработки и получением опытного образца продукции. </a:t>
            </a:r>
            <a:endParaRPr lang="ru-RU" altLang="ru-RU" sz="16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7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4" y="765175"/>
            <a:ext cx="674853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i1.ytimg.com/vi/XI41146jLCo/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4879391"/>
            <a:ext cx="3052293" cy="136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prostanki.com/img/boardpics/2021_01/XkviFL5FTtNKOyrEYpZ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434" y="4879391"/>
            <a:ext cx="3039414" cy="136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4912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01248A2-99F1-4F1F-B597-3DB8555342AA}" type="slidenum">
              <a:rPr lang="ru-RU" altLang="ru-RU" smtClean="0">
                <a:solidFill>
                  <a:srgbClr val="FFFFFF"/>
                </a:solidFill>
              </a:rPr>
              <a:pPr/>
              <a:t>3</a:t>
            </a:fld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34820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4821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482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482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gradFill>
            <a:gsLst>
              <a:gs pos="1000">
                <a:schemeClr val="accent1">
                  <a:lumMod val="5000"/>
                  <a:lumOff val="95000"/>
                </a:schemeClr>
              </a:gs>
              <a:gs pos="9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Описание предлагаемой установки, предназначенной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сушки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жидкого растительного полуфабриката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38" y="707886"/>
            <a:ext cx="6990241" cy="38153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8187" y="4817018"/>
            <a:ext cx="118359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Применение предложенной конструкции для обезвоживания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растительного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полуфабриката позволит эффективно проводить процесс сушки, т.к. сушильная поверхность, обладая нагревательными элементами, дополнительно к конвективному, осуществляет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кондуктивный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энергоподвод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 влажному материалу, что значительно уменьшает продолжительность этой процедуры. 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Влажность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готового продукта (пленочного материала) составляет не более 25%, что позволяет хранить его длительное время и использовать в отдельных технологиях пищевой промышленности, где может применяться данный упаковочный материал.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15317" y="1246939"/>
            <a:ext cx="37786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эффект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от внедрения в производственную практику предлагаемого сушильного устройства по сравнению с известными агрегатами заключается в эффективном проведении процесса обезвоживания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растительного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полуфабриката, как с технической, так и с экономической точек зрения. </a:t>
            </a:r>
            <a:endParaRPr lang="ru-RU" dirty="0"/>
          </a:p>
        </p:txBody>
      </p:sp>
    </p:spTree>
  </p:cSld>
  <p:clrMapOvr>
    <a:masterClrMapping/>
  </p:clrMapOvr>
  <p:transition spd="slow" advTm="89502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137D47D-B3B8-41CF-BF62-89225A285667}" type="slidenum">
              <a:rPr lang="ru-RU" altLang="ru-RU" smtClean="0">
                <a:solidFill>
                  <a:srgbClr val="FFFFFF"/>
                </a:solidFill>
              </a:rPr>
              <a:pPr/>
              <a:t>4</a:t>
            </a:fld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12192000" cy="400050"/>
          </a:xfrm>
          <a:prstGeom prst="rect">
            <a:avLst/>
          </a:prstGeom>
          <a:gradFill>
            <a:gsLst>
              <a:gs pos="1000">
                <a:schemeClr val="accent1">
                  <a:lumMod val="5000"/>
                  <a:lumOff val="95000"/>
                </a:schemeClr>
              </a:gs>
              <a:gs pos="9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 по выводу на рынок съедобного биополимерного упаковочного материала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28828"/>
              </p:ext>
            </p:extLst>
          </p:nvPr>
        </p:nvGraphicFramePr>
        <p:xfrm>
          <a:off x="141667" y="507077"/>
          <a:ext cx="11912958" cy="5691528"/>
        </p:xfrm>
        <a:graphic>
          <a:graphicData uri="http://schemas.openxmlformats.org/drawingml/2006/table">
            <a:tbl>
              <a:tblPr/>
              <a:tblGrid>
                <a:gridCol w="2201978">
                  <a:extLst>
                    <a:ext uri="{9D8B030D-6E8A-4147-A177-3AD203B41FA5}">
                      <a16:colId xmlns:a16="http://schemas.microsoft.com/office/drawing/2014/main" val="227843314"/>
                    </a:ext>
                  </a:extLst>
                </a:gridCol>
                <a:gridCol w="3390620">
                  <a:extLst>
                    <a:ext uri="{9D8B030D-6E8A-4147-A177-3AD203B41FA5}">
                      <a16:colId xmlns:a16="http://schemas.microsoft.com/office/drawing/2014/main" val="737397069"/>
                    </a:ext>
                  </a:extLst>
                </a:gridCol>
                <a:gridCol w="1654983">
                  <a:extLst>
                    <a:ext uri="{9D8B030D-6E8A-4147-A177-3AD203B41FA5}">
                      <a16:colId xmlns:a16="http://schemas.microsoft.com/office/drawing/2014/main" val="2997093596"/>
                    </a:ext>
                  </a:extLst>
                </a:gridCol>
                <a:gridCol w="1760934">
                  <a:extLst>
                    <a:ext uri="{9D8B030D-6E8A-4147-A177-3AD203B41FA5}">
                      <a16:colId xmlns:a16="http://schemas.microsoft.com/office/drawing/2014/main" val="2762814782"/>
                    </a:ext>
                  </a:extLst>
                </a:gridCol>
                <a:gridCol w="2904443">
                  <a:extLst>
                    <a:ext uri="{9D8B030D-6E8A-4147-A177-3AD203B41FA5}">
                      <a16:colId xmlns:a16="http://schemas.microsoft.com/office/drawing/2014/main" val="2676676051"/>
                    </a:ext>
                  </a:extLst>
                </a:gridCol>
              </a:tblGrid>
              <a:tr h="5180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Ключевые активности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Отношения с клиентами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Сегменты потребителей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592392"/>
                  </a:ext>
                </a:extLst>
              </a:tr>
              <a:tr h="1547202">
                <a:tc rowSpan="2"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  <a:tabLst>
                          <a:tab pos="120650" algn="l"/>
                        </a:tabLs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Предприятия общественного питания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  <a:tabLst>
                          <a:tab pos="120650" algn="l"/>
                        </a:tabLs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Предприятия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плодо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-овощной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 консервации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065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3. Компания по созданию и продвижению сайта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09855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1.	Производства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съедобного биополимерного упаковочного материала 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2.	Маркетинг и продажи.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3.	Клиентский сервис.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4.	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Брендинг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415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1.	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Съедобный биополимерный упаковочный материал альтернатив полимерной упаковочной пленки.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415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2.	Полезен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как пищевой источник пектиновых веществ.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415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3. Стимулирует развитие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бифидобактерий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415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1.	Для частных лиц - личный кабинет на сайте, информирование в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соцсетях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, через СМИ.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52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2. Для оптовых организаций - персональные менеджеры.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На рынке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b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– предприятия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ощественного</a:t>
                      </a:r>
                      <a:r>
                        <a:rPr lang="ru-RU" sz="12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 питания,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пищеконцентратной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промышленности.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На рынке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 - приверженцы здорового образа жизни, для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упаковки домашней еды;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продуктовые магазины, на предприятиях общественного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питания.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На рынке b2g – поставлять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государственным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предприятиям для организованного питания: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- медучреждения: санатории, больницы,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- образовательные учреждения: детские сады, школы, вузы, детские лагеря,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-правоохранительные органы - армия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194704"/>
                  </a:ext>
                </a:extLst>
              </a:tr>
              <a:tr h="257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1.	Линия для производства порошков из клубней топинамбура 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2. Бренд.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3. Сотрудники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(16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человек, из которых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человека в производстве и контроле качества,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человека для маркетингового процесса, контроль запасов и продаж, 1 человек - главный менеджер.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4. Изначальный капитал – гранты (Умник 0,5 млн. руб. и Старт 1 и 4 млн. руб.), банковский кредит.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Каналы поставки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1.	Сайт компании, интернет-магазин.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2.	Выставки.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Маркетплейсы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 startAt="4"/>
                        <a:tabLst>
                          <a:tab pos="124460" algn="l"/>
                          <a:tab pos="179070" algn="l"/>
                        </a:tabLs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Розничные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магазины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 startAt="4"/>
                        <a:tabLst>
                          <a:tab pos="124460" algn="l"/>
                          <a:tab pos="179070" algn="l"/>
                        </a:tabLs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Доставка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 готовой еды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Доставлять с помощью логистических компаний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613078"/>
                  </a:ext>
                </a:extLst>
              </a:tr>
              <a:tr h="86342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065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1.	 Затраты на производство.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065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2. Затраты на дистрибуцию. Логистика.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065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3.	 Заработная плата сотрудникам.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065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4.	 Маркетинг.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Источники доходов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065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1.	Продажа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съедобного биополимерного упаковочного материала клиентам-физлицам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, компаниям, предпринимателям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446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2.	Продажа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съедобного биополимерного упаковочного материала государственным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учреждениям через систему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госзакупок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" marR="43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234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7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312" y="110836"/>
            <a:ext cx="11949830" cy="3401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/>
              <a:t>Финансово-экономическая </a:t>
            </a:r>
            <a:r>
              <a:rPr lang="ru-RU" sz="2000" b="1" dirty="0"/>
              <a:t>эффективность </a:t>
            </a:r>
            <a:r>
              <a:rPr lang="ru-RU" sz="2000" b="1" dirty="0" smtClean="0"/>
              <a:t>производства съедобного </a:t>
            </a:r>
            <a:r>
              <a:rPr lang="ru-RU" sz="2000" b="1" dirty="0"/>
              <a:t>биополимерного </a:t>
            </a:r>
            <a:r>
              <a:rPr lang="ru-RU" sz="2000" b="1" dirty="0" smtClean="0"/>
              <a:t>упаковочного материала 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473583"/>
              </p:ext>
            </p:extLst>
          </p:nvPr>
        </p:nvGraphicFramePr>
        <p:xfrm>
          <a:off x="375780" y="591128"/>
          <a:ext cx="11599101" cy="5480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63223">
                  <a:extLst>
                    <a:ext uri="{9D8B030D-6E8A-4147-A177-3AD203B41FA5}">
                      <a16:colId xmlns:a16="http://schemas.microsoft.com/office/drawing/2014/main" val="1987508956"/>
                    </a:ext>
                  </a:extLst>
                </a:gridCol>
                <a:gridCol w="5235878">
                  <a:extLst>
                    <a:ext uri="{9D8B030D-6E8A-4147-A177-3AD203B41FA5}">
                      <a16:colId xmlns:a16="http://schemas.microsoft.com/office/drawing/2014/main" val="3730002654"/>
                    </a:ext>
                  </a:extLst>
                </a:gridCol>
              </a:tblGrid>
              <a:tr h="522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Значение  показателей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extLst>
                  <a:ext uri="{0D108BD9-81ED-4DB2-BD59-A6C34878D82A}">
                    <a16:rowId xmlns:a16="http://schemas.microsoft.com/office/drawing/2014/main" val="147233408"/>
                  </a:ext>
                </a:extLst>
              </a:tr>
              <a:tr h="2925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1.Выпуск продукции,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т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340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1029511760"/>
                  </a:ext>
                </a:extLst>
              </a:tr>
              <a:tr h="261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2.Выручка от реализации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продукции,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./год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34256,33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42535681"/>
                  </a:ext>
                </a:extLst>
              </a:tr>
              <a:tr h="261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3.Полная себестоимость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продукции,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20151,4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2161616488"/>
                  </a:ext>
                </a:extLst>
              </a:tr>
              <a:tr h="261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3.1 Себестоимость единицы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продукции, руб.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0,08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581607204"/>
                  </a:ext>
                </a:extLst>
              </a:tr>
              <a:tr h="261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4.Балансовая прибыль,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14105,9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545384026"/>
                  </a:ext>
                </a:extLst>
              </a:tr>
              <a:tr h="261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5.Налог на прибыль,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2792,96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2430954541"/>
                  </a:ext>
                </a:extLst>
              </a:tr>
              <a:tr h="261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6.Чистая прибыль,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11171,87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841089291"/>
                  </a:ext>
                </a:extLst>
              </a:tr>
              <a:tr h="2612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7.Рентабельность продукции,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1719227627"/>
                  </a:ext>
                </a:extLst>
              </a:tr>
              <a:tr h="291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8.Численность работающих,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1420997455"/>
                  </a:ext>
                </a:extLst>
              </a:tr>
              <a:tr h="3511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9.Капитальные вложения в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создание производства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6 017,455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1993647581"/>
                  </a:ext>
                </a:extLst>
              </a:tr>
              <a:tr h="522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10.Срок окупаемости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капитальных вложений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по чистой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прибыли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дней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198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1122068037"/>
                  </a:ext>
                </a:extLst>
              </a:tr>
              <a:tr h="2612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11.Точка безубыточности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3447391751"/>
                  </a:ext>
                </a:extLst>
              </a:tr>
              <a:tr h="522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11.1 В денежном выражении,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14 793,37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369280898"/>
                  </a:ext>
                </a:extLst>
              </a:tr>
              <a:tr h="6862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11.2 В натуральном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выражении, 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146, 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417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3218983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044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5712279" y="828118"/>
            <a:ext cx="11530932" cy="1282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219" y="2176299"/>
            <a:ext cx="3034640" cy="4910668"/>
          </a:xfrm>
          <a:prstGeom prst="rect">
            <a:avLst/>
          </a:prstGeom>
        </p:spPr>
      </p:pic>
      <p:sp>
        <p:nvSpPr>
          <p:cNvPr id="25" name="Овал 24"/>
          <p:cNvSpPr/>
          <p:nvPr/>
        </p:nvSpPr>
        <p:spPr>
          <a:xfrm>
            <a:off x="8488672" y="2552003"/>
            <a:ext cx="6401027" cy="6401027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-2914982" y="2123685"/>
            <a:ext cx="8296276" cy="8296276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0" t="8206" r="16415"/>
          <a:stretch/>
        </p:blipFill>
        <p:spPr>
          <a:xfrm>
            <a:off x="3196191" y="2084572"/>
            <a:ext cx="3770759" cy="49804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10740" y="5602521"/>
            <a:ext cx="107228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>
              <a:spcAft>
                <a:spcPts val="1600"/>
              </a:spcAft>
            </a:pPr>
            <a:r>
              <a:rPr lang="ru-RU" b="1" dirty="0">
                <a:solidFill>
                  <a:schemeClr val="tx1"/>
                </a:solidFill>
              </a:rPr>
              <a:t>Технолог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r="23235" b="9987"/>
          <a:stretch/>
        </p:blipFill>
        <p:spPr>
          <a:xfrm>
            <a:off x="-1806751" y="2053111"/>
            <a:ext cx="6230381" cy="51461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1" t="10094" r="3462" b="-5383"/>
          <a:stretch/>
        </p:blipFill>
        <p:spPr>
          <a:xfrm>
            <a:off x="8696960" y="1590315"/>
            <a:ext cx="3669619" cy="591020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074207" y="5602520"/>
            <a:ext cx="247016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spcAft>
                <a:spcPts val="1600"/>
              </a:spcAft>
            </a:pPr>
            <a:r>
              <a:rPr lang="ru-RU" b="1" dirty="0">
                <a:solidFill>
                  <a:schemeClr val="tx1"/>
                </a:solidFill>
              </a:rPr>
              <a:t>Инженерные решения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3101" y="5637712"/>
            <a:ext cx="106253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spcAft>
                <a:spcPts val="1600"/>
              </a:spcAft>
            </a:pPr>
            <a:r>
              <a:rPr lang="ru-RU" b="1" dirty="0">
                <a:solidFill>
                  <a:schemeClr val="tx1"/>
                </a:solidFill>
              </a:rPr>
              <a:t>Капитан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28991" y="5604849"/>
            <a:ext cx="1383263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Маркетолог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096963" y="287338"/>
            <a:ext cx="10058400" cy="1449387"/>
          </a:xfrm>
          <a:prstGeom prst="rect">
            <a:avLst/>
          </a:prstGeom>
          <a:effectLst>
            <a:outerShdw dist="47625" dir="780000" algn="bl" rotWithShape="0">
              <a:srgbClr val="FF8101">
                <a:alpha val="85000"/>
              </a:srgbClr>
            </a:outerShdw>
          </a:effectLst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lvl="1" algn="ct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2pPr>
            <a:lvl3pPr lvl="2" algn="ct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3pPr>
            <a:lvl4pPr lvl="3" algn="ct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4pPr>
            <a:lvl5pPr lvl="4" algn="ct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5pPr>
            <a:lvl6pPr marL="457200" lvl="5" algn="ctr" rtl="0" fontAlgn="base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6pPr>
            <a:lvl7pPr marL="914400" lvl="6" algn="ctr" rtl="0" fontAlgn="base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7pPr>
            <a:lvl8pPr marL="1371600" lvl="7" algn="ctr" rtl="0" fontAlgn="base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8pPr>
            <a:lvl9pPr marL="1828800" lvl="8" algn="ctr" rtl="0" fontAlgn="base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404040"/>
                </a:solidFill>
                <a:latin typeface="Calibri Light" pitchFamily="34" charset="0"/>
              </a:defRPr>
            </a:lvl9pPr>
          </a:lstStyle>
          <a:p>
            <a:pPr defTabSz="914400"/>
            <a:r>
              <a:rPr lang="ru-RU" b="1" smtClean="0"/>
              <a:t>Команда проекта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4207" y="144276"/>
            <a:ext cx="274320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4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15975</TotalTime>
  <Words>428</Words>
  <Application>Microsoft Office PowerPoint</Application>
  <PresentationFormat>Широкоэкранный</PresentationFormat>
  <Paragraphs>104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Финансово-экономическая эффективность производства съедобного биополимерного упаковочного материала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Зарема Арабова</dc:creator>
  <cp:lastModifiedBy>Administrator</cp:lastModifiedBy>
  <cp:revision>404</cp:revision>
  <dcterms:created xsi:type="dcterms:W3CDTF">2020-04-04T05:54:30Z</dcterms:created>
  <dcterms:modified xsi:type="dcterms:W3CDTF">2025-06-10T11:06:12Z</dcterms:modified>
</cp:coreProperties>
</file>