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312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6"/>
  </p:normalViewPr>
  <p:slideViewPr>
    <p:cSldViewPr snapToGrid="0">
      <p:cViewPr varScale="1">
        <p:scale>
          <a:sx n="109" d="100"/>
          <a:sy n="109" d="100"/>
        </p:scale>
        <p:origin x="680" y="19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latin typeface="+mn-ea"/>
                <a:ea typeface="+mn-ea"/>
              </a:rPr>
              <a:t>Считаете ли Вы необходимым проводить экологические мероприятия, направленные на обсуждение вопросов о состоянии окружающей среды?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Считаете ли Вы необходимым проводить экологические мероприятия, направленные на обсуждение вопросов о состоянии окружающей среды?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E7-1C42-B719-3711077CFC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E7-1C42-B719-3711077CFC0E}"/>
              </c:ext>
            </c:extLst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0.56000000000000005</c:v>
                </c:pt>
                <c:pt idx="1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0-DE4E-B60A-561DF0535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ria.ru/person_Denis_Gucaev/" TargetMode="External"/><Relationship Id="rId2" Type="http://schemas.openxmlformats.org/officeDocument/2006/relationships/hyperlink" Target="https://t.me/reo_ru/4125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34756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Eco-Points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86250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Береги окружающую среду – получай выгоду!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-7056" y="4687995"/>
            <a:ext cx="3474028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Данил Морозов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Владение языками программирования</a:t>
            </a:r>
            <a:r>
              <a:rPr lang="en-US" sz="1400" dirty="0">
                <a:latin typeface="Arial"/>
                <a:cs typeface="Arial"/>
              </a:rPr>
              <a:t>,</a:t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dirty="0">
                <a:latin typeface="Arial"/>
                <a:cs typeface="Arial"/>
              </a:rPr>
              <a:t>умение работать с большими данными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086329" y="2110321"/>
            <a:ext cx="2061783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/>
                <a:latin typeface="Helvetica Neue" panose="02000503000000020004" pitchFamily="2" charset="0"/>
              </a:rPr>
              <a:t>Полина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Гредина</a:t>
            </a:r>
            <a:endParaRPr lang="ru-RU" b="1" dirty="0">
              <a:effectLst/>
              <a:latin typeface="Helvetica Neue" panose="02000503000000020004" pitchFamily="2" charset="0"/>
            </a:endParaRP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Статистик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Умение работать с</a:t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dirty="0">
                <a:latin typeface="Arial"/>
                <a:cs typeface="Arial"/>
              </a:rPr>
              <a:t>большими данными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735548" y="4710007"/>
            <a:ext cx="3283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err="1">
                <a:latin typeface="Arial"/>
                <a:cs typeface="Arial"/>
              </a:rPr>
              <a:t>Ильгиз</a:t>
            </a:r>
            <a:r>
              <a:rPr lang="ru-RU" b="1" dirty="0">
                <a:latin typeface="Arial"/>
                <a:cs typeface="Arial"/>
              </a:rPr>
              <a:t> </a:t>
            </a:r>
            <a:r>
              <a:rPr lang="ru-RU" b="1" dirty="0" err="1">
                <a:latin typeface="Arial"/>
                <a:cs typeface="Arial"/>
              </a:rPr>
              <a:t>Мамиков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Критический аналитик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Умение анализировать информацию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685381" y="2110321"/>
            <a:ext cx="222048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/>
              <a:t>Полина </a:t>
            </a:r>
            <a:r>
              <a:rPr lang="ru-RU" b="1" dirty="0" err="1"/>
              <a:t>Левадская</a:t>
            </a:r>
            <a:endParaRPr b="1"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Генератор идей</a:t>
            </a:r>
            <a:endParaRPr lang="ru-RU" sz="1400"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Наличие развитого</a:t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dirty="0">
                <a:latin typeface="Arial"/>
                <a:cs typeface="Arial"/>
              </a:rPr>
              <a:t>критического мышления</a:t>
            </a: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444270" y="2110321"/>
            <a:ext cx="2258952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Полина Семенова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Статистик</a:t>
            </a:r>
            <a:endParaRPr lang="ru-RU" sz="1400"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Умение работать с</a:t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dirty="0">
                <a:latin typeface="Arial"/>
                <a:cs typeface="Arial"/>
              </a:rPr>
              <a:t>большими данными</a:t>
            </a: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7956267" y="4697960"/>
            <a:ext cx="234872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Данила Черепанов</a:t>
            </a:r>
            <a:endParaRPr lang="ru-RU"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Генератор идей</a:t>
            </a:r>
            <a:endParaRPr lang="ru-RU"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Наличие развитого</a:t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dirty="0">
                <a:latin typeface="Arial"/>
                <a:cs typeface="Arial"/>
              </a:rPr>
              <a:t>критического мышления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3" name="Рисунок 2" descr="Изображение выглядит как Человеческое лицо, человек, Селфи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2F4D511C-88A3-4CBD-1563-6376F4D86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61" y="895154"/>
            <a:ext cx="1234791" cy="1234791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одежда, Человеческое лицо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569B97EE-042A-AC63-7C07-9D321CC4D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785" y="3475216"/>
            <a:ext cx="1234791" cy="123479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42263654-B8CB-327B-14AA-44D75914B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59" y="895152"/>
            <a:ext cx="1256973" cy="123479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ческое лицо, человек, одежда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3245C1C5-B196-9A03-E4DD-F3837D5C8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250" y="895152"/>
            <a:ext cx="1235463" cy="123479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одежда, человек, Человеческое лицо, ошейник&#10;&#10;Автоматически созданное описание">
            <a:extLst>
              <a:ext uri="{FF2B5EF4-FFF2-40B4-BE49-F238E27FC236}">
                <a16:creationId xmlns:a16="http://schemas.microsoft.com/office/drawing/2014/main" id="{9E8D25BD-03ED-A6B2-2B45-18D5B70F9E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092" y="3429000"/>
            <a:ext cx="1143065" cy="1234791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человек, Человеческое лицо, одежда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0BA7501E-F793-24D2-60A0-544342820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4" y="1635760"/>
            <a:ext cx="2895599" cy="28854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4" y="1319512"/>
            <a:ext cx="57688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latin typeface="Arial"/>
                <a:cs typeface="Arial"/>
              </a:rPr>
              <a:t>Проблема: </a:t>
            </a:r>
            <a:r>
              <a:rPr lang="ru-RU" sz="1600" dirty="0">
                <a:latin typeface="Arial"/>
                <a:cs typeface="Arial"/>
              </a:rPr>
              <a:t>Низкая осведомлённость (60</a:t>
            </a:r>
            <a:r>
              <a:rPr lang="en-US" sz="1600" dirty="0">
                <a:latin typeface="Arial"/>
                <a:cs typeface="Arial"/>
              </a:rPr>
              <a:t>%) </a:t>
            </a:r>
            <a:r>
              <a:rPr lang="ru-RU" sz="1600" dirty="0">
                <a:latin typeface="Arial"/>
                <a:cs typeface="Arial"/>
              </a:rPr>
              <a:t>среди молодого населения (18-25 лет) об уровне экологической ответственности и о культуре общения с отходами (отсутствие образовательных программ</a:t>
            </a:r>
            <a:r>
              <a:rPr lang="en-US" sz="1600" dirty="0">
                <a:latin typeface="Arial"/>
                <a:cs typeface="Arial"/>
              </a:rPr>
              <a:t>,</a:t>
            </a:r>
            <a:r>
              <a:rPr lang="ru-RU" sz="1600" dirty="0">
                <a:latin typeface="Arial"/>
                <a:cs typeface="Arial"/>
              </a:rPr>
              <a:t> неясность экологических вопросов</a:t>
            </a:r>
            <a:r>
              <a:rPr lang="en-US" sz="1600" dirty="0">
                <a:latin typeface="Arial"/>
                <a:cs typeface="Arial"/>
              </a:rPr>
              <a:t>,</a:t>
            </a:r>
            <a:r>
              <a:rPr lang="ru-RU" sz="1600" dirty="0">
                <a:latin typeface="Arial"/>
                <a:cs typeface="Arial"/>
              </a:rPr>
              <a:t> отсутствие экологической этики) и недостаток мотивации (отсутствие личной заинтересованности и недостаток </a:t>
            </a:r>
            <a:r>
              <a:rPr lang="ru-RU" sz="1600" dirty="0" err="1">
                <a:latin typeface="Arial"/>
                <a:cs typeface="Arial"/>
              </a:rPr>
              <a:t>инсентивов</a:t>
            </a:r>
            <a:r>
              <a:rPr lang="ru-RU" sz="1600" dirty="0">
                <a:latin typeface="Arial"/>
                <a:cs typeface="Arial"/>
              </a:rPr>
              <a:t>) для совершения действий</a:t>
            </a:r>
            <a:r>
              <a:rPr lang="en-US" sz="1600" dirty="0">
                <a:latin typeface="Arial"/>
                <a:cs typeface="Arial"/>
              </a:rPr>
              <a:t>,</a:t>
            </a:r>
            <a:r>
              <a:rPr lang="ru-RU" sz="1600" dirty="0">
                <a:latin typeface="Arial"/>
                <a:cs typeface="Arial"/>
              </a:rPr>
              <a:t> направленных на поддержание экологического состояния окружающей среды</a:t>
            </a:r>
            <a:r>
              <a:rPr lang="en-US" sz="1600" dirty="0">
                <a:latin typeface="Arial"/>
                <a:cs typeface="Arial"/>
              </a:rPr>
              <a:t>.</a:t>
            </a:r>
            <a:br>
              <a:rPr lang="ru-RU" sz="1600" dirty="0">
                <a:latin typeface="Arial"/>
                <a:cs typeface="Arial"/>
              </a:rPr>
            </a:br>
            <a:endParaRPr lang="ru-RU" sz="16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600" b="1" dirty="0">
                <a:latin typeface="Arial"/>
                <a:cs typeface="Arial"/>
              </a:rPr>
              <a:t>В настоящее время эту проблему решают следующими способами: </a:t>
            </a:r>
            <a:r>
              <a:rPr lang="ru-RU" sz="1600" dirty="0">
                <a:latin typeface="Arial"/>
                <a:cs typeface="Arial"/>
              </a:rPr>
              <a:t>Создание специальных пунктов приёма отходов</a:t>
            </a:r>
            <a:r>
              <a:rPr lang="en-US" sz="1600" dirty="0">
                <a:latin typeface="Arial"/>
                <a:cs typeface="Arial"/>
              </a:rPr>
              <a:t>,</a:t>
            </a:r>
            <a:r>
              <a:rPr lang="ru-RU" sz="1600" dirty="0">
                <a:latin typeface="Arial"/>
                <a:cs typeface="Arial"/>
              </a:rPr>
              <a:t> повторная переработка</a:t>
            </a:r>
            <a:r>
              <a:rPr lang="en-US" sz="1600" dirty="0">
                <a:latin typeface="Arial"/>
                <a:cs typeface="Arial"/>
              </a:rPr>
              <a:t>.</a:t>
            </a:r>
            <a:endParaRPr sz="1600" dirty="0"/>
          </a:p>
          <a:p>
            <a:pPr>
              <a:defRPr/>
            </a:pPr>
            <a:endParaRPr lang="ru-RU" sz="160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600" b="1" dirty="0">
                <a:latin typeface="Arial"/>
                <a:cs typeface="Arial"/>
              </a:rPr>
              <a:t>Они неэффективны, потому что: </a:t>
            </a:r>
            <a:r>
              <a:rPr lang="ru-RU" sz="1600" dirty="0">
                <a:latin typeface="Arial"/>
                <a:cs typeface="Arial"/>
              </a:rPr>
              <a:t>Отсутствие системы мотивации приводит к низкой заинтересованности и</a:t>
            </a:r>
            <a:r>
              <a:rPr lang="en-US" sz="1600" dirty="0">
                <a:latin typeface="Arial"/>
                <a:cs typeface="Arial"/>
              </a:rPr>
              <a:t>,</a:t>
            </a:r>
            <a:r>
              <a:rPr lang="ru-RU" sz="1600" dirty="0">
                <a:latin typeface="Arial"/>
                <a:cs typeface="Arial"/>
              </a:rPr>
              <a:t> в конечном итоге</a:t>
            </a:r>
            <a:r>
              <a:rPr lang="en-US" sz="1600" dirty="0">
                <a:latin typeface="Arial"/>
                <a:cs typeface="Arial"/>
              </a:rPr>
              <a:t>,</a:t>
            </a:r>
            <a:r>
              <a:rPr lang="ru-RU" sz="1600" dirty="0">
                <a:latin typeface="Arial"/>
                <a:cs typeface="Arial"/>
              </a:rPr>
              <a:t> к недостаточной эффективности в намерениях сохранить окружающую среду</a:t>
            </a:r>
            <a:r>
              <a:rPr lang="en-US" sz="1600" dirty="0">
                <a:latin typeface="Arial"/>
                <a:cs typeface="Arial"/>
              </a:rPr>
              <a:t>.</a:t>
            </a:r>
            <a:endParaRPr lang="ru-RU" sz="1600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861A36E-D625-8525-17DD-F86E7882251C}"/>
              </a:ext>
            </a:extLst>
          </p:cNvPr>
          <p:cNvSpPr txBox="1"/>
          <p:nvPr/>
        </p:nvSpPr>
        <p:spPr>
          <a:xfrm>
            <a:off x="6536724" y="4735832"/>
            <a:ext cx="53274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n-ea"/>
              </a:rPr>
              <a:t>Статистика «ПРОБЛЕМА ЭКОЛОГИЧЕСКОГО ВОСПИТАНИЯ И ОБРАЗОВАНИЯ ПОДРАСТАЮЩЕЙ МОЛОДЕЖИ В СОВРЕМЕННОЙ РОССИИ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ea"/>
              </a:rPr>
              <a:t>»</a:t>
            </a:r>
            <a:br>
              <a:rPr lang="ru-RU" sz="1400" b="0" i="0" u="none" strike="noStrike" dirty="0">
                <a:solidFill>
                  <a:srgbClr val="000000"/>
                </a:solidFill>
                <a:effectLst/>
                <a:latin typeface="+mn-ea"/>
              </a:rPr>
            </a:br>
            <a:br>
              <a:rPr lang="ru-RU" sz="1400" b="0" i="0" u="none" strike="noStrike" dirty="0">
                <a:solidFill>
                  <a:srgbClr val="000000"/>
                </a:solidFill>
                <a:effectLst/>
                <a:latin typeface="+mn-ea"/>
              </a:rPr>
            </a:b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ea"/>
              </a:rPr>
              <a:t>Источник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n-ea"/>
              </a:rPr>
              <a:t>: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" sz="1400" b="0" i="1" u="none" strike="noStrike" dirty="0">
                <a:solidFill>
                  <a:srgbClr val="000000"/>
                </a:solidFill>
                <a:effectLst/>
                <a:latin typeface="+mn-ea"/>
              </a:rPr>
              <a:t>https://</a:t>
            </a:r>
            <a:r>
              <a:rPr lang="en" sz="1400" b="0" i="1" u="none" strike="noStrike" dirty="0" err="1">
                <a:solidFill>
                  <a:srgbClr val="000000"/>
                </a:solidFill>
                <a:effectLst/>
                <a:latin typeface="+mn-ea"/>
              </a:rPr>
              <a:t>cyberleninka.ru</a:t>
            </a:r>
            <a:r>
              <a:rPr lang="en" sz="1400" b="0" i="1" u="none" strike="noStrike" dirty="0">
                <a:solidFill>
                  <a:srgbClr val="000000"/>
                </a:solidFill>
                <a:effectLst/>
                <a:latin typeface="+mn-ea"/>
              </a:rPr>
              <a:t>/article/n/problema-ekologicheskogo-vospitaniya-i-obrazovaniya-podrastayuschey-molodezhi-v-sovremennoy-rossii/viewer</a:t>
            </a:r>
            <a:endParaRPr lang="ru-RU" sz="1400" i="1" dirty="0">
              <a:latin typeface="+mn-ea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A41226B-8433-9DB5-CFF7-9DF2B6F1FB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229647"/>
              </p:ext>
            </p:extLst>
          </p:nvPr>
        </p:nvGraphicFramePr>
        <p:xfrm>
          <a:off x="6383770" y="682706"/>
          <a:ext cx="5633309" cy="3960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73" y="1458409"/>
            <a:ext cx="54356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Общие характеристики</a:t>
            </a:r>
            <a:r>
              <a:rPr lang="en-US" sz="1400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:</a:t>
            </a:r>
            <a:br>
              <a:rPr lang="en-US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</a:b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Студенты (18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-25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лет) Тюменского Государственного Университета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.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</a:b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Проблемы и потребности:</a:t>
            </a:r>
            <a:b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</a:b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Отсутствие удобных и доступных способов утилизации отходов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,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 недостаток мотивации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,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 отсутствие механизмов поощрения за экологически-активное поведение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.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</a:b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Продукты, которые сейчас использует для решения проблемы:</a:t>
            </a:r>
            <a:b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</a:b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Традиционные контейнеры для мусора</a:t>
            </a:r>
            <a:r>
              <a:rPr lang="en-US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,</a:t>
            </a: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 площадки для сдачи батареек и сортировки мусора в общественных местах</a:t>
            </a:r>
            <a:r>
              <a:rPr lang="en-US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.</a:t>
            </a: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Причины, по которым текущие решения «не работают»:</a:t>
            </a:r>
            <a:b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</a:b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Недостаточная осведомлённость</a:t>
            </a:r>
            <a:r>
              <a:rPr lang="en-US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,</a:t>
            </a: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 отсутствие мотивации</a:t>
            </a:r>
            <a:r>
              <a:rPr lang="en-US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,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 ограниченная доступность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.</a:t>
            </a: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/>
              </a:rPr>
              <a:t>Что ценит, на что обращает внимание</a:t>
            </a:r>
            <a:r>
              <a:rPr lang="ru-RU" sz="1400" b="1" strike="noStrike" cap="none" spc="0" dirty="0">
                <a:latin typeface="+mn-ea"/>
                <a:cs typeface="Arial"/>
              </a:rPr>
              <a:t>:</a:t>
            </a:r>
            <a:br>
              <a:rPr lang="ru-RU" sz="1400" dirty="0">
                <a:latin typeface="+mn-ea"/>
              </a:rPr>
            </a:br>
            <a:r>
              <a:rPr lang="ru-RU" sz="1400" dirty="0">
                <a:latin typeface="+mn-ea"/>
              </a:rPr>
              <a:t>Экологичность</a:t>
            </a:r>
            <a:r>
              <a:rPr lang="en-US" sz="1400" dirty="0">
                <a:latin typeface="+mn-ea"/>
              </a:rPr>
              <a:t>,</a:t>
            </a:r>
            <a:r>
              <a:rPr lang="ru-RU" sz="1400" dirty="0">
                <a:latin typeface="+mn-ea"/>
              </a:rPr>
              <a:t> инновационность</a:t>
            </a:r>
            <a:r>
              <a:rPr lang="en-US" sz="1400" dirty="0">
                <a:latin typeface="+mn-ea"/>
              </a:rPr>
              <a:t>,</a:t>
            </a:r>
            <a:r>
              <a:rPr lang="ru-RU" sz="1400" dirty="0">
                <a:latin typeface="+mn-ea"/>
              </a:rPr>
              <a:t> удобство</a:t>
            </a:r>
            <a:r>
              <a:rPr lang="en-US" sz="1400" dirty="0">
                <a:latin typeface="+mn-ea"/>
              </a:rPr>
              <a:t>,</a:t>
            </a:r>
            <a:r>
              <a:rPr lang="ru-RU" sz="1400" dirty="0">
                <a:latin typeface="+mn-ea"/>
              </a:rPr>
              <a:t> социальное взаимодействие</a:t>
            </a:r>
            <a:r>
              <a:rPr lang="en-US" sz="1400" dirty="0">
                <a:latin typeface="+mn-ea"/>
              </a:rPr>
              <a:t>,</a:t>
            </a:r>
            <a:r>
              <a:rPr lang="ru-RU" sz="1400" dirty="0">
                <a:latin typeface="+mn-ea"/>
              </a:rPr>
              <a:t> мотивация</a:t>
            </a:r>
            <a:r>
              <a:rPr lang="en-US" sz="1400" dirty="0">
                <a:latin typeface="+mn-ea"/>
              </a:rPr>
              <a:t>.</a:t>
            </a:r>
            <a:endParaRPr lang="ru-RU" sz="1400" dirty="0">
              <a:latin typeface="+mn-ea"/>
              <a:cs typeface="Arial"/>
            </a:endParaRPr>
          </a:p>
          <a:p>
            <a:pPr>
              <a:defRPr/>
            </a:pPr>
            <a:endParaRPr lang="ru-RU" sz="14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4" y="63095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dirty="0"/>
          </a:p>
        </p:txBody>
      </p:sp>
      <p:pic>
        <p:nvPicPr>
          <p:cNvPr id="6" name="Рисунок 5" descr="Изображение выглядит как небо, человек, одежд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6F7C5D55-8700-4175-BADD-18FBBF27C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3" y="1842985"/>
            <a:ext cx="3365609" cy="31083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3" y="1319512"/>
            <a:ext cx="71356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latin typeface="Arial"/>
                <a:cs typeface="Arial"/>
              </a:rPr>
              <a:t>Предлагаемая идея</a:t>
            </a:r>
            <a:r>
              <a:rPr lang="ru-RU" sz="1600" dirty="0">
                <a:latin typeface="Arial"/>
                <a:cs typeface="Arial"/>
              </a:rPr>
              <a:t>:</a:t>
            </a:r>
            <a:endParaRPr sz="1600" dirty="0"/>
          </a:p>
          <a:p>
            <a:pPr>
              <a:defRPr/>
            </a:pPr>
            <a:r>
              <a:rPr lang="ru-RU" sz="1600" dirty="0">
                <a:latin typeface="+mn-ea"/>
              </a:rPr>
              <a:t>Создание приложения для начисления виртуальных бонусов на карту лояльности «Вместе» за участие пользователей (студентов </a:t>
            </a:r>
            <a:r>
              <a:rPr lang="ru-RU" sz="1600" dirty="0" err="1">
                <a:latin typeface="+mn-ea"/>
              </a:rPr>
              <a:t>ТюмГУ</a:t>
            </a:r>
            <a:r>
              <a:rPr lang="ru-RU" sz="1600" dirty="0">
                <a:latin typeface="+mn-ea"/>
              </a:rPr>
              <a:t>) в экологических инициативах, таких как сдача батареек и правильная сортировка мусора. Бонусы могут быть использованы для получения скидок и привилегий у партнёров программы.</a:t>
            </a:r>
            <a:br>
              <a:rPr lang="ru-RU" sz="1600" dirty="0">
                <a:latin typeface="+mn-ea"/>
              </a:rPr>
            </a:br>
            <a:br>
              <a:rPr lang="ru-RU" sz="1600" dirty="0">
                <a:latin typeface="+mn-ea"/>
              </a:rPr>
            </a:br>
            <a:r>
              <a:rPr lang="ru-RU" sz="1600" dirty="0">
                <a:latin typeface="+mn-ea"/>
              </a:rPr>
              <a:t>Проект сочетает в себе технологии, социальные и экологические аспекты и может привлечь широкую аудиторию, заинтересованную в участии в экологических инициативах и получении из этого выгоды</a:t>
            </a:r>
            <a:r>
              <a:rPr lang="en-US" sz="1600" dirty="0">
                <a:latin typeface="+mn-ea"/>
              </a:rPr>
              <a:t>.</a:t>
            </a:r>
            <a:endParaRPr lang="ru-RU" sz="1600" dirty="0">
              <a:latin typeface="+mn-ea"/>
            </a:endParaRPr>
          </a:p>
          <a:p>
            <a:pPr>
              <a:defRPr/>
            </a:pPr>
            <a:endParaRPr lang="ru-RU" sz="1600" dirty="0">
              <a:latin typeface="+mj-ea"/>
              <a:ea typeface="+mj-ea"/>
            </a:endParaRPr>
          </a:p>
          <a:p>
            <a:pPr>
              <a:defRPr/>
            </a:pPr>
            <a:r>
              <a:rPr lang="ru-RU" sz="1600" dirty="0">
                <a:latin typeface="+mn-ea"/>
              </a:rPr>
              <a:t>Он направлен на разработку и внедрение приложения в течение трёх лет для обеспечения быстрого и эффективного решения проблемы. На его разработку, тестирование и внедрение планируется выделить средства в пределах 1 миллиона рублей. Это обеспечит финансовую эффективность проекта и его выполнение в установленных рамках бюджета.</a:t>
            </a:r>
            <a:br>
              <a:rPr lang="ru-RU" sz="1600" dirty="0">
                <a:latin typeface="+mn-ea"/>
              </a:rPr>
            </a:br>
            <a:endParaRPr lang="ru-RU" sz="1600" dirty="0">
              <a:highlight>
                <a:srgbClr val="FFFF00"/>
              </a:highlight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5321820" y="771696"/>
            <a:ext cx="5605068" cy="641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 Приложение «</a:t>
            </a:r>
            <a:r>
              <a:rPr lang="en-US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Eco-Points</a:t>
            </a: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»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sz="1600" b="1" dirty="0"/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отслеживание участия в экологически инициативах и статистика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система начисления бонусов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просмотр списка партнеров и предоставляемых ими скидок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оценка общего вклада университетской общины в экологию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социальное взаимодействие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система поддержки о обратной связи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– дополнительные возможности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</a:t>
            </a:r>
            <a:r>
              <a:rPr lang="en-US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b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dirty="0">
                <a:effectLst/>
                <a:latin typeface="Helvetica Neue" panose="02000503000000020004" pitchFamily="2" charset="0"/>
              </a:rPr>
              <a:t>Регистрация (с использованием своих университетских учетных данных или данных карты «Вместе») – непосредственно участие в экологических инициативах (приложение предоставляет информацию о текущих экологических инициативах в университете) – подтверждение участия (загрузка соответствующих доказательств) – начисление бонусов пользователю (при успешном завершении инициативы) – просмотр баланса и партнеров – использование бонусов</a:t>
            </a:r>
            <a:r>
              <a:rPr lang="en-US" sz="1600" dirty="0">
                <a:effectLst/>
                <a:latin typeface="Helvetica Neue" panose="02000503000000020004" pitchFamily="2" charset="0"/>
              </a:rPr>
              <a:t>.</a:t>
            </a:r>
            <a:endParaRPr lang="ru-RU" sz="1600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lang="ru-RU" sz="11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 descr="Изображение выглядит как Мобильный телефон, Мобильное устройство, гаджет, Устройство связи&#10;&#10;Автоматически созданное описание">
            <a:extLst>
              <a:ext uri="{FF2B5EF4-FFF2-40B4-BE49-F238E27FC236}">
                <a16:creationId xmlns:a16="http://schemas.microsoft.com/office/drawing/2014/main" id="{CB642265-0C27-954D-6383-84C14A026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15" y="1716034"/>
            <a:ext cx="4603371" cy="34259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</a:t>
            </a:r>
            <a:r>
              <a:rPr lang="ru-RU" sz="12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iOS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2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Android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Windows и веб.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562378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b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2000" dirty="0"/>
              <a:t>Разработка кроссплатформенных приложений (Cross-Platform Development)</a:t>
            </a:r>
            <a:r>
              <a:rPr lang="en-US" sz="2000" dirty="0"/>
              <a:t>,</a:t>
            </a:r>
            <a:r>
              <a:rPr lang="ru-RU" sz="2000" dirty="0"/>
              <a:t> Аналитика больших данных</a:t>
            </a:r>
            <a:r>
              <a:rPr lang="en-US" sz="2000" dirty="0"/>
              <a:t>,</a:t>
            </a:r>
            <a:r>
              <a:rPr lang="ru-RU" sz="2000" dirty="0"/>
              <a:t> Машинное зрение (Computer Vision)</a:t>
            </a:r>
            <a:r>
              <a:rPr lang="en-US" sz="2000" dirty="0"/>
              <a:t>.</a:t>
            </a:r>
            <a:endParaRPr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/>
              <a:t>Производительность (оптимизация приложения для быстрого и удобного использования)</a:t>
            </a:r>
            <a:r>
              <a:rPr lang="en-US" sz="2000" dirty="0"/>
              <a:t>,</a:t>
            </a:r>
            <a:r>
              <a:rPr lang="ru-RU" sz="2000" dirty="0"/>
              <a:t> скорость начисления бонусов (быстрое</a:t>
            </a:r>
            <a:r>
              <a:rPr lang="en-US" sz="2000" dirty="0"/>
              <a:t>,</a:t>
            </a:r>
            <a:r>
              <a:rPr lang="ru-RU" sz="2000" dirty="0"/>
              <a:t> почти мгновенное начисление бонусных баллов)</a:t>
            </a:r>
            <a:r>
              <a:rPr lang="en-US" sz="2000" dirty="0"/>
              <a:t>,</a:t>
            </a:r>
            <a:r>
              <a:rPr lang="ru-RU" sz="2000" dirty="0"/>
              <a:t> защищенность (безопасное хранение и передача данных)</a:t>
            </a:r>
            <a:r>
              <a:rPr lang="en-US" sz="2000" dirty="0"/>
              <a:t>,</a:t>
            </a:r>
            <a:r>
              <a:rPr lang="ru-RU" sz="2000" dirty="0"/>
              <a:t> функциональность</a:t>
            </a:r>
            <a:r>
              <a:rPr lang="en-US" sz="2000" dirty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189181"/>
              </p:ext>
            </p:extLst>
          </p:nvPr>
        </p:nvGraphicFramePr>
        <p:xfrm>
          <a:off x="515937" y="1233486"/>
          <a:ext cx="11089951" cy="3667912"/>
        </p:xfrm>
        <a:graphic>
          <a:graphicData uri="http://schemas.openxmlformats.org/drawingml/2006/table">
            <a:tbl>
              <a:tblPr firstRow="1" bandRow="1"/>
              <a:tblGrid>
                <a:gridCol w="1633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/>
                        <a:t>Наш проект</a:t>
                      </a:r>
                      <a:endParaRPr sz="1200" b="1" dirty="0"/>
                    </a:p>
                    <a:p>
                      <a:pPr algn="ctr">
                        <a:defRPr/>
                      </a:pPr>
                      <a:r>
                        <a:rPr lang="ru-RU" sz="1200" b="1" dirty="0"/>
                        <a:t>«</a:t>
                      </a:r>
                      <a:r>
                        <a:rPr lang="en-US" sz="1200" b="1" dirty="0"/>
                        <a:t>Eco-Points</a:t>
                      </a:r>
                      <a:r>
                        <a:rPr lang="ru-RU" sz="1200" b="1" dirty="0"/>
                        <a:t>»</a:t>
                      </a:r>
                      <a:endParaRPr sz="1200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" sz="1200" b="1" dirty="0"/>
                        <a:t>«</a:t>
                      </a:r>
                      <a:r>
                        <a:rPr lang="ru-RU" sz="1200" b="1" dirty="0" err="1"/>
                        <a:t>Гринбокс</a:t>
                      </a:r>
                      <a:r>
                        <a:rPr lang="en" sz="1200" b="1" dirty="0"/>
                        <a:t>»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" sz="1200" b="1" dirty="0"/>
                        <a:t>«</a:t>
                      </a:r>
                      <a:r>
                        <a:rPr lang="ru-RU" sz="1200" b="1" dirty="0" err="1"/>
                        <a:t>Мегаполисресурс</a:t>
                      </a:r>
                      <a:r>
                        <a:rPr lang="en" sz="1200" b="1" dirty="0"/>
                        <a:t>»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«</a:t>
                      </a:r>
                      <a:r>
                        <a:rPr lang="ru-RU" sz="1200" b="1" dirty="0" err="1"/>
                        <a:t>Митротворец</a:t>
                      </a:r>
                      <a:r>
                        <a:rPr lang="ru-RU" sz="1200" b="1" dirty="0"/>
                        <a:t>»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«</a:t>
                      </a:r>
                      <a:r>
                        <a:rPr lang="ru-RU" sz="1200" b="1" dirty="0" err="1"/>
                        <a:t>Вторсбор</a:t>
                      </a:r>
                      <a:r>
                        <a:rPr lang="ru-RU" sz="1200" b="1" dirty="0"/>
                        <a:t>»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«</a:t>
                      </a:r>
                      <a:r>
                        <a:rPr lang="ru-RU" sz="1200" b="1" dirty="0" err="1"/>
                        <a:t>Вторсервис</a:t>
                      </a:r>
                      <a:r>
                        <a:rPr lang="ru-RU" sz="1200" b="1" dirty="0"/>
                        <a:t>»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/>
                        <a:t>Время работы</a:t>
                      </a:r>
                      <a:endParaRPr sz="1200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Время работы университета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:00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18:00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:00-18:00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9:00-20:00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/>
                        <a:t>Сортируемые отходы</a:t>
                      </a:r>
                      <a:endParaRPr sz="1200" b="1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Бумага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пластик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лампочки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батарейки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Батарейки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лампочки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градусники</a:t>
                      </a: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Батарейки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аккумуляторы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рентгенотходы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электроника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ювелирный лом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Тара и упаковочные материалы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Макулатура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пластик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Макулатура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картон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пластик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алюминиевые банки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/>
                        <a:t>Вознаграждение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Предусмотрено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предусмотрено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предусмотрено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Предусмотрено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Предусмотрено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Предусмотрено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/>
                        <a:t>Обратная связь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приложение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телефон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телефон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почта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телефон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телефон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телефон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почта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/>
                        <a:t>Продвижение медиа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Сайт университета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сайт программы «Вместе»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Социальные сети (группа ВК)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515936" y="5147079"/>
            <a:ext cx="86033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 dirty="0">
                <a:latin typeface="Arial"/>
                <a:cs typeface="Arial"/>
              </a:rPr>
              <a:t>Уникальность нашего проекта: </a:t>
            </a:r>
            <a:r>
              <a:rPr lang="ru-RU" sz="1400" dirty="0">
                <a:latin typeface="Arial"/>
                <a:cs typeface="Arial"/>
              </a:rPr>
              <a:t>Наличие приложения и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ru-RU" sz="1400" dirty="0">
                <a:latin typeface="Arial"/>
                <a:cs typeface="Arial"/>
              </a:rPr>
              <a:t>определённая целевая аудитория</a:t>
            </a:r>
            <a:r>
              <a:rPr lang="en-US" sz="1400" dirty="0">
                <a:latin typeface="Arial"/>
                <a:cs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 </a:t>
            </a:r>
            <a:r>
              <a:rPr lang="ru-RU" sz="2000" dirty="0">
                <a:effectLst/>
                <a:latin typeface="Helvetica Neue" panose="02000503000000020004" pitchFamily="2" charset="0"/>
              </a:rPr>
              <a:t>Если внедрить автоматизированную систему вознаграждения за правильную сортировку отходов в специальных пунктах их приёма, </a:t>
            </a:r>
            <a:r>
              <a:rPr lang="ru-RU" sz="2000" dirty="0">
                <a:latin typeface="Helvetica Neue" panose="02000503000000020004" pitchFamily="2" charset="0"/>
              </a:rPr>
              <a:t>это вызовет заинтересованность среди студентов </a:t>
            </a:r>
            <a:r>
              <a:rPr lang="ru-RU" sz="2000" dirty="0" err="1">
                <a:latin typeface="Helvetica Neue" panose="02000503000000020004" pitchFamily="2" charset="0"/>
              </a:rPr>
              <a:t>ТюмГУ</a:t>
            </a:r>
            <a:r>
              <a:rPr lang="en-US" sz="2000" dirty="0">
                <a:latin typeface="Helvetica Neue" panose="02000503000000020004" pitchFamily="2" charset="0"/>
              </a:rPr>
              <a:t>,</a:t>
            </a:r>
            <a:r>
              <a:rPr lang="ru-RU" sz="2000" dirty="0">
                <a:latin typeface="Helvetica Neue" panose="02000503000000020004" pitchFamily="2" charset="0"/>
              </a:rPr>
              <a:t> а </a:t>
            </a:r>
            <a:r>
              <a:rPr lang="ru-RU" sz="2000" dirty="0">
                <a:effectLst/>
                <a:latin typeface="Helvetica Neue" panose="02000503000000020004" pitchFamily="2" charset="0"/>
              </a:rPr>
              <a:t>количество неправильно отсортированных отходов будет значительно сокращено, что приведет к увеличению эффективности системы утилизации, а также снижению загрязнения окружающей среды</a:t>
            </a:r>
            <a:r>
              <a:rPr lang="en-US" sz="2000" dirty="0">
                <a:effectLst/>
                <a:latin typeface="Helvetica Neue" panose="02000503000000020004" pitchFamily="2" charset="0"/>
              </a:rPr>
              <a:t>.</a:t>
            </a:r>
            <a:endParaRPr lang="ru-RU" sz="2000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 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</a:t>
            </a:r>
            <a:r>
              <a:rPr lang="en-US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sz="20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r>
              <a:rPr lang="ru-RU" sz="20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100 человек</a:t>
            </a:r>
            <a:r>
              <a:rPr lang="en-US" sz="20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2000" dirty="0">
              <a:highlight>
                <a:srgbClr val="FFFF00"/>
              </a:highlight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3" y="1310639"/>
            <a:ext cx="490412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 sz="2000" dirty="0"/>
          </a:p>
          <a:p>
            <a:r>
              <a:rPr lang="ru-RU" sz="2000" dirty="0">
                <a:effectLst/>
                <a:latin typeface="Helvetica Neue" panose="02000503000000020004" pitchFamily="2" charset="0"/>
              </a:rPr>
              <a:t>1. Беспокоит ли Вас экологическое состояние окружающей среды</a:t>
            </a:r>
            <a:r>
              <a:rPr lang="en-US" sz="2000" dirty="0">
                <a:effectLst/>
                <a:latin typeface="Helvetica Neue" panose="02000503000000020004" pitchFamily="2" charset="0"/>
              </a:rPr>
              <a:t>?</a:t>
            </a:r>
            <a:endParaRPr lang="ru-RU" sz="2000" dirty="0">
              <a:effectLst/>
              <a:latin typeface="Helvetica Neue" panose="02000503000000020004" pitchFamily="2" charset="0"/>
            </a:endParaRPr>
          </a:p>
          <a:p>
            <a:r>
              <a:rPr lang="ru-RU" sz="2000" dirty="0">
                <a:effectLst/>
                <a:latin typeface="Helvetica Neue" panose="02000503000000020004" pitchFamily="2" charset="0"/>
              </a:rPr>
              <a:t>2. Предпринимаете ли Вы меры по сохранению экологического состояния окружающей среды?</a:t>
            </a:r>
            <a:br>
              <a:rPr lang="ru-RU" sz="2000" dirty="0">
                <a:effectLst/>
                <a:latin typeface="Helvetica Neue" panose="02000503000000020004" pitchFamily="2" charset="0"/>
              </a:rPr>
            </a:br>
            <a:r>
              <a:rPr lang="ru-RU" sz="2000" dirty="0">
                <a:effectLst/>
                <a:latin typeface="Helvetica Neue" panose="02000503000000020004" pitchFamily="2" charset="0"/>
              </a:rPr>
              <a:t>3</a:t>
            </a:r>
            <a:r>
              <a:rPr lang="en-US" sz="2000" dirty="0">
                <a:effectLst/>
                <a:latin typeface="Helvetica Neue" panose="02000503000000020004" pitchFamily="2" charset="0"/>
              </a:rPr>
              <a:t>.</a:t>
            </a:r>
            <a:r>
              <a:rPr lang="ru-RU" sz="2000" dirty="0">
                <a:effectLst/>
                <a:latin typeface="Helvetica Neue" panose="02000503000000020004" pitchFamily="2" charset="0"/>
              </a:rPr>
              <a:t> Если бы у Вас была определенная мотивация</a:t>
            </a:r>
            <a:r>
              <a:rPr lang="en-US" sz="2000" dirty="0">
                <a:effectLst/>
                <a:latin typeface="Helvetica Neue" panose="02000503000000020004" pitchFamily="2" charset="0"/>
              </a:rPr>
              <a:t>,</a:t>
            </a:r>
            <a:r>
              <a:rPr lang="ru-RU" sz="2000" dirty="0">
                <a:effectLst/>
                <a:latin typeface="Helvetica Neue" panose="02000503000000020004" pitchFamily="2" charset="0"/>
              </a:rPr>
              <a:t> Вы бы стали перерабатывать </a:t>
            </a:r>
            <a:r>
              <a:rPr lang="ru-RU" sz="2000" dirty="0">
                <a:latin typeface="Helvetica Neue" panose="02000503000000020004" pitchFamily="2" charset="0"/>
              </a:rPr>
              <a:t>отходы</a:t>
            </a:r>
            <a:r>
              <a:rPr lang="ru-RU" sz="2000" dirty="0">
                <a:effectLst/>
                <a:latin typeface="Helvetica Neue" panose="02000503000000020004" pitchFamily="2" charset="0"/>
              </a:rPr>
              <a:t> правильно?</a:t>
            </a:r>
          </a:p>
          <a:p>
            <a:r>
              <a:rPr lang="en-US" sz="2000" dirty="0">
                <a:latin typeface="Helvetica Neue" panose="02000503000000020004" pitchFamily="2" charset="0"/>
              </a:rPr>
              <a:t>4.</a:t>
            </a:r>
            <a:r>
              <a:rPr lang="ru-RU" sz="2000" dirty="0">
                <a:latin typeface="Helvetica Neue" panose="02000503000000020004" pitchFamily="2" charset="0"/>
              </a:rPr>
              <a:t> </a:t>
            </a:r>
            <a:r>
              <a:rPr lang="ru-RU" sz="2000" dirty="0">
                <a:effectLst/>
                <a:latin typeface="Helvetica Neue" panose="02000503000000020004" pitchFamily="2" charset="0"/>
              </a:rPr>
              <a:t>Какие методы мотивации предпочли бы Вы</a:t>
            </a:r>
            <a:r>
              <a:rPr lang="en-US" sz="2000" dirty="0">
                <a:effectLst/>
                <a:latin typeface="Helvetica Neue" panose="02000503000000020004" pitchFamily="2" charset="0"/>
              </a:rPr>
              <a:t>?</a:t>
            </a:r>
            <a:br>
              <a:rPr lang="ru-RU" sz="2000" dirty="0">
                <a:effectLst/>
                <a:latin typeface="Helvetica Neue" panose="02000503000000020004" pitchFamily="2" charset="0"/>
              </a:rPr>
            </a:br>
            <a:r>
              <a:rPr lang="ru-RU" sz="20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sz="20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r>
              <a:rPr lang="ru-RU" sz="20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2000" b="0" i="0" u="none" strike="noStrike" dirty="0">
                <a:solidFill>
                  <a:srgbClr val="202124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Знаете ли Вы о существовании и месторасположении специальных пунктов по приёму отходов в городе Тюмень?</a:t>
            </a:r>
            <a:endParaRPr lang="ru-RU" dirty="0"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6E8CF-F9B4-BF45-4234-B5770D9CB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05A447-B26F-1CF2-68E2-EA28E9018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3A6E06-07DE-F35E-74AE-43BE7FECE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819135" cy="20326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DB1059-5F0A-E97B-6FF9-AC8F6BEFC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2603"/>
            <a:ext cx="4819135" cy="22936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01F736-4BD5-3AD5-9D73-95AD30408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26267"/>
            <a:ext cx="4820375" cy="22936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0763B6-572E-5777-E8B7-7F1A662D9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135" y="0"/>
            <a:ext cx="4275438" cy="20377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2A2491-644C-850E-7126-F98C94518E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135" y="2032602"/>
            <a:ext cx="5782962" cy="483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22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 dirty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 dirty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 dirty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1723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0" u="none" strike="noStrike" cap="none" spc="0" dirty="0">
                <a:ln>
                  <a:noFill/>
                </a:ln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br>
              <a:rPr lang="ru-RU" b="0" i="0" u="none" strike="noStrike" cap="none" spc="0" dirty="0">
                <a:ln>
                  <a:noFill/>
                </a:ln>
                <a:latin typeface="Arial"/>
                <a:ea typeface="Arial"/>
                <a:cs typeface="Arial"/>
              </a:rPr>
            </a:br>
            <a:r>
              <a:rPr lang="ru-RU" b="0" i="0" dirty="0">
                <a:effectLst/>
                <a:latin typeface="RobotoFlex"/>
              </a:rPr>
              <a:t>Услуга раздельного сбора бытовых отходов по итогам первой половины 2023 года стала доступна для 59,7% населения России в 77 регионах, сообщили в </a:t>
            </a:r>
            <a:r>
              <a:rPr lang="ru-RU" b="0" i="0" strike="noStrike" dirty="0">
                <a:effectLst/>
                <a:latin typeface="RobotoFlex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пресс-службе</a:t>
            </a:r>
            <a:r>
              <a:rPr lang="ru-RU" b="0" i="0" dirty="0">
                <a:effectLst/>
                <a:latin typeface="RobotoFlex"/>
              </a:rPr>
              <a:t> Российского экологического оператора.</a:t>
            </a:r>
          </a:p>
          <a:p>
            <a:pPr algn="l"/>
            <a:r>
              <a:rPr lang="ru-RU" b="0" i="0" dirty="0">
                <a:effectLst/>
                <a:latin typeface="RobotoFlex"/>
              </a:rPr>
              <a:t>"РЭО провел мониторинг, в ходе которого было выявлено, что в целом по России раздельным накоплением ТКО (твердых коммунальных отходов - ред.) охвачено 59,7% населения (плюс 3% к началу 2023 года) в 77 субъектах РФ, это 87,4 миллиона человек", - цитирует пресс-служба гендиректора компании </a:t>
            </a:r>
            <a:r>
              <a:rPr lang="ru-RU" b="0" i="0" u="none" strike="noStrike" dirty="0">
                <a:effectLst/>
                <a:latin typeface="RobotoFlex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Дениса Буцаева</a:t>
            </a:r>
            <a:r>
              <a:rPr lang="ru-RU" b="0" i="0" dirty="0">
                <a:effectLst/>
                <a:latin typeface="RobotoFlex"/>
              </a:rPr>
              <a:t>.</a:t>
            </a:r>
            <a:br>
              <a:rPr lang="ru-RU" dirty="0"/>
            </a:br>
            <a:r>
              <a:rPr lang="ru-RU" dirty="0"/>
              <a:t>Источник: </a:t>
            </a:r>
            <a:r>
              <a:rPr lang="ru-RU" i="1" dirty="0"/>
              <a:t>РИА Новости (</a:t>
            </a:r>
            <a:r>
              <a:rPr lang="en" i="1" dirty="0"/>
              <a:t>https://</a:t>
            </a:r>
            <a:r>
              <a:rPr lang="en" i="1" dirty="0" err="1"/>
              <a:t>ria.ru</a:t>
            </a:r>
            <a:r>
              <a:rPr lang="en" i="1" dirty="0"/>
              <a:t>/20231006/rf-1900948912.html</a:t>
            </a:r>
            <a:r>
              <a:rPr lang="ru-RU" i="1" dirty="0"/>
              <a:t>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b="1" i="0" u="none" strike="noStrike" cap="none" spc="0" dirty="0">
                <a:ln>
                  <a:noFill/>
                </a:ln>
                <a:latin typeface="Arial"/>
                <a:ea typeface="Arial"/>
                <a:cs typeface="Arial"/>
              </a:rPr>
              <a:t>Основные «игроки» на рынке:</a:t>
            </a:r>
            <a:r>
              <a:rPr lang="en-US" b="1" i="0" u="none" strike="noStrike" cap="none" spc="0" dirty="0">
                <a:ln>
                  <a:noFill/>
                </a:ln>
                <a:latin typeface="Arial"/>
                <a:ea typeface="Arial"/>
                <a:cs typeface="Arial"/>
              </a:rPr>
              <a:t> </a:t>
            </a:r>
            <a:r>
              <a:rPr lang="ru-RU" dirty="0">
                <a:effectLst/>
                <a:latin typeface="Helvetica Neue" panose="02000503000000020004" pitchFamily="2" charset="0"/>
              </a:rPr>
              <a:t>«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Гринбокс</a:t>
            </a:r>
            <a:r>
              <a:rPr lang="ru-RU" dirty="0">
                <a:effectLst/>
                <a:latin typeface="Helvetica Neue" panose="02000503000000020004" pitchFamily="2" charset="0"/>
              </a:rPr>
              <a:t>», «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Мегаполисресурс</a:t>
            </a:r>
            <a:r>
              <a:rPr lang="ru-RU" dirty="0">
                <a:effectLst/>
                <a:latin typeface="Helvetica Neue" panose="02000503000000020004" pitchFamily="2" charset="0"/>
              </a:rPr>
              <a:t>», «Миротворец», «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Вторсбор</a:t>
            </a:r>
            <a:r>
              <a:rPr lang="ru-RU" dirty="0">
                <a:effectLst/>
                <a:latin typeface="Helvetica Neue" panose="02000503000000020004" pitchFamily="2" charset="0"/>
              </a:rPr>
              <a:t>», «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Вторсервис</a:t>
            </a:r>
            <a:r>
              <a:rPr lang="ru-RU" dirty="0">
                <a:effectLst/>
                <a:latin typeface="Helvetica Neue" panose="02000503000000020004" pitchFamily="2" charset="0"/>
              </a:rPr>
              <a:t>»</a:t>
            </a:r>
            <a:r>
              <a:rPr lang="en-US" dirty="0">
                <a:effectLst/>
                <a:latin typeface="Helvetica Neue" panose="02000503000000020004" pitchFamily="2" charset="0"/>
              </a:rPr>
              <a:t>.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latin typeface="Arial"/>
                <a:ea typeface="Arial"/>
                <a:cs typeface="Arial"/>
              </a:rPr>
              <a:t>Планируемая доля рынка: </a:t>
            </a:r>
            <a:r>
              <a:rPr lang="ru-RU" b="0" i="0" u="none" strike="noStrike" cap="none" spc="0" dirty="0">
                <a:ln>
                  <a:noFill/>
                </a:ln>
                <a:latin typeface="Arial"/>
                <a:ea typeface="Arial"/>
                <a:cs typeface="Arial"/>
              </a:rPr>
              <a:t>не более 10</a:t>
            </a:r>
            <a:r>
              <a:rPr lang="ru-RU" dirty="0">
                <a:latin typeface="Arial"/>
                <a:ea typeface="Arial"/>
                <a:cs typeface="Arial"/>
              </a:rPr>
              <a:t>%</a:t>
            </a:r>
            <a:r>
              <a:rPr lang="en-US" dirty="0">
                <a:latin typeface="Arial"/>
                <a:ea typeface="Arial"/>
                <a:cs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3046988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</a:br>
            <a:endParaRPr sz="1200" dirty="0"/>
          </a:p>
          <a:p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b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dirty="0">
                <a:effectLst/>
                <a:latin typeface="Helvetica Neue" panose="02000503000000020004" pitchFamily="2" charset="0"/>
              </a:rPr>
              <a:t>1. Подписка - предоставление доступа к приложению за регулярную плату.</a:t>
            </a:r>
          </a:p>
          <a:p>
            <a:r>
              <a:rPr lang="ru-RU" sz="1200" dirty="0">
                <a:effectLst/>
                <a:latin typeface="Helvetica Neue" panose="02000503000000020004" pitchFamily="2" charset="0"/>
              </a:rPr>
              <a:t>2. Реклама - размещение рекламы в приложении, которая приносит доход владельцу.</a:t>
            </a:r>
          </a:p>
          <a:p>
            <a:r>
              <a:rPr lang="ru-RU" sz="1200" dirty="0">
                <a:effectLst/>
                <a:latin typeface="Helvetica Neue" panose="02000503000000020004" pitchFamily="2" charset="0"/>
              </a:rPr>
              <a:t>3. Спонсированные акции - сотрудничество с партнерами для предоставления бонусов или скидок за участие в их акциях.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b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dirty="0">
                <a:effectLst/>
                <a:latin typeface="Helvetica Neue" panose="02000503000000020004" pitchFamily="2" charset="0"/>
              </a:rPr>
              <a:t>Стоимость приложения можно установить на уровне $0.99-$1.99 в месяц или предложить бесплатную версию с рекламой и ограниченными возможностями и платную версию без рекламы с полным функционалом.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b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dirty="0">
                <a:effectLst/>
                <a:latin typeface="Helvetica Neue" panose="02000503000000020004" pitchFamily="2" charset="0"/>
              </a:rPr>
              <a:t>Каналами сбыта могут быть </a:t>
            </a:r>
            <a:r>
              <a:rPr lang="en" sz="1200" dirty="0">
                <a:effectLst/>
                <a:latin typeface="Helvetica Neue" panose="02000503000000020004" pitchFamily="2" charset="0"/>
              </a:rPr>
              <a:t>App Store, Google Play </a:t>
            </a:r>
            <a:r>
              <a:rPr lang="ru-RU" sz="1200" dirty="0">
                <a:effectLst/>
                <a:latin typeface="Helvetica Neue" panose="02000503000000020004" pitchFamily="2" charset="0"/>
              </a:rPr>
              <a:t>и другие платформы для распространения мобильных приложений.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4470720"/>
            <a:ext cx="6678719" cy="192360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br>
              <a:rPr lang="ru-RU" sz="12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</a:br>
            <a:endParaRPr sz="1200" dirty="0"/>
          </a:p>
          <a:p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b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Helvetica Neue" panose="02000503000000020004" pitchFamily="2" charset="0"/>
                <a:ea typeface="Arial"/>
                <a:cs typeface="Arial"/>
              </a:rPr>
              <a:t>«</a:t>
            </a:r>
            <a:r>
              <a:rPr lang="ru-RU" sz="1200" dirty="0">
                <a:effectLst/>
                <a:latin typeface="Helvetica Neue" panose="02000503000000020004" pitchFamily="2" charset="0"/>
              </a:rPr>
              <a:t>Участвуйте в экологических инициативах и получайте за это бонусы», которые можно использовать для получения скидок у партнеров.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b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Helvetica Neue" panose="02000503000000020004" pitchFamily="2" charset="0"/>
                <a:ea typeface="Arial"/>
                <a:cs typeface="Arial"/>
              </a:rPr>
              <a:t>С</a:t>
            </a:r>
            <a:r>
              <a:rPr lang="ru-RU" sz="1200" dirty="0">
                <a:effectLst/>
                <a:latin typeface="Helvetica Neue" panose="02000503000000020004" pitchFamily="2" charset="0"/>
              </a:rPr>
              <a:t>оциальные сети, блоги, форумы и другие площадки для привлечения внимания к приложению и информирования пользователей о его возможностях.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100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93899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b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</a:br>
            <a:endParaRPr dirty="0"/>
          </a:p>
          <a:p>
            <a:pPr>
              <a:defRPr/>
            </a:pPr>
            <a:r>
              <a:rPr lang="ru-RU" sz="16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  <a:r>
              <a:rPr lang="en-US" sz="16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ru-RU" sz="16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ФГАОУ ВО «Тюменский государственный университет»</a:t>
            </a:r>
            <a:br>
              <a:rPr lang="ru-RU" sz="1600" dirty="0">
                <a:effectLst/>
                <a:latin typeface="Helvetica Neue" panose="02000503000000020004" pitchFamily="2" charset="0"/>
              </a:rPr>
            </a:br>
            <a:r>
              <a:rPr lang="en-US" sz="1600" dirty="0">
                <a:effectLst/>
                <a:latin typeface="Helvetica Neue" panose="02000503000000020004" pitchFamily="2" charset="0"/>
              </a:rPr>
              <a:t>2. 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Программа лояльности «ВМЕСТЕ</a:t>
            </a:r>
            <a:r>
              <a:rPr lang="ru-RU" sz="1600" dirty="0">
                <a:latin typeface="Helvetica Neue" panose="02000503000000020004" pitchFamily="2" charset="0"/>
              </a:rPr>
              <a:t>»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Ганта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 dirty="0"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round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round/>
                    </a:lnT>
                    <a:lnB w="6350" algn="ctr">
                      <a:solidFill>
                        <a:schemeClr val="tx1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3991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 месяца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453310"/>
              </p:ext>
            </p:extLst>
          </p:nvPr>
        </p:nvGraphicFramePr>
        <p:xfrm>
          <a:off x="419314" y="1127760"/>
          <a:ext cx="11404881" cy="4835676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2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2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2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2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 неделя</a:t>
                      </a:r>
                    </a:p>
                    <a:p>
                      <a:pPr algn="ctr">
                        <a:defRPr/>
                      </a:pPr>
                      <a:endParaRPr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 неделя</a:t>
                      </a:r>
                    </a:p>
                    <a:p>
                      <a:pPr algn="ctr">
                        <a:defRPr/>
                      </a:pPr>
                      <a:endParaRPr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 неделя</a:t>
                      </a:r>
                    </a:p>
                    <a:p>
                      <a:pPr algn="ctr">
                        <a:defRPr/>
                      </a:pPr>
                      <a:endParaRPr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4 неделя</a:t>
                      </a:r>
                    </a:p>
                    <a:p>
                      <a:pPr algn="ctr">
                        <a:defRPr/>
                      </a:pPr>
                      <a:endParaRPr lang="ru-RU"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5 неделя</a:t>
                      </a:r>
                    </a:p>
                    <a:p>
                      <a:pPr algn="ctr">
                        <a:defRPr/>
                      </a:pPr>
                      <a:endParaRPr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 неделя</a:t>
                      </a:r>
                    </a:p>
                    <a:p>
                      <a:pPr algn="ctr">
                        <a:defRPr/>
                      </a:pPr>
                      <a:endParaRPr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7 неделя</a:t>
                      </a:r>
                    </a:p>
                    <a:p>
                      <a:pPr algn="ctr">
                        <a:defRPr/>
                      </a:pPr>
                      <a:endParaRPr lang="ru-RU"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8 неделя</a:t>
                      </a:r>
                    </a:p>
                    <a:p>
                      <a:pPr algn="ctr">
                        <a:defRPr/>
                      </a:pPr>
                      <a:endParaRPr lang="ru-RU" sz="1050" b="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dirty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Разработка технического задания (определение функционала и дизайна)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Черепанов Д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b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Семенова П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Разработка системы учета утилизации отходов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.10.2023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Гредина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П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b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Левадская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П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dirty="0"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Написание кода приложения (разработка алгоритмов начисления бонусов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,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система учета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,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интеграция с «Вместе»)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Морозов Д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dirty="0">
                          <a:latin typeface="Arial"/>
                          <a:cs typeface="Arial"/>
                        </a:rPr>
                        <a:t>4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Тестирование и отладка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Морозов Д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56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dirty="0"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100" b="0" dirty="0"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100" b="0" dirty="0">
                          <a:latin typeface="Arial"/>
                          <a:cs typeface="Arial"/>
                        </a:rPr>
                        <a:t> Запуск и продвижение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.11.2023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.1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.2023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Мамиков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b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Черепанов Д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 dirty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5970495"/>
            <a:ext cx="50946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322 000 рублей </a:t>
            </a:r>
            <a:endParaRPr lang="ru-RU" sz="1400" b="0" i="0" u="none" strike="noStrike" cap="none" spc="0" dirty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</a:t>
            </a:r>
            <a:r>
              <a:rPr lang="ru-RU" sz="14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6</a:t>
            </a: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месяцев</a:t>
            </a:r>
            <a:endParaRPr lang="ru-RU" sz="1600"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343051"/>
              </p:ext>
            </p:extLst>
          </p:nvPr>
        </p:nvGraphicFramePr>
        <p:xfrm>
          <a:off x="419314" y="1069856"/>
          <a:ext cx="11335806" cy="4755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150 000</a:t>
                      </a: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Единоразовый грант от «</a:t>
                      </a:r>
                      <a:r>
                        <a:rPr lang="ru-RU" sz="1400" dirty="0" err="1">
                          <a:latin typeface="Arial"/>
                          <a:cs typeface="Arial"/>
                        </a:rPr>
                        <a:t>ТюмГУ</a:t>
                      </a:r>
                      <a:r>
                        <a:rPr lang="ru-RU" sz="1400" dirty="0">
                          <a:latin typeface="Arial"/>
                          <a:cs typeface="Arial"/>
                        </a:rPr>
                        <a:t>»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-520 000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-555 000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-486 000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-367 000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-248 000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-129 000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109 000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228 000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70139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Количественные</a:t>
            </a:r>
            <a:r>
              <a:rPr lang="en-US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br>
              <a:rPr lang="ru-RU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en-US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</a:t>
            </a:r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Количество пользователей, присоединившихся к программе: 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этот показатель будет отражать уровень привлекательности приложения для студентов и его потенциальную аудиторию.</a:t>
            </a: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Объем сданных батареек и отсортированного мусора: 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количественный показатель, который покажет, насколько эффективно приложение стимулирует студентов к действиям.</a:t>
            </a: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Количество партнеров программы, присоединившихся к проекту: 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данный показатель позволит оценить масштаб проекта, его привлекательность для бизнеса и перспективы расширения.</a:t>
            </a:r>
          </a:p>
          <a:p>
            <a:pPr algn="l"/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Качественные</a:t>
            </a:r>
            <a:r>
              <a:rPr lang="en-US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b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</a:t>
            </a:r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Доля студентов, активно участвующих в экологических инициативах: 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это будет показателем того, насколько успешно приложение мотивирует студентов на внесение своего вклада в экологию.</a:t>
            </a: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ru-RU" sz="14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Уровень удовлетворенности пользователей приложением: </a:t>
            </a:r>
            <a: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качественный показатель, который будет отражать удобство использования приложения, его дизайн, функциональность и другие важные для студентов аспекты.</a:t>
            </a: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4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ru-RU"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 dirty="0"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66751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Реализация проекта по созданию приложения для начисления виртуальных бонусов является целесообразной и необходимой.</a:t>
            </a:r>
            <a:br>
              <a:rPr lang="ru-RU" sz="16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Это поможет студентам </a:t>
            </a:r>
            <a:r>
              <a:rPr lang="ru-RU" sz="1600" b="0" i="0" u="none" strike="noStrike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ТюмГУ</a:t>
            </a:r>
            <a:r>
              <a:rPr lang="ru-RU" sz="16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стать более вовлеченными в экологические инициативы, что в свою очередь будет способствовать улучшению экологической ситуации.</a:t>
            </a:r>
            <a:br>
              <a:rPr lang="ru-RU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0" i="1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Кроме того, данное приложение позволит студентам получать бонусы и использовать их для получения скидок и привилегий от партнеров программы. Таким образом, проект будет экономически эффективным и привлекательным для студентов.</a:t>
            </a:r>
            <a:br>
              <a:rPr lang="ru-RU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В ближайшие 3-5 лет проект имеет хорошие перспективы развития.</a:t>
            </a:r>
            <a:br>
              <a:rPr lang="ru-RU" sz="1600" b="1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 учетом актуальности экологической тематики и возрастающего внимания к устойчивому развитию, можно ожидать увеличения числа студентов, участвующих в программе.</a:t>
            </a:r>
            <a:br>
              <a:rPr lang="ru-RU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ru-RU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600" b="0" i="1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Также возможно расширение списка партнеров, предоставляющих скидки и привилегии в обмен на бонусы. Кроме того, с развитием технологий в приложение могут быть добавлены новые функции и возможности.</a:t>
            </a:r>
            <a:endParaRPr sz="1600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</TotalTime>
  <Words>5605</Words>
  <Application>Microsoft Macintosh PowerPoint</Application>
  <DocSecurity>0</DocSecurity>
  <PresentationFormat>Широкоэкранный</PresentationFormat>
  <Paragraphs>798</Paragraphs>
  <Slides>56</Slides>
  <Notes>0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8" baseType="lpstr">
      <vt:lpstr>Arial</vt:lpstr>
      <vt:lpstr>Arial Black</vt:lpstr>
      <vt:lpstr>Calibri</vt:lpstr>
      <vt:lpstr>Calibri Light</vt:lpstr>
      <vt:lpstr>Hauora</vt:lpstr>
      <vt:lpstr>Helvetica Neue</vt:lpstr>
      <vt:lpstr>Liberation Sans</vt:lpstr>
      <vt:lpstr>Montserrat</vt:lpstr>
      <vt:lpstr>Roboto</vt:lpstr>
      <vt:lpstr>RobotoFlex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Морозов Данил Юрьевич</cp:lastModifiedBy>
  <cp:revision>56</cp:revision>
  <dcterms:created xsi:type="dcterms:W3CDTF">2023-09-23T09:41:00Z</dcterms:created>
  <dcterms:modified xsi:type="dcterms:W3CDTF">2023-10-31T11:20:18Z</dcterms:modified>
  <cp:category/>
  <dc:identifier/>
  <cp:contentStatus/>
  <dc:language/>
  <cp:version/>
</cp:coreProperties>
</file>