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038" y="714"/>
      </p:cViewPr>
      <p:guideLst>
        <p:guide orient="horz" pos="289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85650" y="1"/>
            <a:ext cx="7918450" cy="11308009"/>
            <a:chOff x="12103488" y="1"/>
            <a:chExt cx="7918450" cy="11308009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EA829B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008488" y="963"/>
              <a:ext cx="2101367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6065888" y="283527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047088" y="2829065"/>
              <a:ext cx="197485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6071850" y="5654675"/>
              <a:ext cx="3950088" cy="5653105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03488" y="2835275"/>
              <a:ext cx="7918450" cy="5645010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065889" y="1"/>
              <a:ext cx="3956049" cy="2835274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87" y="5866654"/>
            <a:ext cx="8986563" cy="1757976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 smtClean="0">
                <a:solidFill>
                  <a:srgbClr val="8F00FF"/>
                </a:solidFill>
                <a:latin typeface="Trebuchet MS"/>
                <a:cs typeface="Trebuchet MS"/>
              </a:rPr>
              <a:t>Макет пункции щитовидной железы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691386"/>
            <a:ext cx="8610600" cy="611509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 smtClean="0">
                <a:latin typeface="Microsoft Sans Serif"/>
                <a:cs typeface="Microsoft Sans Serif"/>
              </a:rPr>
              <a:t>Команда </a:t>
            </a:r>
            <a:r>
              <a:rPr lang="ru-RU" sz="3650" spc="-10" dirty="0" smtClean="0">
                <a:latin typeface="Microsoft Sans Serif"/>
                <a:cs typeface="Microsoft Sans Serif"/>
              </a:rPr>
              <a:t>№ 7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/>
        </p:blipFill>
        <p:spPr bwMode="auto">
          <a:xfrm>
            <a:off x="9671050" y="473075"/>
            <a:ext cx="2362200" cy="18288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/>
          <a:stretch/>
        </p:blipFill>
        <p:spPr bwMode="auto">
          <a:xfrm>
            <a:off x="4420719" y="455064"/>
            <a:ext cx="4183531" cy="1602376"/>
          </a:xfrm>
          <a:prstGeom prst="rect">
            <a:avLst/>
          </a:prstGeom>
        </p:spPr>
      </p:pic>
      <p:sp>
        <p:nvSpPr>
          <p:cNvPr id="49" name="object 11"/>
          <p:cNvSpPr/>
          <p:nvPr/>
        </p:nvSpPr>
        <p:spPr bwMode="auto">
          <a:xfrm>
            <a:off x="12185650" y="8007985"/>
            <a:ext cx="1997710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50" name="object 10"/>
          <p:cNvSpPr/>
          <p:nvPr/>
        </p:nvSpPr>
        <p:spPr bwMode="auto">
          <a:xfrm>
            <a:off x="12185650" y="-1"/>
            <a:ext cx="199771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44" name="Picture 2" descr="C:\Users\1\Google Диск\JOB\UNI DATA\LOGO\LogPGU_simbioz2013 n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412918"/>
            <a:ext cx="2133600" cy="18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 b="83928"/>
          <a:stretch>
            <a:fillRect/>
          </a:stretch>
        </p:blipFill>
        <p:spPr bwMode="auto">
          <a:xfrm>
            <a:off x="12185650" y="2835275"/>
            <a:ext cx="7918450" cy="304800"/>
          </a:xfrm>
          <a:prstGeom prst="rect">
            <a:avLst/>
          </a:prstGeom>
          <a:noFill/>
        </p:spPr>
      </p:pic>
      <p:pic>
        <p:nvPicPr>
          <p:cNvPr id="57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48050" y="8000999"/>
            <a:ext cx="3956050" cy="2835275"/>
          </a:xfrm>
          <a:prstGeom prst="rect">
            <a:avLst/>
          </a:prstGeom>
          <a:noFill/>
        </p:spPr>
      </p:pic>
      <p:sp>
        <p:nvSpPr>
          <p:cNvPr id="58" name="object 10"/>
          <p:cNvSpPr/>
          <p:nvPr/>
        </p:nvSpPr>
        <p:spPr bwMode="auto">
          <a:xfrm>
            <a:off x="14166850" y="8000999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pic>
        <p:nvPicPr>
          <p:cNvPr id="53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 t="85714"/>
          <a:stretch>
            <a:fillRect/>
          </a:stretch>
        </p:blipFill>
        <p:spPr bwMode="auto">
          <a:xfrm>
            <a:off x="12185650" y="7772400"/>
            <a:ext cx="7918450" cy="298809"/>
          </a:xfrm>
          <a:prstGeom prst="rect">
            <a:avLst/>
          </a:prstGeom>
          <a:noFill/>
        </p:spPr>
      </p:pic>
      <p:sp>
        <p:nvSpPr>
          <p:cNvPr id="78" name="object 10"/>
          <p:cNvSpPr/>
          <p:nvPr/>
        </p:nvSpPr>
        <p:spPr bwMode="auto">
          <a:xfrm>
            <a:off x="18122900" y="0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03" name="object 8"/>
          <p:cNvGrpSpPr/>
          <p:nvPr/>
        </p:nvGrpSpPr>
        <p:grpSpPr bwMode="auto">
          <a:xfrm>
            <a:off x="10139699" y="10832026"/>
            <a:ext cx="4021653" cy="476884"/>
            <a:chOff x="10057369" y="10832026"/>
            <a:chExt cx="4021653" cy="476884"/>
          </a:xfrm>
        </p:grpSpPr>
        <p:sp>
          <p:nvSpPr>
            <p:cNvPr id="104" name="object 9"/>
            <p:cNvSpPr/>
            <p:nvPr/>
          </p:nvSpPr>
          <p:spPr bwMode="auto">
            <a:xfrm>
              <a:off x="10057369" y="10832026"/>
              <a:ext cx="2045951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5" name="object 10"/>
            <p:cNvSpPr/>
            <p:nvPr/>
          </p:nvSpPr>
          <p:spPr bwMode="auto">
            <a:xfrm>
              <a:off x="12103320" y="10832026"/>
              <a:ext cx="1975702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6" name="object 11"/>
          <p:cNvGrpSpPr/>
          <p:nvPr/>
        </p:nvGrpSpPr>
        <p:grpSpPr bwMode="auto">
          <a:xfrm>
            <a:off x="16148051" y="10832026"/>
            <a:ext cx="3956050" cy="476884"/>
            <a:chOff x="16089216" y="10832026"/>
            <a:chExt cx="3933034" cy="476884"/>
          </a:xfrm>
        </p:grpSpPr>
        <p:sp>
          <p:nvSpPr>
            <p:cNvPr id="107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8" name="object 13"/>
            <p:cNvSpPr/>
            <p:nvPr/>
          </p:nvSpPr>
          <p:spPr bwMode="auto">
            <a:xfrm>
              <a:off x="18099835" y="10832026"/>
              <a:ext cx="192241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9" name="object 14"/>
          <p:cNvGrpSpPr/>
          <p:nvPr/>
        </p:nvGrpSpPr>
        <p:grpSpPr bwMode="auto">
          <a:xfrm>
            <a:off x="0" y="10832466"/>
            <a:ext cx="10433050" cy="476884"/>
            <a:chOff x="6376" y="10832026"/>
            <a:chExt cx="10053319" cy="476884"/>
          </a:xfrm>
        </p:grpSpPr>
        <p:sp>
          <p:nvSpPr>
            <p:cNvPr id="110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1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2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3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4" name="object 19"/>
          <p:cNvSpPr/>
          <p:nvPr/>
        </p:nvSpPr>
        <p:spPr bwMode="auto">
          <a:xfrm>
            <a:off x="14160949" y="10832026"/>
            <a:ext cx="1987102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15" name="object 8"/>
          <p:cNvGrpSpPr/>
          <p:nvPr/>
        </p:nvGrpSpPr>
        <p:grpSpPr bwMode="auto">
          <a:xfrm>
            <a:off x="10057149" y="2606675"/>
            <a:ext cx="4021454" cy="248284"/>
            <a:chOff x="10057369" y="10832026"/>
            <a:chExt cx="4021454" cy="476884"/>
          </a:xfrm>
        </p:grpSpPr>
        <p:sp>
          <p:nvSpPr>
            <p:cNvPr id="116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7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8" name="object 11"/>
          <p:cNvGrpSpPr/>
          <p:nvPr/>
        </p:nvGrpSpPr>
        <p:grpSpPr bwMode="auto">
          <a:xfrm>
            <a:off x="16148050" y="2606675"/>
            <a:ext cx="3956050" cy="248284"/>
            <a:chOff x="16089216" y="10832026"/>
            <a:chExt cx="4015104" cy="476884"/>
          </a:xfrm>
        </p:grpSpPr>
        <p:sp>
          <p:nvSpPr>
            <p:cNvPr id="119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0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21" name="object 14"/>
          <p:cNvGrpSpPr/>
          <p:nvPr/>
        </p:nvGrpSpPr>
        <p:grpSpPr bwMode="auto">
          <a:xfrm>
            <a:off x="-1" y="2607115"/>
            <a:ext cx="10350499" cy="248284"/>
            <a:chOff x="85920" y="10832026"/>
            <a:chExt cx="9973773" cy="476884"/>
          </a:xfrm>
        </p:grpSpPr>
        <p:sp>
          <p:nvSpPr>
            <p:cNvPr id="122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3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4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5" name="object 18"/>
            <p:cNvSpPr/>
            <p:nvPr/>
          </p:nvSpPr>
          <p:spPr bwMode="auto">
            <a:xfrm>
              <a:off x="85920" y="10832026"/>
              <a:ext cx="9973773" cy="438231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6" name="object 19"/>
          <p:cNvSpPr/>
          <p:nvPr/>
        </p:nvSpPr>
        <p:spPr bwMode="auto">
          <a:xfrm>
            <a:off x="14078398" y="2606675"/>
            <a:ext cx="2069652" cy="2482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28" name="Прямоугольник 127"/>
          <p:cNvSpPr/>
          <p:nvPr/>
        </p:nvSpPr>
        <p:spPr>
          <a:xfrm>
            <a:off x="12871450" y="4587875"/>
            <a:ext cx="653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Акселератор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Импульс-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Life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ПГУ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79633" y="2848353"/>
            <a:ext cx="10686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Проекту критически не хватает финансирования для доработки макета до пилотной партии (качественные материалы, сменные модули), а также продвижения — отсутствуют </a:t>
            </a:r>
            <a:r>
              <a:rPr lang="ru-RU" sz="28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демо</a:t>
            </a:r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-видео и экспертные отзывы. Ключевая проблема — нет партнерств с </a:t>
            </a:r>
            <a:r>
              <a:rPr lang="ru-RU" sz="28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симуляционными</a:t>
            </a:r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центрами или дистрибьюторами УЗ-оборудования, без чего невозможны </a:t>
            </a:r>
            <a:r>
              <a:rPr lang="ru-RU" sz="28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валидация</a:t>
            </a:r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выход на закупки. Без этих трех компонентов продукт останется лабораторным прототипом, не готовым к внедрению.</a:t>
            </a:r>
            <a:endParaRPr lang="ru-RU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708650" y="-2955925"/>
            <a:ext cx="14230219" cy="14230219"/>
          </a:xfrm>
          <a:prstGeom prst="rect">
            <a:avLst/>
          </a:prstGeom>
        </p:spPr>
      </p:pic>
      <p:pic>
        <p:nvPicPr>
          <p:cNvPr id="6146" name="Picture 2" descr="https://sun9-80.userapi.com/s/v1/ig2/Fbyd-yvW7D-JAYXKgxn3OCQu8614-5SIjhP67iCxyJ9iPFTZKPfiQxKNyCd1_SmZDjCV1xH0PzJQxu1Xg-IgM96s.jpg?quality=95&amp;as=32x32,48x48,72x72,108x108,160x160,240x240,360x360,480x480,540x540,640x640,720x720,1024x1024&amp;from=bu&amp;u=Bw34yOrxxg6EnNMPTgQvguNsTBZny7XyWwI5A1z7e-A&amp;cs=1024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51253" r="31348" b="12809"/>
          <a:stretch/>
        </p:blipFill>
        <p:spPr bwMode="auto">
          <a:xfrm>
            <a:off x="3288443" y="6782984"/>
            <a:ext cx="4020407" cy="34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865" y="376102"/>
            <a:ext cx="9430769" cy="52231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98450" y="2987675"/>
            <a:ext cx="100520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1990-х годов число диагностических пункций растёт, однако новички часто допускают ошибки. </a:t>
            </a:r>
            <a:r>
              <a:rPr lang="ru-RU" sz="28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Симуляционное</a:t>
            </a:r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обучение с макетами стало стандартом подготовки специалистов.</a:t>
            </a:r>
            <a:endParaRPr lang="ru-RU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050" y="5883275"/>
            <a:ext cx="1150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0" i="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Недостаток практических навыков у молодых специалистов.</a:t>
            </a:r>
            <a:r>
              <a:rPr lang="ru-RU" sz="2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Риск осложнений при обучении на реальных пациентах.</a:t>
            </a:r>
            <a:r>
              <a:rPr lang="ru-RU" sz="2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Высокая стоимость и ограниченная доступность зарубежных тренажёров.</a:t>
            </a:r>
            <a:r>
              <a:rPr lang="ru-RU" sz="2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0" i="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Отсутствие отечественных аналогов, учитывающих особенности анатомии и техники пункции в российских медицинских учреждениях.</a:t>
            </a:r>
            <a:r>
              <a:rPr lang="ru-RU" sz="2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40140" y="4908832"/>
            <a:ext cx="483990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dirty="0" smtClean="0"/>
              <a:t>Экономичность обеспечивается использованием доступных материалов без снижения качества, что значительно уменьшает себестоимость макета.</a:t>
            </a:r>
          </a:p>
          <a:p>
            <a:pPr fontAlgn="t"/>
            <a:endParaRPr lang="ru-RU" sz="2800" dirty="0"/>
          </a:p>
        </p:txBody>
      </p:sp>
      <p:pic>
        <p:nvPicPr>
          <p:cNvPr id="8" name="Google Shape;112;p9" title="bV4b-3QLNJYEHwhWsRJMwFfwezuNGxyRY6CguuA4Y6FFWX_sBf6n0Z8OD7IyITTv-Z7nBnt0Xsp2e1iau72Fs9fh.jpg"/>
          <p:cNvPicPr preferRelativeResize="0"/>
          <p:nvPr/>
        </p:nvPicPr>
        <p:blipFill rotWithShape="1">
          <a:blip r:embed="rId2">
            <a:alphaModFix/>
          </a:blip>
          <a:srcRect l="8645" r="8430"/>
          <a:stretch/>
        </p:blipFill>
        <p:spPr>
          <a:xfrm>
            <a:off x="7095321" y="1689026"/>
            <a:ext cx="4925975" cy="28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27.userapi.com/s/v1/ig2/5CwwFOirsRe0098Wjzz61Gc5RJeet3oJKBl9N8axHPkC2NJK-lhBEa-fF4doJL_Pe1iXDp9Nvd67Ngrpf-rsNhFJ.jpg?quality=95&amp;as=32x32,48x48,72x72,108x108,160x160,240x240,360x360,480x480,540x540,640x640,720x720,1024x1024&amp;from=bu&amp;u=PFr8DzyTb49sjb7DKXjsYnpheFzyl_c53a2xiZ7piB4&amp;cs=1024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-436" r="6699" b="436"/>
          <a:stretch/>
        </p:blipFill>
        <p:spPr bwMode="auto">
          <a:xfrm>
            <a:off x="14355852" y="597629"/>
            <a:ext cx="3858878" cy="46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850" y="5062720"/>
            <a:ext cx="449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Многократное использование достигается благодаря съёмным элементам и желатиновому материалу, что сокращает эксплуатационные расходы на расходные материалы.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85435" y="5731093"/>
            <a:ext cx="3948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Точная анатомия способствует более эффективному освоению техники пункции, улучшая практические навыки и снижая вероятность ошибок в работе врачей.</a:t>
            </a:r>
            <a:endParaRPr lang="ru-RU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13143"/>
            <a:ext cx="4893984" cy="27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3074" name="Picture 2" descr="https://storage.yandexcloud.net/sokratic-images/be942f83-7d41-4b0b-b570-f29bf7455a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079" y="2053060"/>
            <a:ext cx="3524981" cy="35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orage.yandexcloud.net/sokratic-images/3d0ae888-9803-45d9-bee0-e3abafbe16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709" y="5412263"/>
            <a:ext cx="3932238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96115" y="6567540"/>
            <a:ext cx="4644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/>
              <a:t>Корпус макета изготовлен с помощью 3D-печати из высокопрочного пластика, что гарантирует долговечность и возможность многократного использования изделия.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96115" y="3905235"/>
            <a:ext cx="4847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/>
              <a:t>Щитовидная железа выполнена как отдельный элемент, упрощающий обучение и уменьшающий затраты на расходные материалы посредством быстрой замены.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92654" y="3905235"/>
            <a:ext cx="5418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/>
              <a:t>Для </a:t>
            </a:r>
            <a:r>
              <a:rPr lang="ru-RU" sz="2400" dirty="0"/>
              <a:t>снижения себестоимости вместо силикона применяется желатин, используемый в области пункции, обеспечивая эффективное и доступное решение.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27854" y="6567540"/>
            <a:ext cx="5074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/>
              <a:t>Силиконовая модель щитовидной железы включает сосуды и нервы, обеспечивая точное воспроизведение тканей для максимально правдоподобной подготовки.</a:t>
            </a:r>
          </a:p>
        </p:txBody>
      </p:sp>
      <p:pic>
        <p:nvPicPr>
          <p:cNvPr id="3076" name="Picture 4" descr="https://storage.yandexcloud.net/sokratic-images/4d2c501c-9499-4600-858e-3869423b56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546" y="2863902"/>
            <a:ext cx="3703638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3" name="Google Shape;162;p11"/>
          <p:cNvGraphicFramePr/>
          <p:nvPr>
            <p:extLst>
              <p:ext uri="{D42A27DB-BD31-4B8C-83A1-F6EECF244321}">
                <p14:modId xmlns:p14="http://schemas.microsoft.com/office/powerpoint/2010/main" val="1236736678"/>
              </p:ext>
            </p:extLst>
          </p:nvPr>
        </p:nvGraphicFramePr>
        <p:xfrm>
          <a:off x="2548288" y="3063875"/>
          <a:ext cx="14540100" cy="694723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4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/>
                        <a:t>Характеристики продукта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/>
                        <a:t>Ваша </a:t>
                      </a:r>
                      <a:r>
                        <a:rPr lang="ru-RU" sz="2200" u="none" strike="noStrike" cap="none" dirty="0" smtClean="0"/>
                        <a:t>разработка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u="none" strike="noStrike" cap="none" dirty="0" smtClean="0">
                          <a:sym typeface="Arial"/>
                        </a:rPr>
                        <a:t>Макет щитовидной железы для проведения пункций под УЗИ контролем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u="none" strike="noStrike" cap="none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/>
                        <a:t>Конкурент №1 </a:t>
                      </a:r>
                      <a:endParaRPr sz="22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(</a:t>
                      </a:r>
                      <a:r>
                        <a:rPr lang="ru-RU" sz="2200" u="none" strike="noStrike" cap="none" dirty="0" err="1" smtClean="0"/>
                        <a:t>Гэотар</a:t>
                      </a:r>
                      <a:r>
                        <a:rPr lang="ru-RU" sz="2200" u="none" strike="noStrike" cap="none" dirty="0" smtClean="0"/>
                        <a:t> США и Западная Европа)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/>
                        <a:t>Конкурент №2 </a:t>
                      </a:r>
                      <a:endParaRPr sz="2200" u="none" strike="noStrike" cap="none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u="none" strike="noStrike" cap="none" dirty="0" smtClean="0"/>
                        <a:t>(</a:t>
                      </a:r>
                      <a:r>
                        <a:rPr lang="en-US" sz="2200" u="none" strike="noStrike" cap="none" dirty="0" err="1" smtClean="0"/>
                        <a:t>Jusha</a:t>
                      </a:r>
                      <a:r>
                        <a:rPr lang="ru-RU" sz="2200" u="none" strike="noStrike" cap="none" dirty="0" smtClean="0"/>
                        <a:t> Китай)</a:t>
                      </a:r>
                      <a:endParaRPr sz="22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3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Установлены</a:t>
                      </a:r>
                      <a:r>
                        <a:rPr lang="ru-RU" sz="2200" u="none" strike="noStrike" cap="none" baseline="0" dirty="0" smtClean="0"/>
                        <a:t> анатомически правильно расположены другие структуры ( сосуды, нервы)</a:t>
                      </a:r>
                      <a:endParaRPr lang="ru-RU"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7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Сменный модуль 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7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Российское производство</a:t>
                      </a:r>
                      <a:r>
                        <a:rPr lang="ru-RU" sz="2200" u="none" strike="noStrike" cap="none" baseline="0" dirty="0" smtClean="0"/>
                        <a:t> 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90996967"/>
                  </a:ext>
                </a:extLst>
              </a:tr>
              <a:tr h="9367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Использование желатина в качестве </a:t>
                      </a:r>
                      <a:r>
                        <a:rPr lang="ru-RU" sz="2200" u="none" strike="noStrike" cap="none" dirty="0" err="1" smtClean="0"/>
                        <a:t>пунктата</a:t>
                      </a:r>
                      <a:r>
                        <a:rPr lang="ru-RU" sz="2200" u="none" strike="noStrike" cap="none" baseline="0" dirty="0" smtClean="0"/>
                        <a:t> 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48445559"/>
                  </a:ext>
                </a:extLst>
              </a:tr>
              <a:tr h="9367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Многократность использования 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+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strike="noStrike" cap="none" dirty="0" smtClean="0"/>
                        <a:t>-</a:t>
                      </a:r>
                      <a:endParaRPr sz="2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7749793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21383" y="4467824"/>
            <a:ext cx="9469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Планируется продажа через ведущие онлайн-платформы с фокусом на учебные и медицинские учреждения.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5137" y="6873875"/>
            <a:ext cx="9334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Ориентация на крупные учебные центры и клиники обеспечивает эффективный выход на профильный рынок.</a:t>
            </a:r>
            <a:endParaRPr lang="ru-RU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63253"/>
              </p:ext>
            </p:extLst>
          </p:nvPr>
        </p:nvGraphicFramePr>
        <p:xfrm>
          <a:off x="9649788" y="4467823"/>
          <a:ext cx="9927261" cy="39205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11210">
                  <a:extLst>
                    <a:ext uri="{9D8B030D-6E8A-4147-A177-3AD203B41FA5}">
                      <a16:colId xmlns:a16="http://schemas.microsoft.com/office/drawing/2014/main" val="2627450299"/>
                    </a:ext>
                  </a:extLst>
                </a:gridCol>
                <a:gridCol w="5016051">
                  <a:extLst>
                    <a:ext uri="{9D8B030D-6E8A-4147-A177-3AD203B41FA5}">
                      <a16:colId xmlns:a16="http://schemas.microsoft.com/office/drawing/2014/main" val="184282694"/>
                    </a:ext>
                  </a:extLst>
                </a:gridCol>
              </a:tblGrid>
              <a:tr h="7582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Платформы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Потребители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59528"/>
                  </a:ext>
                </a:extLst>
              </a:tr>
              <a:tr h="7582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МедТехника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Учебные центры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60094"/>
                  </a:ext>
                </a:extLst>
              </a:tr>
              <a:tr h="7582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СуперМедСквад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Частные клиники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56604"/>
                  </a:ext>
                </a:extLst>
              </a:tr>
              <a:tr h="7582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Решение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Учебные заведения повышения квалификации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00072"/>
                  </a:ext>
                </a:extLst>
              </a:tr>
              <a:tr h="758209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Вартумед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Крупные города (Москва,</a:t>
                      </a:r>
                      <a:r>
                        <a:rPr lang="ru-RU" sz="2400" baseline="0" dirty="0" smtClean="0"/>
                        <a:t> Казань и др.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183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46050" y="2422976"/>
            <a:ext cx="15584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Состав Команды: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 Батехин Никита Андреевич студент группы 21ЛЛ13 5 курса ПГУ МИ,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 Кирилина Анастасия Сергеевна студент группы 22ллв2 4 курса ПГУ МИ</a:t>
            </a:r>
            <a:endParaRPr lang="ru-RU" sz="2800" dirty="0" smtClean="0"/>
          </a:p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/>
            </a: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6" name="Picture 2" descr="C:\Users\xXx\Downloads\IMG_516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471242"/>
            <a:ext cx="4769316" cy="2682875"/>
          </a:xfrm>
          <a:prstGeom prst="rect">
            <a:avLst/>
          </a:prstGeom>
          <a:noFill/>
        </p:spPr>
      </p:pic>
      <p:pic>
        <p:nvPicPr>
          <p:cNvPr id="4098" name="Picture 2" descr="https://sun9-22.userapi.com/s/v1/ig2/UFpCIrpEQLm30Q0b1Ku6QK6JsCFxS3cgl4INd2eMOY8I_RaVm4ZjoaXn1Z67v8DLyfeR90X7epmaU70St-cPbS3U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810" y="161711"/>
            <a:ext cx="2697956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Google Shape;287;p16"/>
          <p:cNvGraphicFramePr/>
          <p:nvPr>
            <p:extLst>
              <p:ext uri="{D42A27DB-BD31-4B8C-83A1-F6EECF244321}">
                <p14:modId xmlns:p14="http://schemas.microsoft.com/office/powerpoint/2010/main" val="3716100891"/>
              </p:ext>
            </p:extLst>
          </p:nvPr>
        </p:nvGraphicFramePr>
        <p:xfrm>
          <a:off x="146050" y="3925588"/>
          <a:ext cx="19507200" cy="699810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75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/>
                        <a:t>До участия в акселерационной программе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/>
                        <a:t>После участия в акселерационной программе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9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/>
                        <a:t>Уровень готовности технологии </a:t>
                      </a:r>
                      <a:r>
                        <a:rPr lang="ru-RU" sz="2400" u="none" strike="noStrike" cap="none" dirty="0" smtClean="0"/>
                        <a:t>–</a:t>
                      </a:r>
                      <a:r>
                        <a:rPr lang="ru-RU" sz="2400" u="none" strike="noStrike" cap="none" baseline="0" dirty="0" smtClean="0"/>
                        <a:t> проектная команда сформирована, но нет полного набора базовых компетенций (например, отсутствует бизнес-компетенция), нет внешней поддержки (менторы, эксперты)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400" u="none" strike="noStrike" cap="none" dirty="0"/>
                        <a:t>Уровень готовности технологии </a:t>
                      </a:r>
                      <a:r>
                        <a:rPr lang="ru-RU" sz="2400" u="none" strike="noStrike" cap="none" dirty="0" smtClean="0"/>
                        <a:t>– реализован</a:t>
                      </a:r>
                      <a:r>
                        <a:rPr lang="ru-RU" sz="2400" u="none" strike="noStrike" cap="none" baseline="0" dirty="0" smtClean="0"/>
                        <a:t> ключевой принцип корпоративного управления: функции управления сосредоточены в руках верхнего профессиональных управляющих (менеджеров), работающих по найму.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7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/>
                        <a:t>Производственная готовность </a:t>
                      </a:r>
                      <a:r>
                        <a:rPr lang="ru-RU" sz="2400" u="none" strike="noStrike" cap="none" dirty="0" smtClean="0"/>
                        <a:t>–</a:t>
                      </a:r>
                      <a:r>
                        <a:rPr lang="en-US" sz="2400" u="none" strike="noStrike" cap="none" dirty="0" smtClean="0"/>
                        <a:t> FFF</a:t>
                      </a:r>
                      <a:r>
                        <a:rPr lang="ru-RU" sz="2400" u="none" strike="noStrike" cap="none" baseline="0" dirty="0" smtClean="0"/>
                        <a:t> выполнена базовая оценка объема рынка, проведен конкурентный анализ, оценены первоначальные показатели бизнес-плана (необходимый объем инвестиций, прогноз по выручке), выработана стратегия защиты интеллектуальной собственности.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cap="none" dirty="0"/>
                        <a:t>Производственная готовность </a:t>
                      </a:r>
                      <a:r>
                        <a:rPr lang="ru-RU" sz="2400" u="none" strike="noStrike" cap="none" dirty="0" smtClean="0"/>
                        <a:t>-</a:t>
                      </a:r>
                      <a:r>
                        <a:rPr lang="ru-RU" sz="2400" u="none" strike="noStrike" cap="none" baseline="0" dirty="0" smtClean="0"/>
                        <a:t> </a:t>
                      </a:r>
                      <a:r>
                        <a:rPr lang="ru-RU" sz="2400" u="none" strike="noStrike" cap="none" dirty="0" err="1" smtClean="0">
                          <a:effectLst/>
                          <a:sym typeface="Arial"/>
                        </a:rPr>
                        <a:t>Round</a:t>
                      </a:r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> A, Обеспечена устойчивая динамика продаж на локальном рынке, первые продажи на международном рынке</a:t>
                      </a:r>
                    </a:p>
                    <a:p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/>
                      </a:r>
                      <a:br>
                        <a:rPr lang="ru-RU" sz="2400" u="none" strike="noStrike" cap="none" dirty="0" smtClean="0">
                          <a:effectLst/>
                          <a:sym typeface="Arial"/>
                        </a:rPr>
                      </a:b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0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/>
                        <a:t>Рыночная готовность </a:t>
                      </a:r>
                      <a:r>
                        <a:rPr lang="ru-RU" sz="2400" u="none" strike="noStrike" cap="none" dirty="0" smtClean="0"/>
                        <a:t>- </a:t>
                      </a:r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>Определен целевой рынок, выявлены области применения продукта / технологии. Выполнено </a:t>
                      </a:r>
                      <a:r>
                        <a:rPr lang="ru-RU" sz="2400" u="none" strike="noStrike" cap="none" dirty="0" err="1" smtClean="0">
                          <a:effectLst/>
                          <a:sym typeface="Arial"/>
                        </a:rPr>
                        <a:t>овое</a:t>
                      </a:r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> исследование рынка (общие количественные и качественные показатели)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400" u="none" strike="noStrike" cap="none" dirty="0"/>
                        <a:t>Рыночная готовность </a:t>
                      </a:r>
                      <a:r>
                        <a:rPr lang="ru-RU" sz="2400" u="none" strike="noStrike" cap="none" dirty="0" smtClean="0"/>
                        <a:t>- </a:t>
                      </a:r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>Достигнуты продажи рыночным потребителям. Достигнута безубыточность экономики продаж по каналам.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0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/>
                        <a:t>Партнерства </a:t>
                      </a:r>
                      <a:r>
                        <a:rPr lang="ru-RU" sz="2400" u="none" strike="noStrike" cap="none" dirty="0" smtClean="0"/>
                        <a:t>– </a:t>
                      </a:r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>Определен целевой рынок, выявлены области применения продукта / технологии. Выполнено базовое исследование рынка (общие количественные и качественные показатели)</a:t>
                      </a:r>
                      <a:r>
                        <a:rPr lang="ru-RU" sz="2400" u="none" strike="noStrike" cap="none" dirty="0" smtClean="0"/>
                        <a:t> 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400" u="none" strike="noStrike" cap="none" dirty="0"/>
                        <a:t>Партнерства </a:t>
                      </a:r>
                      <a:r>
                        <a:rPr lang="ru-RU" sz="2400" u="none" strike="noStrike" cap="none" dirty="0" smtClean="0"/>
                        <a:t>- </a:t>
                      </a:r>
                      <a:r>
                        <a:rPr lang="ru-RU" sz="2400" u="none" strike="noStrike" cap="none" dirty="0" smtClean="0">
                          <a:effectLst/>
                          <a:sym typeface="Arial"/>
                        </a:rPr>
                        <a:t>Достигнуты продажи рыночным потребителям. Достигнута безубыточность экономики продаж по каналам.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0" name="Picture 4" descr="https://sun9-28.userapi.com/s/v1/ig2/YmsnWnBCuvskZ262KBYmdqiIzIXPIByn6DdMMoxQncAKRuOyNRYc1cqZAF_MlTz3UblSd-ckychD5-2RkYtcCh0n.jpg?quality=95&amp;as=32x24,48x36,72x54,108x81,160x120,240x180,360x270,480x360,540x405,640x480,720x540,1080x810,1280x960,1440x1080,2560x1920&amp;from=bu&amp;u=OF00rQlkjRDIEDN7V0D1CuU1cIopHNw5VG906eqrgdc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863" y="907186"/>
            <a:ext cx="3802400" cy="28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1235" y="2422976"/>
            <a:ext cx="19359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 dirty="0" smtClean="0">
                <a:latin typeface="Microsoft Sans Serif"/>
                <a:cs typeface="Microsoft Sans Serif"/>
              </a:rPr>
              <a:t>Уже создан теоретический прототип. Проводятся переговоры по созданию уже физического прототипа макета. Ожидания получения патента в течении ближайшего года </a:t>
            </a:r>
            <a:r>
              <a:rPr lang="ru-RU" sz="2800" spc="-20" dirty="0" err="1" smtClean="0">
                <a:latin typeface="Microsoft Sans Serif"/>
                <a:cs typeface="Microsoft Sans Serif"/>
              </a:rPr>
              <a:t>года</a:t>
            </a:r>
            <a:r>
              <a:rPr lang="ru-RU" sz="2800" spc="-20" dirty="0" smtClean="0">
                <a:latin typeface="Microsoft Sans Serif"/>
                <a:cs typeface="Microsoft Sans Serif"/>
              </a:rPr>
              <a:t>. Письмо от заинтересованного потребителя (</a:t>
            </a:r>
            <a:r>
              <a:rPr lang="ru-RU" sz="2800" spc="-20" dirty="0" err="1" smtClean="0">
                <a:latin typeface="Microsoft Sans Serif"/>
                <a:cs typeface="Microsoft Sans Serif"/>
              </a:rPr>
              <a:t>Симулиционно</a:t>
            </a:r>
            <a:r>
              <a:rPr lang="ru-RU" sz="2800" spc="-20" dirty="0" smtClean="0">
                <a:latin typeface="Microsoft Sans Serif"/>
                <a:cs typeface="Microsoft Sans Serif"/>
              </a:rPr>
              <a:t> – </a:t>
            </a:r>
            <a:r>
              <a:rPr lang="ru-RU" sz="2800" spc="-20" dirty="0" err="1">
                <a:latin typeface="Microsoft Sans Serif"/>
                <a:cs typeface="Microsoft Sans Serif"/>
              </a:rPr>
              <a:t>а</a:t>
            </a:r>
            <a:r>
              <a:rPr lang="ru-RU" sz="2800" spc="-20" dirty="0" err="1" smtClean="0">
                <a:latin typeface="Microsoft Sans Serif"/>
                <a:cs typeface="Microsoft Sans Serif"/>
              </a:rPr>
              <a:t>кредационный</a:t>
            </a:r>
            <a:r>
              <a:rPr lang="ru-RU" sz="2800" spc="-20" dirty="0" smtClean="0">
                <a:latin typeface="Microsoft Sans Serif"/>
                <a:cs typeface="Microsoft Sans Serif"/>
              </a:rPr>
              <a:t> центр ПГУ).</a:t>
            </a:r>
            <a:endParaRPr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3292"/>
              </p:ext>
            </p:extLst>
          </p:nvPr>
        </p:nvGraphicFramePr>
        <p:xfrm>
          <a:off x="714121" y="4300486"/>
          <a:ext cx="17796128" cy="5468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104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Уровень готовности технологии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Краткое описание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Артефакт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28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-3</a:t>
                      </a:r>
                      <a:endParaRPr lang="ru-RU" sz="20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Формирование концепции, лабораторные исследования, создание макета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Научные статьи, отчеты о моделировании, письма заинтересованности от партнеров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7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4-6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Создание прототипа, подтверждение характеристик в лабораторных условиях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dirty="0"/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74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Пилотирование проекта (опытные испытания)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96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Предсерийное производство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24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9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Серийное производство, коммерческое использование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/>
                        <a:t>Контракты на продажу, фото серийного производства, отзывы клиентов.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grpSp>
        <p:nvGrpSpPr>
          <p:cNvPr id="49" name="Группа 48"/>
          <p:cNvGrpSpPr/>
          <p:nvPr/>
        </p:nvGrpSpPr>
        <p:grpSpPr>
          <a:xfrm>
            <a:off x="674810" y="8702456"/>
            <a:ext cx="3282950" cy="1676400"/>
            <a:chOff x="91624" y="9074239"/>
            <a:chExt cx="3282950" cy="1676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91624" y="9074239"/>
              <a:ext cx="3282950" cy="1676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294005" y="9312275"/>
              <a:ext cx="30064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2400" spc="-20" dirty="0" smtClean="0">
                  <a:latin typeface="Microsoft Sans Serif"/>
                  <a:cs typeface="Microsoft Sans Serif"/>
                </a:rPr>
                <a:t>Исследование рынка и доработка макета </a:t>
              </a:r>
              <a:endParaRPr sz="16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341992" y="7026275"/>
            <a:ext cx="2955175" cy="1413302"/>
            <a:chOff x="3555446" y="7039922"/>
            <a:chExt cx="2955175" cy="1413302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3555446" y="7039922"/>
              <a:ext cx="2955175" cy="14133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27625" y="7331075"/>
              <a:ext cx="2298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Патентование технологии </a:t>
              </a:r>
              <a:endPara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900373" y="5072090"/>
            <a:ext cx="3245181" cy="1819463"/>
            <a:chOff x="7214768" y="5137258"/>
            <a:chExt cx="3245181" cy="1819463"/>
          </a:xfrm>
        </p:grpSpPr>
        <p:sp>
          <p:nvSpPr>
            <p:cNvPr id="35" name="Прямоугольник 34"/>
            <p:cNvSpPr/>
            <p:nvPr/>
          </p:nvSpPr>
          <p:spPr bwMode="auto">
            <a:xfrm>
              <a:off x="7214768" y="5137258"/>
              <a:ext cx="2873854" cy="18194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13650" y="5381657"/>
              <a:ext cx="2846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Создание маркетинговых материалов </a:t>
              </a:r>
              <a:endPara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1499850" y="3482383"/>
            <a:ext cx="4132993" cy="1617614"/>
            <a:chOff x="10988913" y="3902075"/>
            <a:chExt cx="4132993" cy="1617614"/>
          </a:xfrm>
        </p:grpSpPr>
        <p:sp>
          <p:nvSpPr>
            <p:cNvPr id="36" name="Прямоугольник 35"/>
            <p:cNvSpPr/>
            <p:nvPr/>
          </p:nvSpPr>
          <p:spPr bwMode="auto">
            <a:xfrm>
              <a:off x="10988913" y="3902075"/>
              <a:ext cx="4132993" cy="16176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40927" y="4172376"/>
              <a:ext cx="3865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Привлечение инвесторов и расширение продаж</a:t>
              </a:r>
              <a:endPara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6317862" y="1720784"/>
            <a:ext cx="3563945" cy="1761599"/>
            <a:chOff x="16229713" y="2382536"/>
            <a:chExt cx="3563945" cy="1761599"/>
          </a:xfrm>
        </p:grpSpPr>
        <p:sp>
          <p:nvSpPr>
            <p:cNvPr id="37" name="Прямоугольник 36"/>
            <p:cNvSpPr/>
            <p:nvPr/>
          </p:nvSpPr>
          <p:spPr bwMode="auto">
            <a:xfrm>
              <a:off x="16229713" y="2382536"/>
              <a:ext cx="3563945" cy="1761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96525" y="2789093"/>
              <a:ext cx="3230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Участие в выставках и конференциях</a:t>
              </a:r>
              <a:endPara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cxnSp>
        <p:nvCxnSpPr>
          <p:cNvPr id="51" name="Скругленная соединительная линия 50"/>
          <p:cNvCxnSpPr>
            <a:stCxn id="38" idx="0"/>
            <a:endCxn id="32" idx="1"/>
          </p:cNvCxnSpPr>
          <p:nvPr/>
        </p:nvCxnSpPr>
        <p:spPr>
          <a:xfrm rot="5400000" flipH="1" flipV="1">
            <a:off x="2844373" y="7204838"/>
            <a:ext cx="969530" cy="202570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stCxn id="32" idx="3"/>
            <a:endCxn id="35" idx="2"/>
          </p:cNvCxnSpPr>
          <p:nvPr/>
        </p:nvCxnSpPr>
        <p:spPr>
          <a:xfrm flipV="1">
            <a:off x="7297167" y="6891553"/>
            <a:ext cx="2040133" cy="84137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>
            <a:stCxn id="35" idx="0"/>
            <a:endCxn id="36" idx="1"/>
          </p:cNvCxnSpPr>
          <p:nvPr/>
        </p:nvCxnSpPr>
        <p:spPr>
          <a:xfrm rot="5400000" flipH="1" flipV="1">
            <a:off x="10028125" y="3600365"/>
            <a:ext cx="780900" cy="216255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36" idx="3"/>
            <a:endCxn id="37" idx="2"/>
          </p:cNvCxnSpPr>
          <p:nvPr/>
        </p:nvCxnSpPr>
        <p:spPr>
          <a:xfrm flipV="1">
            <a:off x="15632843" y="3482383"/>
            <a:ext cx="2466992" cy="80880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https://sun9-49.userapi.com/s/v1/ig2/bZXAM160C-9rGoYRqNez0hdVdpKh_L_PW8Ld73q7d7qp-eQLRu7bz-1fBiuNI0b_-sBelSTInvZV0YORD7-qNlrf.jpg?quality=95&amp;as=32x21,48x32,72x48,108x72,160x107,240x160,360x240,480x320,540x360,640x427,720x480,1000x667&amp;from=bu&amp;u=nyg5rBGKMqiYuw0TnV4PkR8DjvBwzY3JZphZxJm6jLA&amp;cs=10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9" y="5714698"/>
            <a:ext cx="7297532" cy="48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3.userapi.com/s/v1/ig2/CppFWRhNhAOH_ztMZ04AM5Hw5JHkluiEOCdaaSAWQUoDt-_sICTLCntrJN-GQW-EVrxH-c-XDk2hNdEQJNPWVjwk.jpg?quality=95&amp;as=32x32,48x48,72x72,108x108,160x160,240x240,360x360,480x480,540x540,640x640,720x720,1024x1024&amp;from=bu&amp;u=pXfeN2P2QW8X6n4S7wAhu3yV0riz_wNnMM6GeR_VD5k&amp;cs=1024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4" b="16715"/>
          <a:stretch/>
        </p:blipFill>
        <p:spPr bwMode="auto">
          <a:xfrm>
            <a:off x="724419" y="2699333"/>
            <a:ext cx="5585600" cy="38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743</Words>
  <Application>Microsoft Office PowerPoint</Application>
  <DocSecurity>0</DocSecurity>
  <PresentationFormat>Произвольный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User</dc:creator>
  <cp:lastModifiedBy>bateh</cp:lastModifiedBy>
  <cp:revision>51</cp:revision>
  <dcterms:created xsi:type="dcterms:W3CDTF">2026-02-16T12:08:47Z</dcterms:created>
  <dcterms:modified xsi:type="dcterms:W3CDTF">2026-04-24T20:14:22Z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