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3" d="100"/>
          <a:sy n="43" d="100"/>
        </p:scale>
        <p:origin x="-996" y="-120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02176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Стимулятор роста растений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012" y="7337297"/>
            <a:ext cx="7400004" cy="2488447"/>
          </a:xfrm>
        </p:spPr>
        <p:txBody>
          <a:bodyPr/>
          <a:lstStyle/>
          <a:p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Устройство для стимуляции вегетирующих растений лазерным излучением с БПЛА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2459462" cy="7554912"/>
          </a:xfrm>
        </p:spPr>
        <p:txBody>
          <a:bodyPr/>
          <a:lstStyle/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Растениеводство динамично развивающаяся отрасль сельского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хозяйства (увеличение количества площадей на 6,6%/год)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Переход к высокопродуктивному и экологически чистому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агрохозяйству;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Необходимость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снижения внесения химических средств защиты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стимуляторов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роста вследствие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токсичности;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Необходимость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повышения доли России в мировом рынке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органического земледелия (в настоящий момент она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составляет 0,15%);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Цифровизация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АПК.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Картинки по запросу загрязнение почв пестицида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17090" y="3017912"/>
            <a:ext cx="4680559" cy="3736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Картинки по запросу цифровизация ап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18990" y="6963961"/>
            <a:ext cx="4691788" cy="2713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</a:t>
            </a:r>
            <a:r>
              <a:rPr lang="ru-RU" dirty="0" smtClean="0"/>
              <a:t>мы решаем.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Стимуляция лазером – метод неионизирующего излучения;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Обработка больших площадей вегетирующих растений;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Снижение количества внесения удобрений и средств химической защиты растений;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Увеличение урожайности (в среднем на 10-35% в зависимости от качества посевного материала);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Улучшение биохимического состава готовой продукции (увеличение белка на 23% и углеводов до 60%);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Увеличение сохранности продукции за счёт повышение количества сухого вещества;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>
                <a:latin typeface="+mj-lt"/>
                <a:cs typeface="Times New Roman" pitchFamily="18" charset="0"/>
              </a:rPr>
              <a:t>Однократная </a:t>
            </a:r>
            <a:r>
              <a:rPr lang="ru-RU" sz="2800" dirty="0" smtClean="0">
                <a:latin typeface="+mj-lt"/>
                <a:cs typeface="Times New Roman" pitchFamily="18" charset="0"/>
              </a:rPr>
              <a:t>бесконтактная </a:t>
            </a:r>
            <a:r>
              <a:rPr lang="ru-RU" sz="2800" dirty="0" smtClean="0">
                <a:latin typeface="+mj-lt"/>
                <a:cs typeface="Times New Roman" pitchFamily="18" charset="0"/>
              </a:rPr>
              <a:t>обработка не оказывает влияние на генетический аппарат клетки.</a:t>
            </a:r>
            <a:endParaRPr lang="ru-RU" sz="2800" dirty="0">
              <a:latin typeface="+mj-lt"/>
              <a:cs typeface="Times New Roman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/>
              <a:t>Существующие аналоги обрабатывают сбоку, что приводит к </a:t>
            </a:r>
            <a:r>
              <a:rPr lang="ru-RU" sz="2800" dirty="0" err="1" smtClean="0"/>
              <a:t>темновым</a:t>
            </a:r>
            <a:r>
              <a:rPr lang="ru-RU" sz="2800" dirty="0" smtClean="0"/>
              <a:t> фазам и </a:t>
            </a:r>
            <a:r>
              <a:rPr lang="ru-RU" sz="2800" dirty="0" err="1" smtClean="0"/>
              <a:t>травматизации</a:t>
            </a:r>
            <a:r>
              <a:rPr lang="ru-RU" sz="2800" dirty="0" smtClean="0"/>
              <a:t> растений, или в условиях тепличного комплекса;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/>
              <a:t>Удобрения и средства химической защиты растений наносят вред окружающей среде;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/>
              <a:t>Применение химикатов снижает экологическую безопасность готовой продукции;</a:t>
            </a:r>
          </a:p>
          <a:p>
            <a:pPr marL="358775" indent="-342900">
              <a:lnSpc>
                <a:spcPct val="114000"/>
              </a:lnSpc>
              <a:buFontTx/>
              <a:buChar char="-"/>
            </a:pPr>
            <a:r>
              <a:rPr lang="ru-RU" sz="2800" dirty="0" smtClean="0"/>
              <a:t>Применение сельскохозяйственной техники для внесения препаратов сопряжено с высокими материальными затратами.</a:t>
            </a:r>
          </a:p>
          <a:p>
            <a:pPr marL="358775" indent="-342900">
              <a:buFontTx/>
              <a:buChar char="-"/>
            </a:pPr>
            <a:endParaRPr lang="ru-RU" sz="2800" dirty="0" smtClean="0"/>
          </a:p>
          <a:p>
            <a:pPr marL="358775" indent="-342900">
              <a:buFontTx/>
              <a:buChar char="-"/>
            </a:pP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altLang="ru-RU" sz="2800" dirty="0">
                <a:latin typeface="+mj-lt"/>
                <a:cs typeface="Arial" panose="020B0604020202020204" pitchFamily="34" charset="0"/>
              </a:rPr>
              <a:t>Лазерная обработка вегетирующих растений с БПЛА (</a:t>
            </a:r>
            <a:r>
              <a:rPr lang="ru-RU" sz="2800" dirty="0">
                <a:latin typeface="+mj-lt"/>
                <a:cs typeface="Arial" panose="020B0604020202020204" pitchFamily="34" charset="0"/>
              </a:rPr>
              <a:t>мощность 50 мВт, частота повторения импульсов 1000Гц, временная экспозиция 30 сек.)</a:t>
            </a:r>
          </a:p>
          <a:p>
            <a:pPr>
              <a:lnSpc>
                <a:spcPct val="100000"/>
              </a:lnSpc>
              <a:defRPr/>
            </a:pPr>
            <a:endParaRPr lang="ru-RU" sz="28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800" dirty="0">
                <a:latin typeface="+mj-lt"/>
                <a:cs typeface="Arial" panose="020B0604020202020204" pitchFamily="34" charset="0"/>
              </a:rPr>
              <a:t>На БПЛА к интегрированному подвесу будет крепиться блок с </a:t>
            </a:r>
            <a:r>
              <a:rPr lang="ru-RU" sz="2800" dirty="0" err="1">
                <a:latin typeface="+mj-lt"/>
                <a:cs typeface="Arial" panose="020B0604020202020204" pitchFamily="34" charset="0"/>
              </a:rPr>
              <a:t>двухкоординатным</a:t>
            </a:r>
            <a:r>
              <a:rPr lang="ru-RU" sz="2800" dirty="0">
                <a:latin typeface="+mj-lt"/>
                <a:cs typeface="Arial" panose="020B0604020202020204" pitchFamily="34" charset="0"/>
              </a:rPr>
              <a:t> сканирующим лазерным устройством. В блоке лазера формируется сканирующая кадровая развертка лазерного излучения в виде прямоугольного светового пятна. Лазерная обработка осуществляется с высоты полета 10-20 метров.</a:t>
            </a:r>
          </a:p>
          <a:p>
            <a:pPr>
              <a:lnSpc>
                <a:spcPct val="100000"/>
              </a:lnSpc>
              <a:defRPr/>
            </a:pPr>
            <a:endParaRPr lang="ru-RU" sz="28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altLang="ru-RU" sz="2800" dirty="0">
                <a:latin typeface="+mj-lt"/>
                <a:cs typeface="Arial" panose="020B0604020202020204" pitchFamily="34" charset="0"/>
              </a:rPr>
              <a:t>Опытным путём были рассчитаны параметры облучения, позволяющие в полной мере использовать генетический потенциал растений (исследования 2010-2020 гг. </a:t>
            </a:r>
            <a:r>
              <a:rPr lang="ru-RU" altLang="ru-RU" sz="2800" dirty="0" err="1">
                <a:latin typeface="+mj-lt"/>
                <a:cs typeface="Arial" panose="020B0604020202020204" pitchFamily="34" charset="0"/>
              </a:rPr>
              <a:t>опто</a:t>
            </a:r>
            <a:r>
              <a:rPr lang="ru-RU" altLang="ru-RU" sz="2800" dirty="0">
                <a:latin typeface="+mj-lt"/>
                <a:cs typeface="Arial" panose="020B0604020202020204" pitchFamily="34" charset="0"/>
              </a:rPr>
              <a:t>-механического прибора управления лучом лазера).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altLang="ru-RU" sz="2800" dirty="0">
                <a:latin typeface="+mj-lt"/>
                <a:cs typeface="Arial" panose="020B0604020202020204" pitchFamily="34" charset="0"/>
              </a:rPr>
              <a:t>Разработка и доработка прототипа ведётся в рамках реализации программы «</a:t>
            </a:r>
            <a:r>
              <a:rPr lang="ru-RU" altLang="ru-RU" sz="2800" dirty="0" smtClean="0">
                <a:latin typeface="+mj-lt"/>
                <a:cs typeface="Arial" panose="020B0604020202020204" pitchFamily="34" charset="0"/>
              </a:rPr>
              <a:t>Старт-1». </a:t>
            </a:r>
            <a:r>
              <a:rPr lang="ru-RU" altLang="ru-RU" sz="2800" dirty="0">
                <a:latin typeface="+mj-lt"/>
                <a:cs typeface="Arial" panose="020B0604020202020204" pitchFamily="34" charset="0"/>
              </a:rPr>
              <a:t>Для последующей реализации проекта (2 и 3 год) требуется привлечение инвестора. В рамках 2 и 3 года реализации проекта предполагается разработка опытного образца устройства и технологии его применения.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altLang="ru-RU" sz="2800" dirty="0">
                <a:latin typeface="+mj-lt"/>
                <a:cs typeface="Arial" panose="020B0604020202020204" pitchFamily="34" charset="0"/>
              </a:rPr>
              <a:t>Разрабатываемое устройство и технологию стимуляции можно внедрить на любом сельскохозяйственном предприятии, которое занимается выращиванием растениеводческой продукции.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/>
              <a:t>Целевая аудитория: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9005" y="2461616"/>
            <a:ext cx="9220963" cy="7554912"/>
          </a:xfrm>
        </p:spPr>
        <p:txBody>
          <a:bodyPr/>
          <a:lstStyle/>
          <a:p>
            <a:pPr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3200" dirty="0">
                <a:latin typeface="+mj-lt"/>
                <a:cs typeface="Arial" charset="0"/>
              </a:rPr>
              <a:t>Сельскохозяйственные организации</a:t>
            </a:r>
          </a:p>
          <a:p>
            <a:pPr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3200" dirty="0" smtClean="0">
                <a:latin typeface="+mj-lt"/>
                <a:cs typeface="Arial" charset="0"/>
              </a:rPr>
              <a:t>Крестьянские </a:t>
            </a:r>
            <a:r>
              <a:rPr lang="ru-RU" sz="3200" dirty="0">
                <a:latin typeface="+mj-lt"/>
                <a:cs typeface="Arial" charset="0"/>
              </a:rPr>
              <a:t>фермерские хозяйства</a:t>
            </a:r>
          </a:p>
          <a:p>
            <a:pPr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3200" dirty="0" smtClean="0">
                <a:latin typeface="+mj-lt"/>
                <a:cs typeface="Arial" charset="0"/>
              </a:rPr>
              <a:t>Индивидуальные </a:t>
            </a:r>
            <a:r>
              <a:rPr lang="ru-RU" sz="3200" dirty="0">
                <a:latin typeface="+mj-lt"/>
                <a:cs typeface="Arial" charset="0"/>
              </a:rPr>
              <a:t>предприниматели с/х </a:t>
            </a:r>
          </a:p>
          <a:p>
            <a:pPr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3200" dirty="0" smtClean="0">
                <a:latin typeface="+mj-lt"/>
                <a:cs typeface="Arial" charset="0"/>
              </a:rPr>
              <a:t>Личные </a:t>
            </a:r>
            <a:r>
              <a:rPr lang="ru-RU" sz="3200" dirty="0">
                <a:latin typeface="+mj-lt"/>
                <a:cs typeface="Arial" charset="0"/>
              </a:rPr>
              <a:t>подсобные хозяйства граждан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317" y="1686450"/>
            <a:ext cx="6798260" cy="4047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316" y="5867400"/>
            <a:ext cx="6781825" cy="40125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9005" y="6107766"/>
            <a:ext cx="994688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Факторы роста продукции растениеводства: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+mj-lt"/>
                <a:cs typeface="Arial" panose="020B0604020202020204" pitchFamily="34" charset="0"/>
              </a:rPr>
              <a:t>Использование посевного материала высокого качества</a:t>
            </a:r>
          </a:p>
          <a:p>
            <a:pPr marL="285750" indent="-28575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+mj-lt"/>
                <a:cs typeface="Arial" panose="020B0604020202020204" pitchFamily="34" charset="0"/>
              </a:rPr>
              <a:t>Активное внесение удобрений</a:t>
            </a:r>
          </a:p>
          <a:p>
            <a:pPr marL="285750" indent="-28575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+mj-lt"/>
                <a:cs typeface="Arial" panose="020B0604020202020204" pitchFamily="34" charset="0"/>
              </a:rPr>
              <a:t>Активное использование средств защиты растений</a:t>
            </a:r>
          </a:p>
          <a:p>
            <a:pPr marL="285750" indent="-28575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+mj-lt"/>
                <a:cs typeface="Arial" panose="020B0604020202020204" pitchFamily="34" charset="0"/>
              </a:rPr>
              <a:t>Применение инновационных технологий</a:t>
            </a:r>
          </a:p>
          <a:p>
            <a:pPr>
              <a:lnSpc>
                <a:spcPct val="130000"/>
              </a:lnSpc>
            </a:pP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69972" y="2942400"/>
            <a:ext cx="7049268" cy="7554912"/>
          </a:xfrm>
        </p:spPr>
        <p:txBody>
          <a:bodyPr/>
          <a:lstStyle/>
          <a:p>
            <a:pPr marL="174625" lvl="1" algn="ctr" defTabSz="457200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Поступательное</a:t>
            </a:r>
            <a:r>
              <a:rPr lang="ru-RU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освоение</a:t>
            </a:r>
            <a:r>
              <a:rPr lang="ru-RU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рынка </a:t>
            </a:r>
          </a:p>
          <a:p>
            <a:pPr marL="174625" lvl="1" defTabSz="457200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b="1" i="1" dirty="0">
                <a:latin typeface="+mj-lt"/>
                <a:cs typeface="Arial" panose="020B0604020202020204" pitchFamily="34" charset="0"/>
              </a:rPr>
              <a:t>Цель 1 и 2 этапа</a:t>
            </a:r>
            <a:r>
              <a:rPr lang="ru-RU" dirty="0">
                <a:latin typeface="+mj-lt"/>
                <a:cs typeface="Arial" panose="020B0604020202020204" pitchFamily="34" charset="0"/>
              </a:rPr>
              <a:t> – освоение рынка Центрального Черноземья  и Краснодарского края Северного Кавказа.</a:t>
            </a:r>
          </a:p>
          <a:p>
            <a:pPr marL="174625" lvl="1" defTabSz="457200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dirty="0">
                <a:latin typeface="+mj-lt"/>
                <a:cs typeface="Arial" panose="020B0604020202020204" pitchFamily="34" charset="0"/>
              </a:rPr>
              <a:t>Северный Кавказ и Центральное Черноземье - драйверы растениеводства России: </a:t>
            </a:r>
          </a:p>
          <a:p>
            <a:pPr marL="346075" lvl="1" indent="-171450" defTabSz="457200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v"/>
            </a:pPr>
            <a:r>
              <a:rPr lang="ru-RU" dirty="0">
                <a:latin typeface="+mj-lt"/>
                <a:cs typeface="Arial" panose="020B0604020202020204" pitchFamily="34" charset="0"/>
              </a:rPr>
              <a:t>более 14 млн. га посевных площадей (18% от общего объема посевных площадей России)</a:t>
            </a:r>
          </a:p>
          <a:p>
            <a:pPr marL="346075" lvl="1" indent="-171450" defTabSz="457200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v"/>
            </a:pPr>
            <a:r>
              <a:rPr lang="ru-RU" dirty="0">
                <a:latin typeface="+mj-lt"/>
                <a:cs typeface="Arial" panose="020B0604020202020204" pitchFamily="34" charset="0"/>
              </a:rPr>
              <a:t>крупнейшие агрохолдинги России: «</a:t>
            </a:r>
            <a:r>
              <a:rPr lang="ru-RU" dirty="0" err="1">
                <a:latin typeface="+mj-lt"/>
                <a:cs typeface="Arial" panose="020B0604020202020204" pitchFamily="34" charset="0"/>
              </a:rPr>
              <a:t>Продимекс</a:t>
            </a:r>
            <a:r>
              <a:rPr lang="ru-RU" dirty="0">
                <a:latin typeface="+mj-lt"/>
                <a:cs typeface="Arial" panose="020B0604020202020204" pitchFamily="34" charset="0"/>
              </a:rPr>
              <a:t>», «Агрокомплекс им. Н. Ткачева», «</a:t>
            </a:r>
            <a:r>
              <a:rPr lang="ru-RU" dirty="0" err="1">
                <a:latin typeface="+mj-lt"/>
                <a:cs typeface="Arial" panose="020B0604020202020204" pitchFamily="34" charset="0"/>
              </a:rPr>
              <a:t>Русагро</a:t>
            </a:r>
            <a:r>
              <a:rPr lang="ru-RU" dirty="0">
                <a:latin typeface="+mj-lt"/>
                <a:cs typeface="Arial" panose="020B0604020202020204" pitchFamily="34" charset="0"/>
              </a:rPr>
              <a:t>» и др.</a:t>
            </a:r>
          </a:p>
          <a:p>
            <a:pPr marL="174625" lvl="1" defTabSz="457200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i="1" dirty="0">
                <a:latin typeface="+mj-lt"/>
                <a:cs typeface="Arial" charset="0"/>
              </a:rPr>
              <a:t>Выход на глобальный рынок России -2024 год</a:t>
            </a:r>
          </a:p>
          <a:p>
            <a:pPr marL="174625" lvl="1" defTabSz="457200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i="1" dirty="0">
                <a:latin typeface="+mj-lt"/>
                <a:cs typeface="Arial" charset="0"/>
              </a:rPr>
              <a:t>Выход на рынок стран СНГ, стран Азии, Европы - 2025 год</a:t>
            </a:r>
          </a:p>
          <a:p>
            <a:endParaRPr lang="ru-RU" sz="2400" dirty="0">
              <a:latin typeface="+mj-lt"/>
            </a:endParaRP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2" y="2488804"/>
            <a:ext cx="11090102" cy="717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2" y="2553385"/>
            <a:ext cx="5826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I</a:t>
            </a:r>
            <a:r>
              <a:rPr lang="ru-RU" sz="3000" b="1" dirty="0"/>
              <a:t>, </a:t>
            </a:r>
            <a:r>
              <a:rPr lang="en-US" sz="3000" b="1" dirty="0"/>
              <a:t>II</a:t>
            </a:r>
            <a:r>
              <a:rPr lang="ru-RU" sz="3000" b="1" dirty="0"/>
              <a:t> </a:t>
            </a:r>
            <a:r>
              <a:rPr lang="ru-RU" sz="3000" b="1" dirty="0" smtClean="0"/>
              <a:t>этап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Новгородская область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Тверская область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Центрально-чернозёмный район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Краснодарский край</a:t>
            </a:r>
            <a:endParaRPr lang="ru-RU" sz="24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14401" y="8654901"/>
            <a:ext cx="10334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III</a:t>
            </a:r>
            <a:r>
              <a:rPr lang="ru-RU" sz="3000" b="1" dirty="0"/>
              <a:t> этап </a:t>
            </a:r>
            <a:r>
              <a:rPr lang="ru-RU" sz="3000" dirty="0"/>
              <a:t>–</a:t>
            </a:r>
            <a:r>
              <a:rPr lang="ru-RU" sz="3000" b="1" dirty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Глобальный рынок России</a:t>
            </a:r>
          </a:p>
          <a:p>
            <a:r>
              <a:rPr lang="en-US" sz="3000" b="1" dirty="0"/>
              <a:t>IV</a:t>
            </a:r>
            <a:r>
              <a:rPr lang="ru-RU" sz="3000" b="1" dirty="0"/>
              <a:t> этап</a:t>
            </a:r>
            <a:r>
              <a:rPr lang="en-US" sz="3000" b="1" dirty="0"/>
              <a:t> </a:t>
            </a:r>
            <a:r>
              <a:rPr lang="en-US" sz="3000" dirty="0"/>
              <a:t>–</a:t>
            </a:r>
            <a:r>
              <a:rPr lang="ru-RU" sz="3000" dirty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Рынок стран СНГ, рынок стран Азии, рынок стран Европы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94" y="2512379"/>
            <a:ext cx="4715685" cy="6479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92294" y="9058454"/>
            <a:ext cx="471568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Письмо поддержки от «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Россельхозцентра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Поддержка научно-исследовательской работы</a:t>
            </a:r>
          </a:p>
          <a:p>
            <a:pPr algn="ctr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Поддержка в проведении испытаний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946" y="2585020"/>
            <a:ext cx="7303166" cy="2366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09946" y="5305915"/>
            <a:ext cx="730316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исследований на посевных площадях КФХ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Павлюк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Д.П. и новгородского научно-исследовательского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института - филиале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СПб ФИЦ РАН 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3629" y="2562718"/>
            <a:ext cx="4609145" cy="8194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609946" y="6927569"/>
            <a:ext cx="75261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Письмо-запрос от </a:t>
            </a:r>
            <a:r>
              <a:rPr lang="en-US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SIA </a:t>
            </a:r>
            <a:r>
              <a:rPr lang="en-US" alt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Agroalbit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покупку технологии для производства оборудования  лазерной обработки растений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8118088" y="8162692"/>
            <a:ext cx="5374888" cy="22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55" y="8318807"/>
            <a:ext cx="4668759" cy="352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303728" y="8946943"/>
            <a:ext cx="3189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2021году проведены натурные испытания устройства</a:t>
            </a:r>
            <a:endParaRPr lang="ru-RU" sz="2400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7261818"/>
            <a:ext cx="4212671" cy="3487957"/>
          </a:xfrm>
        </p:spPr>
        <p:txBody>
          <a:bodyPr/>
          <a:lstStyle/>
          <a:p>
            <a:pPr algn="ctr">
              <a:lnSpc>
                <a:spcPct val="114000"/>
              </a:lnSpc>
            </a:pPr>
            <a:r>
              <a:rPr lang="ru-RU" sz="2400" dirty="0"/>
              <a:t>доктор биологических наук</a:t>
            </a:r>
          </a:p>
          <a:p>
            <a:pPr algn="ctr">
              <a:lnSpc>
                <a:spcPct val="114000"/>
              </a:lnSpc>
            </a:pPr>
            <a:r>
              <a:rPr lang="ru-RU" sz="2400" dirty="0"/>
              <a:t>Директор ООО «</a:t>
            </a:r>
            <a:r>
              <a:rPr lang="ru-RU" sz="2400" dirty="0" err="1"/>
              <a:t>НовБиотех</a:t>
            </a:r>
            <a:r>
              <a:rPr lang="ru-RU" sz="2400" dirty="0"/>
              <a:t>»</a:t>
            </a:r>
          </a:p>
          <a:p>
            <a:pPr algn="ctr">
              <a:lnSpc>
                <a:spcPct val="114000"/>
              </a:lnSpc>
            </a:pPr>
            <a:r>
              <a:rPr lang="ru-RU" sz="2400" dirty="0"/>
              <a:t>Руководитель проекта,</a:t>
            </a:r>
          </a:p>
          <a:p>
            <a:pPr algn="ctr">
              <a:lnSpc>
                <a:spcPct val="114000"/>
              </a:lnSpc>
            </a:pPr>
            <a:r>
              <a:rPr lang="ru-RU" sz="2400" dirty="0"/>
              <a:t>научное обоснование, проведение исследований и испытаний устройства</a:t>
            </a:r>
          </a:p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=""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Наталья Севостьянова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57310" y="6994188"/>
            <a:ext cx="4134612" cy="3666377"/>
          </a:xfrm>
        </p:spPr>
        <p:txBody>
          <a:bodyPr/>
          <a:lstStyle/>
          <a:p>
            <a:pPr algn="ctr">
              <a:lnSpc>
                <a:spcPct val="114000"/>
              </a:lnSpc>
            </a:pPr>
            <a:r>
              <a:rPr lang="ru-RU" sz="2600" dirty="0"/>
              <a:t>кандидат экономических наук, ИП</a:t>
            </a:r>
          </a:p>
          <a:p>
            <a:pPr algn="ctr">
              <a:lnSpc>
                <a:spcPct val="114000"/>
              </a:lnSpc>
            </a:pPr>
            <a:r>
              <a:rPr lang="ru-RU" sz="2600" dirty="0"/>
              <a:t>Бизнес-тренер</a:t>
            </a:r>
          </a:p>
          <a:p>
            <a:pPr algn="ctr">
              <a:lnSpc>
                <a:spcPct val="114000"/>
              </a:lnSpc>
            </a:pPr>
            <a:r>
              <a:rPr lang="ru-RU" sz="2600" dirty="0"/>
              <a:t>Специалист в области управления проектами</a:t>
            </a:r>
          </a:p>
          <a:p>
            <a:pPr algn="ctr">
              <a:lnSpc>
                <a:spcPct val="114000"/>
              </a:lnSpc>
            </a:pPr>
            <a:r>
              <a:rPr lang="ru-RU" sz="2600" dirty="0"/>
              <a:t>Экономист-маркетолог</a:t>
            </a:r>
          </a:p>
          <a:p>
            <a:pPr>
              <a:lnSpc>
                <a:spcPct val="114000"/>
              </a:lnSpc>
            </a:pPr>
            <a:endParaRPr lang="ru-RU" sz="2600" dirty="0"/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16112" y="6445405"/>
            <a:ext cx="4134612" cy="438912"/>
          </a:xfrm>
        </p:spPr>
        <p:txBody>
          <a:bodyPr/>
          <a:lstStyle/>
          <a:p>
            <a:r>
              <a:rPr lang="ru-RU" dirty="0" smtClean="0"/>
              <a:t>Ольга   </a:t>
            </a:r>
            <a:r>
              <a:rPr lang="ru-RU" dirty="0" err="1" smtClean="0"/>
              <a:t>Трезорова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06252" y="7217214"/>
            <a:ext cx="4468792" cy="3666376"/>
          </a:xfrm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ru-RU" sz="2400" dirty="0"/>
              <a:t>кандидат технических наук</a:t>
            </a:r>
          </a:p>
          <a:p>
            <a:pPr algn="ctr">
              <a:lnSpc>
                <a:spcPct val="120000"/>
              </a:lnSpc>
            </a:pPr>
            <a:r>
              <a:rPr lang="ru-RU" sz="2400" dirty="0"/>
              <a:t>руководитель лаборатории автономных робототехнических систем СПб ФИЦ РАН</a:t>
            </a:r>
          </a:p>
          <a:p>
            <a:pPr algn="ctr">
              <a:lnSpc>
                <a:spcPct val="120000"/>
              </a:lnSpc>
            </a:pPr>
            <a:r>
              <a:rPr lang="ru-RU" sz="2400" dirty="0"/>
              <a:t>доработка и изготовление устройства</a:t>
            </a:r>
          </a:p>
          <a:p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=""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4036040" y="6621739"/>
            <a:ext cx="4134612" cy="438912"/>
          </a:xfrm>
        </p:spPr>
        <p:txBody>
          <a:bodyPr/>
          <a:lstStyle/>
          <a:p>
            <a:r>
              <a:rPr lang="ru-RU" dirty="0" smtClean="0"/>
              <a:t>Антон Савельев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369" y="1760544"/>
            <a:ext cx="16232495" cy="468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86232" cy="7554912"/>
          </a:xfrm>
        </p:spPr>
        <p:txBody>
          <a:bodyPr/>
          <a:lstStyle/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Привлечение инвестора. 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к проведению НИОКР, испытаний и исследований (ресурсы, план проведения). 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НИОКР.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полевых исследований.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опытного образца и проведение испытаний.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Работа с партнёрами по продвижению проекта.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Маркетинговый анализ внешней среды, рынка поставщиков и потребителей.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продуктовой стратегии.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ресурсной и операционной стратегии. Характеристика бизнес-процессов.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Заключение договоров на проведение обработок посевных площадей, проведение обработок (целевой показатель 3, 4 кв. 2022 г. – 1800 га).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Заключение договоров на поставку устройств (целевой показатель 4 кв. 2023 г. – 10 ед.)</a:t>
            </a:r>
          </a:p>
          <a:p>
            <a:pPr>
              <a:lnSpc>
                <a:spcPct val="120000"/>
              </a:lnSpc>
            </a:pPr>
            <a:endParaRPr lang="ru-RU" sz="2800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Контактное лицо</a:t>
            </a:r>
            <a:endParaRPr lang="ru-RU" sz="1800" dirty="0" smtClean="0"/>
          </a:p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3293217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Наталья Севостьянова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921) 204-18-08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novbiotech@yandex.ru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schemas.microsoft.com/office/2006/metadata/properties"/>
    <ds:schemaRef ds:uri="f3f21cfc-4d3e-42b1-8a95-d7209818f9d6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dae585fd-f7dc-4d5a-b1b8-e5742ef77c8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3880</TotalTime>
  <Words>689</Words>
  <Application>Microsoft Office PowerPoint</Application>
  <PresentationFormat>Произвольный</PresentationFormat>
  <Paragraphs>98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Стимулятор роста растений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Олег</cp:lastModifiedBy>
  <cp:revision>229</cp:revision>
  <dcterms:created xsi:type="dcterms:W3CDTF">2021-03-01T12:07:13Z</dcterms:created>
  <dcterms:modified xsi:type="dcterms:W3CDTF">2021-06-25T11:57:38Z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