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9" roundtripDataSignature="AMtx7mhu845NnlTwS8Ri2I76aMPVoZIR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customschemas.google.com/relationships/presentationmetadata" Target="meta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9b8153a30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9b8153a30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4.png"/><Relationship Id="rId2" Type="http://schemas.openxmlformats.org/officeDocument/2006/relationships/image" Target="../media/image15.png"/><Relationship Id="rId3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1.xml"/><Relationship Id="rId5" Type="http://schemas.openxmlformats.org/officeDocument/2006/relationships/image" Target="../media/image2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0.png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3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youtube.com/playlist?list=PLIV84uuUwBBBKKV3MHp2Mtv_lE1A3AKTf" TargetMode="External"/><Relationship Id="rId4" Type="http://schemas.openxmlformats.org/officeDocument/2006/relationships/hyperlink" Target="https://grafium.pro/programms/kursy-revit-pro?ysclid=lnoqri1crv936303755" TargetMode="External"/><Relationship Id="rId9" Type="http://schemas.openxmlformats.org/officeDocument/2006/relationships/hyperlink" Target="https://forums.autodesk.com/t5/revit-i-navisworks-russkiy/semeystvo-nesushchiy-kolonna-kak-sozdat-v-revit/td-p/9704191" TargetMode="External"/><Relationship Id="rId5" Type="http://schemas.openxmlformats.org/officeDocument/2006/relationships/hyperlink" Target="https://www.youtube.com/@balkanarchitect" TargetMode="External"/><Relationship Id="rId6" Type="http://schemas.openxmlformats.org/officeDocument/2006/relationships/hyperlink" Target="https://www.youtube.com/@balkanarchitect" TargetMode="External"/><Relationship Id="rId7" Type="http://schemas.openxmlformats.org/officeDocument/2006/relationships/hyperlink" Target="https://infars.ru/education/revit/" TargetMode="External"/><Relationship Id="rId8" Type="http://schemas.openxmlformats.org/officeDocument/2006/relationships/hyperlink" Target="https://infars.ru/education/revit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/Relationships>
</file>

<file path=ppt/slides/_rels/slide12.xml.rels><?xml version="1.0" encoding="UTF-8" standalone="yes"?><Relationships xmlns="http://schemas.openxmlformats.org/package/2006/relationships"><Relationship Id="rId40" Type="http://schemas.openxmlformats.org/officeDocument/2006/relationships/image" Target="../media/image46.png"/><Relationship Id="rId20" Type="http://schemas.openxmlformats.org/officeDocument/2006/relationships/image" Target="../media/image41.png"/><Relationship Id="rId42" Type="http://schemas.openxmlformats.org/officeDocument/2006/relationships/image" Target="../media/image62.png"/><Relationship Id="rId41" Type="http://schemas.openxmlformats.org/officeDocument/2006/relationships/image" Target="../media/image58.png"/><Relationship Id="rId22" Type="http://schemas.openxmlformats.org/officeDocument/2006/relationships/image" Target="../media/image40.png"/><Relationship Id="rId44" Type="http://schemas.openxmlformats.org/officeDocument/2006/relationships/image" Target="../media/image63.png"/><Relationship Id="rId21" Type="http://schemas.openxmlformats.org/officeDocument/2006/relationships/image" Target="../media/image38.png"/><Relationship Id="rId43" Type="http://schemas.openxmlformats.org/officeDocument/2006/relationships/image" Target="../media/image61.png"/><Relationship Id="rId24" Type="http://schemas.openxmlformats.org/officeDocument/2006/relationships/image" Target="../media/image65.png"/><Relationship Id="rId46" Type="http://schemas.openxmlformats.org/officeDocument/2006/relationships/image" Target="../media/image67.png"/><Relationship Id="rId23" Type="http://schemas.openxmlformats.org/officeDocument/2006/relationships/image" Target="../media/image47.png"/><Relationship Id="rId45" Type="http://schemas.openxmlformats.org/officeDocument/2006/relationships/image" Target="../media/image60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9" Type="http://schemas.openxmlformats.org/officeDocument/2006/relationships/image" Target="../media/image42.png"/><Relationship Id="rId26" Type="http://schemas.openxmlformats.org/officeDocument/2006/relationships/image" Target="../media/image55.png"/><Relationship Id="rId25" Type="http://schemas.openxmlformats.org/officeDocument/2006/relationships/image" Target="../media/image54.png"/><Relationship Id="rId47" Type="http://schemas.openxmlformats.org/officeDocument/2006/relationships/image" Target="../media/image59.png"/><Relationship Id="rId28" Type="http://schemas.openxmlformats.org/officeDocument/2006/relationships/image" Target="../media/image66.png"/><Relationship Id="rId27" Type="http://schemas.openxmlformats.org/officeDocument/2006/relationships/image" Target="../media/image64.png"/><Relationship Id="rId5" Type="http://schemas.openxmlformats.org/officeDocument/2006/relationships/image" Target="../media/image19.png"/><Relationship Id="rId6" Type="http://schemas.openxmlformats.org/officeDocument/2006/relationships/image" Target="../media/image18.png"/><Relationship Id="rId29" Type="http://schemas.openxmlformats.org/officeDocument/2006/relationships/image" Target="../media/image68.png"/><Relationship Id="rId7" Type="http://schemas.openxmlformats.org/officeDocument/2006/relationships/image" Target="../media/image24.png"/><Relationship Id="rId8" Type="http://schemas.openxmlformats.org/officeDocument/2006/relationships/image" Target="../media/image34.png"/><Relationship Id="rId31" Type="http://schemas.openxmlformats.org/officeDocument/2006/relationships/image" Target="../media/image52.png"/><Relationship Id="rId30" Type="http://schemas.openxmlformats.org/officeDocument/2006/relationships/image" Target="../media/image49.png"/><Relationship Id="rId11" Type="http://schemas.openxmlformats.org/officeDocument/2006/relationships/image" Target="../media/image33.png"/><Relationship Id="rId33" Type="http://schemas.openxmlformats.org/officeDocument/2006/relationships/image" Target="../media/image50.png"/><Relationship Id="rId10" Type="http://schemas.openxmlformats.org/officeDocument/2006/relationships/image" Target="../media/image29.png"/><Relationship Id="rId32" Type="http://schemas.openxmlformats.org/officeDocument/2006/relationships/image" Target="../media/image56.png"/><Relationship Id="rId13" Type="http://schemas.openxmlformats.org/officeDocument/2006/relationships/image" Target="../media/image44.png"/><Relationship Id="rId35" Type="http://schemas.openxmlformats.org/officeDocument/2006/relationships/image" Target="../media/image57.png"/><Relationship Id="rId12" Type="http://schemas.openxmlformats.org/officeDocument/2006/relationships/image" Target="../media/image43.png"/><Relationship Id="rId34" Type="http://schemas.openxmlformats.org/officeDocument/2006/relationships/image" Target="../media/image48.png"/><Relationship Id="rId15" Type="http://schemas.openxmlformats.org/officeDocument/2006/relationships/image" Target="../media/image31.png"/><Relationship Id="rId37" Type="http://schemas.openxmlformats.org/officeDocument/2006/relationships/image" Target="../media/image45.png"/><Relationship Id="rId14" Type="http://schemas.openxmlformats.org/officeDocument/2006/relationships/image" Target="../media/image30.png"/><Relationship Id="rId36" Type="http://schemas.openxmlformats.org/officeDocument/2006/relationships/image" Target="../media/image53.png"/><Relationship Id="rId17" Type="http://schemas.openxmlformats.org/officeDocument/2006/relationships/image" Target="../media/image32.png"/><Relationship Id="rId39" Type="http://schemas.openxmlformats.org/officeDocument/2006/relationships/image" Target="../media/image51.png"/><Relationship Id="rId16" Type="http://schemas.openxmlformats.org/officeDocument/2006/relationships/image" Target="../media/image28.png"/><Relationship Id="rId38" Type="http://schemas.openxmlformats.org/officeDocument/2006/relationships/image" Target="../media/image69.png"/><Relationship Id="rId19" Type="http://schemas.openxmlformats.org/officeDocument/2006/relationships/image" Target="../media/image35.png"/><Relationship Id="rId18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2" y="-500"/>
            <a:ext cx="12190256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"/>
          <p:cNvSpPr txBox="1"/>
          <p:nvPr/>
        </p:nvSpPr>
        <p:spPr>
          <a:xfrm>
            <a:off x="875" y="2862263"/>
            <a:ext cx="12192000" cy="11058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ctr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2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 sz="1000"/>
          </a:p>
          <a:p>
            <a:pPr indent="0" lvl="0" marL="7701" marR="0" rtl="0" algn="ctr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i="0" lang="ru-RU" sz="32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3238">
                <a:solidFill>
                  <a:schemeClr val="lt1"/>
                </a:solidFill>
              </a:rPr>
              <a:t>Чат-бот по обучению работе с ПО Revit</a:t>
            </a:r>
            <a:r>
              <a:rPr b="1" i="0" lang="ru-RU" sz="32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sz="1000"/>
          </a:p>
        </p:txBody>
      </p:sp>
      <p:pic>
        <p:nvPicPr>
          <p:cNvPr id="124" name="Google Shape;12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46564" y="4364608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46575" y="-500"/>
            <a:ext cx="2477950" cy="248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4675" y="1563300"/>
            <a:ext cx="6190725" cy="402244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"/>
          <p:cNvSpPr txBox="1"/>
          <p:nvPr/>
        </p:nvSpPr>
        <p:spPr>
          <a:xfrm>
            <a:off x="490675" y="96175"/>
            <a:ext cx="109866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407975" y="1018500"/>
            <a:ext cx="4886700" cy="52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</a:rPr>
              <a:t>Стремительное проникновение цифровых технологий в повседневную жизнь и трудовую сферу </a:t>
            </a:r>
            <a:endParaRPr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endParaRPr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  <a:highlight>
                  <a:schemeClr val="lt1"/>
                </a:highlight>
              </a:rPr>
              <a:t>Активное распространение цифровых помощников, таких как чат-боты</a:t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</a:rPr>
              <a:t>Значительный рост объемов строительства, влекущий за собой увеличение задач и объема работы для профессионалов</a:t>
            </a:r>
            <a:endParaRPr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</a:rPr>
              <a:t>Сокращение выделенного времени на выполнения задач и повышение требований к производительности и эффективности работы</a:t>
            </a:r>
            <a:endParaRPr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  <a:highlight>
                  <a:schemeClr val="lt1"/>
                </a:highlight>
              </a:rPr>
              <a:t>Растущие требования к навыкам использования специального программного обеспечения для архитекторов и строителей</a:t>
            </a:r>
            <a:endParaRPr sz="16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3"/>
          <p:cNvPicPr preferRelativeResize="0"/>
          <p:nvPr/>
        </p:nvPicPr>
        <p:blipFill rotWithShape="1">
          <a:blip r:embed="rId3">
            <a:alphaModFix/>
          </a:blip>
          <a:srcRect b="19480" l="0" r="0" t="19946"/>
          <a:stretch/>
        </p:blipFill>
        <p:spPr>
          <a:xfrm>
            <a:off x="1091750" y="1038213"/>
            <a:ext cx="9304099" cy="352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3"/>
          <p:cNvSpPr txBox="1"/>
          <p:nvPr/>
        </p:nvSpPr>
        <p:spPr>
          <a:xfrm>
            <a:off x="335865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40" name="Google Shape;140;p3"/>
          <p:cNvSpPr txBox="1"/>
          <p:nvPr/>
        </p:nvSpPr>
        <p:spPr>
          <a:xfrm>
            <a:off x="456450" y="4623425"/>
            <a:ext cx="108975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ru-RU" sz="1900"/>
              <a:t>Студенты архитектурных и строительных вузов, а также студенты колледжей в данной области</a:t>
            </a:r>
            <a:endParaRPr sz="1900"/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ru-RU" sz="1900"/>
              <a:t>Специалисты, которые самостоятельно осваивают работу с программным обеспечением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ru-RU" sz="1900">
                <a:solidFill>
                  <a:schemeClr val="dk1"/>
                </a:solidFill>
              </a:rPr>
              <a:t>Действующие архитекторы и строители, сталкивающихся с новыми задачами в связи с выполнением своих профессиональных обязанностей.</a:t>
            </a:r>
            <a:endParaRPr sz="1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46" name="Google Shape;146;p4"/>
          <p:cNvSpPr txBox="1"/>
          <p:nvPr/>
        </p:nvSpPr>
        <p:spPr>
          <a:xfrm>
            <a:off x="7252550" y="832100"/>
            <a:ext cx="3992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147" name="Google Shape;147;p4"/>
          <p:cNvSpPr/>
          <p:nvPr/>
        </p:nvSpPr>
        <p:spPr>
          <a:xfrm>
            <a:off x="305100" y="1047125"/>
            <a:ext cx="6815100" cy="21285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-RU" sz="1700">
                <a:solidFill>
                  <a:schemeClr val="dk1"/>
                </a:solidFill>
              </a:rPr>
              <a:t>Сложность в в</a:t>
            </a:r>
            <a:r>
              <a:rPr lang="ru-RU" sz="1700">
                <a:solidFill>
                  <a:schemeClr val="dk1"/>
                </a:solidFill>
              </a:rPr>
              <a:t>ыполнении качественно и в срок поставленных профессиональных задач, связанных с работой в ПО Revit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-RU" sz="1700">
                <a:solidFill>
                  <a:schemeClr val="dk1"/>
                </a:solidFill>
              </a:rPr>
              <a:t>Сложности трудоустройства и низкая заработная плата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148" name="Google Shape;148;p4"/>
          <p:cNvSpPr/>
          <p:nvPr/>
        </p:nvSpPr>
        <p:spPr>
          <a:xfrm>
            <a:off x="4572000" y="3970900"/>
            <a:ext cx="6686100" cy="2321700"/>
          </a:xfrm>
          <a:prstGeom prst="wedgeRoundRectCallout">
            <a:avLst>
              <a:gd fmla="val -21484" name="adj1"/>
              <a:gd fmla="val -62964" name="adj2"/>
              <a:gd fmla="val 0" name="adj3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-RU" sz="1700">
                <a:solidFill>
                  <a:schemeClr val="dk1"/>
                </a:solidFill>
              </a:rPr>
              <a:t>Много времени и большая трудоемкость </a:t>
            </a:r>
            <a:r>
              <a:rPr lang="ru-RU" sz="1700">
                <a:solidFill>
                  <a:schemeClr val="dk1"/>
                </a:solidFill>
              </a:rPr>
              <a:t>поиска нужной информации из-за слишком длинных видеоуроков и неструктурированных материалов в сети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-RU" sz="1700">
                <a:solidFill>
                  <a:schemeClr val="dk1"/>
                </a:solidFill>
              </a:rPr>
              <a:t>Сложность поиска нужной информации из-за неточных формулировок и названий материалов, выдающихся в ответ на запрос, вводящих в заблуждение</a:t>
            </a:r>
            <a:endParaRPr/>
          </a:p>
        </p:txBody>
      </p:sp>
      <p:pic>
        <p:nvPicPr>
          <p:cNvPr id="149" name="Google Shape;149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3450" y="832100"/>
            <a:ext cx="3810900" cy="304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4"/>
          <p:cNvPicPr preferRelativeResize="0"/>
          <p:nvPr/>
        </p:nvPicPr>
        <p:blipFill rotWithShape="1">
          <a:blip r:embed="rId4">
            <a:alphaModFix/>
          </a:blip>
          <a:srcRect b="0" l="0" r="6664" t="0"/>
          <a:stretch/>
        </p:blipFill>
        <p:spPr>
          <a:xfrm>
            <a:off x="646850" y="3540925"/>
            <a:ext cx="3208950" cy="292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0714" y="2730875"/>
            <a:ext cx="5210538" cy="32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5"/>
          <p:cNvSpPr txBox="1"/>
          <p:nvPr/>
        </p:nvSpPr>
        <p:spPr>
          <a:xfrm>
            <a:off x="378275" y="226850"/>
            <a:ext cx="110787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7" name="Google Shape;157;p5"/>
          <p:cNvSpPr txBox="1"/>
          <p:nvPr/>
        </p:nvSpPr>
        <p:spPr>
          <a:xfrm>
            <a:off x="535375" y="2668525"/>
            <a:ext cx="6021300" cy="3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Ф</a:t>
            </a:r>
            <a:r>
              <a:rPr lang="ru-RU" sz="1800">
                <a:solidFill>
                  <a:schemeClr val="dk1"/>
                </a:solidFill>
              </a:rPr>
              <a:t>ункционал: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/>
              <a:t>Раздел со списком распространенных вопросов по работе в ПО </a:t>
            </a:r>
            <a:r>
              <a:rPr lang="ru-RU" sz="1800">
                <a:solidFill>
                  <a:schemeClr val="dk1"/>
                </a:solidFill>
              </a:rPr>
              <a:t>Revit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Ответы в форме видео или текстовых сообщений на эти вопросы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/>
              <a:t>Раздел со списком инструментов программы Revit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Информация в форме видео или текстовых сообщений о работе этих инструментов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/>
              <a:t>Чат для общения и обмена опытом пользователей чат-бота: </a:t>
            </a:r>
            <a:r>
              <a:rPr lang="ru-RU" sz="1800" u="sng"/>
              <a:t>https://t.me/Archi_pro_Revit</a:t>
            </a:r>
            <a:endParaRPr sz="18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158" name="Google Shape;158;p5"/>
          <p:cNvSpPr txBox="1"/>
          <p:nvPr/>
        </p:nvSpPr>
        <p:spPr>
          <a:xfrm>
            <a:off x="706325" y="1663900"/>
            <a:ext cx="10422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Бот для Telegram, </a:t>
            </a:r>
            <a:r>
              <a:rPr lang="ru-RU" sz="2000">
                <a:solidFill>
                  <a:schemeClr val="dk1"/>
                </a:solidFill>
              </a:rPr>
              <a:t>не использующий искусственный интеллект, </a:t>
            </a:r>
            <a:r>
              <a:rPr lang="ru-RU" sz="2000">
                <a:solidFill>
                  <a:schemeClr val="dk1"/>
                </a:solidFill>
              </a:rPr>
              <a:t>оказывающий помощь </a:t>
            </a:r>
            <a:r>
              <a:rPr lang="ru-RU" sz="2000">
                <a:solidFill>
                  <a:schemeClr val="dk1"/>
                </a:solidFill>
              </a:rPr>
              <a:t>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в решении сложных задача при работе в</a:t>
            </a:r>
            <a:r>
              <a:rPr lang="ru-RU" sz="2000">
                <a:solidFill>
                  <a:schemeClr val="dk1"/>
                </a:solidFill>
              </a:rPr>
              <a:t> программе Revit. 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64" name="Google Shape;164;p6"/>
          <p:cNvSpPr txBox="1"/>
          <p:nvPr/>
        </p:nvSpPr>
        <p:spPr>
          <a:xfrm>
            <a:off x="548375" y="1366300"/>
            <a:ext cx="108651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</a:rPr>
              <a:t>Мы помогаем вам быстро получать точные ответы на сложные вопросы</a:t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</a:rPr>
              <a:t>по работе в программе Re</a:t>
            </a:r>
            <a:r>
              <a:rPr lang="ru-RU" sz="2200">
                <a:solidFill>
                  <a:schemeClr val="dk1"/>
                </a:solidFill>
              </a:rPr>
              <a:t>vit, </a:t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</a:rPr>
              <a:t>чтобы правильно и срок выполнять поставленные задачи и стать профессиональным пользователем. </a:t>
            </a:r>
            <a:endParaRPr sz="2200">
              <a:solidFill>
                <a:schemeClr val="dk1"/>
              </a:solidFill>
            </a:endParaRPr>
          </a:p>
        </p:txBody>
      </p:sp>
      <p:pic>
        <p:nvPicPr>
          <p:cNvPr id="165" name="Google Shape;16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363" y="2906913"/>
            <a:ext cx="10272025" cy="2747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pic>
        <p:nvPicPr>
          <p:cNvPr id="171" name="Google Shape;171;p7"/>
          <p:cNvPicPr preferRelativeResize="0"/>
          <p:nvPr/>
        </p:nvPicPr>
        <p:blipFill rotWithShape="1">
          <a:blip r:embed="rId3">
            <a:alphaModFix/>
          </a:blip>
          <a:srcRect b="30840" l="46422" r="26986" t="4013"/>
          <a:stretch/>
        </p:blipFill>
        <p:spPr>
          <a:xfrm>
            <a:off x="224850" y="988400"/>
            <a:ext cx="3940800" cy="543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7"/>
          <p:cNvPicPr preferRelativeResize="0"/>
          <p:nvPr/>
        </p:nvPicPr>
        <p:blipFill rotWithShape="1">
          <a:blip r:embed="rId4">
            <a:alphaModFix/>
          </a:blip>
          <a:srcRect b="30765" l="45967" r="27381" t="3101"/>
          <a:stretch/>
        </p:blipFill>
        <p:spPr>
          <a:xfrm>
            <a:off x="7426200" y="881650"/>
            <a:ext cx="4043448" cy="5644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86987" y="1776150"/>
            <a:ext cx="3017874" cy="3305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9b8153a303_0_0"/>
          <p:cNvSpPr txBox="1"/>
          <p:nvPr/>
        </p:nvSpPr>
        <p:spPr>
          <a:xfrm>
            <a:off x="335840" y="19283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 b="1" sz="3200">
              <a:solidFill>
                <a:schemeClr val="accent1"/>
              </a:solidFill>
            </a:endParaRPr>
          </a:p>
        </p:txBody>
      </p:sp>
      <p:pic>
        <p:nvPicPr>
          <p:cNvPr id="179" name="Google Shape;179;g29b8153a303_0_0"/>
          <p:cNvPicPr preferRelativeResize="0"/>
          <p:nvPr/>
        </p:nvPicPr>
        <p:blipFill rotWithShape="1">
          <a:blip r:embed="rId3">
            <a:alphaModFix/>
          </a:blip>
          <a:srcRect b="13499" l="3547" r="1341" t="22582"/>
          <a:stretch/>
        </p:blipFill>
        <p:spPr>
          <a:xfrm>
            <a:off x="0" y="1286975"/>
            <a:ext cx="11483074" cy="4577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85" name="Google Shape;185;p8"/>
          <p:cNvGrpSpPr/>
          <p:nvPr/>
        </p:nvGrpSpPr>
        <p:grpSpPr>
          <a:xfrm>
            <a:off x="408500" y="872100"/>
            <a:ext cx="10992877" cy="5652832"/>
            <a:chOff x="2050009" y="1920858"/>
            <a:chExt cx="16156492" cy="8382017"/>
          </a:xfrm>
        </p:grpSpPr>
        <p:grpSp>
          <p:nvGrpSpPr>
            <p:cNvPr id="186" name="Google Shape;186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87" name="Google Shape;187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-RU" sz="1200">
                    <a:solidFill>
                      <a:schemeClr val="dk1"/>
                    </a:solidFill>
                  </a:rPr>
                  <a:t>Бот для Telegram, не использующий искусственный интеллект, оказывающий помощь  </a:t>
                </a:r>
                <a:endParaRPr sz="1200">
                  <a:solidFill>
                    <a:schemeClr val="dk1"/>
                  </a:solidFill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-RU" sz="1200">
                    <a:solidFill>
                      <a:schemeClr val="dk1"/>
                    </a:solidFill>
                  </a:rPr>
                  <a:t>в решении сложных задач при работе в  программе Revit.</a:t>
                </a:r>
                <a:endParaRPr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6" name="Google Shape;196;p8"/>
            <p:cNvSpPr txBox="1"/>
            <p:nvPr/>
          </p:nvSpPr>
          <p:spPr>
            <a:xfrm>
              <a:off x="2050009" y="1920858"/>
              <a:ext cx="2892600" cy="627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6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sz="1200"/>
            </a:p>
            <a:p>
              <a:pPr indent="-134449" lvl="0" marL="89999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Char char="●"/>
              </a:pPr>
              <a:r>
                <a:rPr lang="ru-RU" sz="700">
                  <a:solidFill>
                    <a:schemeClr val="dk1"/>
                  </a:solidFill>
                  <a:highlight>
                    <a:srgbClr val="FFFFFF"/>
                  </a:highlight>
                </a:rPr>
                <a:t>Много времени и большая трудоемкость поиска нужной информации, ответов и подсказок из-за слишком длинных видеоуроков и неструктурированных материалов </a:t>
              </a:r>
              <a:endParaRPr sz="7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-134449" lvl="0" marL="89999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Char char="●"/>
              </a:pPr>
              <a:r>
                <a:rPr lang="ru-RU" sz="700">
                  <a:solidFill>
                    <a:schemeClr val="dk1"/>
                  </a:solidFill>
                  <a:highlight>
                    <a:srgbClr val="FFFFFF"/>
                  </a:highlight>
                </a:rPr>
                <a:t>Неточные формулировки и названия материалов, вводящие в заблуждение, выдающиеся в ответ на запросы в сети, усложняя поиск нужной информации и увеличивая время</a:t>
              </a:r>
              <a:endParaRPr sz="7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-134449" lvl="0" marL="89999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Char char="●"/>
              </a:pPr>
              <a:r>
                <a:rPr lang="ru-RU" sz="700">
                  <a:solidFill>
                    <a:schemeClr val="dk1"/>
                  </a:solidFill>
                  <a:highlight>
                    <a:srgbClr val="FFFFFF"/>
                  </a:highlight>
                </a:rPr>
                <a:t>Невозможность выполнить в срок поставленные задачи из-за </a:t>
              </a:r>
              <a:r>
                <a:rPr lang="ru-RU" sz="700">
                  <a:solidFill>
                    <a:schemeClr val="dk1"/>
                  </a:solidFill>
                  <a:highlight>
                    <a:srgbClr val="FFFFFF"/>
                  </a:highlight>
                </a:rPr>
                <a:t>отсутствия</a:t>
              </a:r>
              <a:r>
                <a:rPr lang="ru-RU" sz="700">
                  <a:solidFill>
                    <a:schemeClr val="dk1"/>
                  </a:solidFill>
                  <a:highlight>
                    <a:srgbClr val="FFFFFF"/>
                  </a:highlight>
                </a:rPr>
                <a:t> требуемых навык работы в ПО</a:t>
              </a:r>
              <a:endParaRPr sz="7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-134449" lvl="0" marL="89999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Char char="●"/>
              </a:pPr>
              <a:r>
                <a:rPr lang="ru-RU" sz="700">
                  <a:solidFill>
                    <a:schemeClr val="dk1"/>
                  </a:solidFill>
                  <a:highlight>
                    <a:srgbClr val="FFFFFF"/>
                  </a:highlight>
                </a:rPr>
                <a:t>Сложности трудоустройства и низкая заработная плата, при </a:t>
              </a:r>
              <a:r>
                <a:rPr lang="ru-RU" sz="700">
                  <a:solidFill>
                    <a:schemeClr val="dk1"/>
                  </a:solidFill>
                  <a:highlight>
                    <a:srgbClr val="FFFFFF"/>
                  </a:highlight>
                </a:rPr>
                <a:t>отсутствии</a:t>
              </a:r>
              <a:r>
                <a:rPr lang="ru-RU" sz="700">
                  <a:solidFill>
                    <a:schemeClr val="dk1"/>
                  </a:solidFill>
                  <a:highlight>
                    <a:srgbClr val="FFFFFF"/>
                  </a:highlight>
                </a:rPr>
                <a:t> требуемых навык работы в ПО</a:t>
              </a:r>
              <a:endParaRPr sz="700">
                <a:solidFill>
                  <a:schemeClr val="dk1"/>
                </a:solidFill>
              </a:endParaRPr>
            </a:p>
            <a:p>
              <a:pPr indent="0" lvl="0" marL="89999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200">
                  <a:solidFill>
                    <a:schemeClr val="dk1"/>
                  </a:solidFill>
                </a:rPr>
                <a:t>Альтернативы</a:t>
              </a:r>
              <a:endParaRPr b="1" sz="1200">
                <a:solidFill>
                  <a:schemeClr val="dk1"/>
                </a:solidFill>
              </a:endParaRPr>
            </a:p>
            <a:p>
              <a:pPr indent="-57150" lvl="0" marL="89999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Char char="●"/>
              </a:pPr>
              <a:r>
                <a:rPr lang="ru-RU" sz="650">
                  <a:solidFill>
                    <a:schemeClr val="dk1"/>
                  </a:solidFill>
                </a:rPr>
                <a:t>1.</a:t>
              </a:r>
              <a:r>
                <a:rPr lang="ru-RU" sz="650" u="sng">
                  <a:solidFill>
                    <a:srgbClr val="1155CC"/>
                  </a:solidFill>
                  <a:hlinkClick r:id="rId3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https://www.youtube.com/playlist?list=PLIV84uuUwBBBKKV3MHp2Mtv_lE1A3AKTf</a:t>
              </a:r>
              <a:r>
                <a:rPr lang="ru-RU" sz="650">
                  <a:solidFill>
                    <a:schemeClr val="dk1"/>
                  </a:solidFill>
                </a:rPr>
                <a:t> - видеоуроки                </a:t>
              </a:r>
              <a:endParaRPr sz="650">
                <a:solidFill>
                  <a:schemeClr val="dk1"/>
                </a:solidFill>
              </a:endParaRPr>
            </a:p>
            <a:p>
              <a:pPr indent="-57150" lvl="0" marL="89999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Char char="●"/>
              </a:pPr>
              <a:r>
                <a:rPr lang="ru-RU" sz="650">
                  <a:solidFill>
                    <a:schemeClr val="dk1"/>
                  </a:solidFill>
                </a:rPr>
                <a:t>2.</a:t>
              </a:r>
              <a:r>
                <a:rPr lang="ru-RU" sz="650" u="sng">
                  <a:solidFill>
                    <a:srgbClr val="1155CC"/>
                  </a:solidFill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https://grafium.pro/programms/kursy-revit-pro?ysclid=lnoqri1crv936303755</a:t>
              </a:r>
              <a:r>
                <a:rPr lang="ru-RU" sz="650">
                  <a:solidFill>
                    <a:schemeClr val="dk1"/>
                  </a:solidFill>
                </a:rPr>
                <a:t> - инструкции</a:t>
              </a:r>
              <a:endParaRPr sz="650">
                <a:solidFill>
                  <a:schemeClr val="dk1"/>
                </a:solidFill>
              </a:endParaRPr>
            </a:p>
            <a:p>
              <a:pPr indent="-57150" lvl="0" marL="89999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Char char="●"/>
              </a:pPr>
              <a:r>
                <a:rPr lang="ru-RU" sz="650">
                  <a:solidFill>
                    <a:schemeClr val="dk1"/>
                  </a:solidFill>
                </a:rPr>
                <a:t>3.</a:t>
              </a:r>
              <a:r>
                <a:rPr lang="ru-RU" sz="650">
                  <a:solidFill>
                    <a:schemeClr val="dk1"/>
                  </a:solidFill>
                  <a:uFill>
                    <a:noFill/>
                  </a:uFill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 </a:t>
              </a:r>
              <a:r>
                <a:rPr lang="ru-RU" sz="650" u="sng">
                  <a:solidFill>
                    <a:srgbClr val="1155CC"/>
                  </a:solidFill>
                  <a:hlinkClick r:id="rId6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https://www.youtube.com/@balkanarchitect</a:t>
              </a:r>
              <a:r>
                <a:rPr lang="ru-RU" sz="650">
                  <a:solidFill>
                    <a:schemeClr val="dk1"/>
                  </a:solidFill>
                </a:rPr>
                <a:t> - скринкасты </a:t>
              </a:r>
              <a:endParaRPr sz="650">
                <a:solidFill>
                  <a:schemeClr val="dk1"/>
                </a:solidFill>
              </a:endParaRPr>
            </a:p>
            <a:p>
              <a:pPr indent="-57150" lvl="0" marL="89999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Char char="●"/>
              </a:pPr>
              <a:r>
                <a:rPr lang="ru-RU" sz="650">
                  <a:solidFill>
                    <a:schemeClr val="dk1"/>
                  </a:solidFill>
                </a:rPr>
                <a:t>4.</a:t>
              </a:r>
              <a:r>
                <a:rPr lang="ru-RU" sz="650">
                  <a:solidFill>
                    <a:schemeClr val="dk1"/>
                  </a:solidFill>
                  <a:uFill>
                    <a:noFill/>
                  </a:uFill>
                  <a:hlinkClick r:id="rId7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 </a:t>
              </a:r>
              <a:r>
                <a:rPr lang="ru-RU" sz="650" u="sng">
                  <a:solidFill>
                    <a:srgbClr val="1155CC"/>
                  </a:solidFill>
                  <a:hlinkClick r:id="rId8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https://infars.ru/education/revit/</a:t>
              </a:r>
              <a:r>
                <a:rPr lang="ru-RU" sz="650">
                  <a:solidFill>
                    <a:schemeClr val="dk1"/>
                  </a:solidFill>
                </a:rPr>
                <a:t> - обучающие курсы</a:t>
              </a:r>
              <a:endParaRPr sz="650">
                <a:solidFill>
                  <a:schemeClr val="dk1"/>
                </a:solidFill>
              </a:endParaRPr>
            </a:p>
            <a:p>
              <a:pPr indent="-57150" lvl="0" marL="89999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Char char="●"/>
              </a:pPr>
              <a:r>
                <a:rPr lang="ru-RU" sz="650">
                  <a:solidFill>
                    <a:schemeClr val="dk1"/>
                  </a:solidFill>
                </a:rPr>
                <a:t>5.</a:t>
              </a:r>
              <a:r>
                <a:rPr lang="ru-RU" sz="650" u="sng">
                  <a:solidFill>
                    <a:srgbClr val="1155CC"/>
                  </a:solidFill>
                  <a:hlinkClick r:id="rId9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https://forums.autodesk.com/t5/revit-i-navisworks-russkiy/semeystvo-nesushchiy-kolonna-kak-sozdat-v-revit/td-p/9704191</a:t>
              </a:r>
              <a:r>
                <a:rPr lang="ru-RU" sz="650">
                  <a:solidFill>
                    <a:schemeClr val="dk1"/>
                  </a:solidFill>
                </a:rPr>
                <a:t> - обмен мнениями и пояснениями пользователями</a:t>
              </a:r>
              <a:endParaRPr sz="900">
                <a:solidFill>
                  <a:schemeClr val="dk1"/>
                </a:solidFill>
                <a:highlight>
                  <a:schemeClr val="lt1"/>
                </a:highlight>
              </a:endParaRPr>
            </a:p>
          </p:txBody>
        </p:sp>
        <p:sp>
          <p:nvSpPr>
            <p:cNvPr id="197" name="Google Shape;197;p8"/>
            <p:cNvSpPr txBox="1"/>
            <p:nvPr/>
          </p:nvSpPr>
          <p:spPr>
            <a:xfrm>
              <a:off x="4945614" y="2041304"/>
              <a:ext cx="3807900" cy="95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8"/>
            <p:cNvSpPr txBox="1"/>
            <p:nvPr/>
          </p:nvSpPr>
          <p:spPr>
            <a:xfrm>
              <a:off x="4834657" y="5421600"/>
              <a:ext cx="4038600" cy="22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b="0" i="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111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Char char="●"/>
              </a:pPr>
              <a:r>
                <a:rPr lang="ru-RU" sz="1300">
                  <a:solidFill>
                    <a:schemeClr val="dk1"/>
                  </a:solidFill>
                  <a:highlight>
                    <a:srgbClr val="FFFFFF"/>
                  </a:highlight>
                </a:rPr>
                <a:t>количество</a:t>
              </a:r>
              <a:r>
                <a:rPr lang="ru-RU" sz="1300">
                  <a:solidFill>
                    <a:schemeClr val="dk1"/>
                  </a:solidFill>
                  <a:highlight>
                    <a:srgbClr val="FFFFFF"/>
                  </a:highlight>
                </a:rPr>
                <a:t> пользователей/запросов</a:t>
              </a:r>
              <a:endParaRPr sz="13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-3111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Char char="●"/>
              </a:pPr>
              <a:r>
                <a:rPr lang="ru-RU" sz="1300">
                  <a:solidFill>
                    <a:schemeClr val="dk1"/>
                  </a:solidFill>
                  <a:highlight>
                    <a:srgbClr val="FFFFFF"/>
                  </a:highlight>
                </a:rPr>
                <a:t>количество рекламодателей</a:t>
              </a:r>
              <a:endParaRPr b="0" i="0" sz="19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8"/>
            <p:cNvSpPr txBox="1"/>
            <p:nvPr/>
          </p:nvSpPr>
          <p:spPr>
            <a:xfrm>
              <a:off x="8755617" y="2044773"/>
              <a:ext cx="2892600" cy="520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r>
                <a:rPr b="1"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Ценностное предложение</a:t>
              </a:r>
              <a:endParaRPr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</a:rPr>
                <a:t>Мы помогаем вам получать быстрые и точные ответы на сложные вопросы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</a:rPr>
                <a:t>по работе в программе Revit, 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</a:rPr>
                <a:t>чтобы правильно и срок выполнять поставленные задачи и стать профессиональным пользователем. 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5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sz="1500">
                <a:solidFill>
                  <a:schemeClr val="dk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200" name="Google Shape;200;p8"/>
            <p:cNvSpPr txBox="1"/>
            <p:nvPr/>
          </p:nvSpPr>
          <p:spPr>
            <a:xfrm>
              <a:off x="11655388" y="1997074"/>
              <a:ext cx="3200400" cy="271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1. Краткость ответов</a:t>
              </a:r>
              <a:endParaRPr sz="10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2. Практикоориентированность</a:t>
              </a:r>
              <a:endParaRPr sz="10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3.  Авторский контент</a:t>
              </a:r>
              <a:endParaRPr sz="10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4. Точность формулировок, ясность ответов</a:t>
              </a:r>
              <a:endParaRPr sz="10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5.  Удобство использования</a:t>
              </a:r>
              <a:endParaRPr sz="16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>
                <a:solidFill>
                  <a:schemeClr val="dk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201" name="Google Shape;201;p8"/>
            <p:cNvSpPr txBox="1"/>
            <p:nvPr/>
          </p:nvSpPr>
          <p:spPr>
            <a:xfrm>
              <a:off x="11652249" y="5341419"/>
              <a:ext cx="3089700" cy="276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300">
                  <a:solidFill>
                    <a:schemeClr val="dk1"/>
                  </a:solidFill>
                  <a:highlight>
                    <a:srgbClr val="FFFFFF"/>
                  </a:highlight>
                </a:rPr>
                <a:t>П</a:t>
              </a: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убликация на сайте университета, сарафанное радио, размещение информации в </a:t>
              </a: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сообществах</a:t>
              </a: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 </a:t>
              </a: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соц.</a:t>
              </a: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 сетей, </a:t>
              </a: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в профессиональных</a:t>
              </a:r>
              <a:r>
                <a:rPr lang="ru-RU" sz="1100">
                  <a:solidFill>
                    <a:schemeClr val="dk1"/>
                  </a:solidFill>
                  <a:highlight>
                    <a:srgbClr val="FFFFFF"/>
                  </a:highlight>
                </a:rPr>
                <a:t> чатах и каналах  </a:t>
              </a:r>
              <a:endParaRPr b="0" i="0" sz="11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8"/>
            <p:cNvSpPr txBox="1"/>
            <p:nvPr/>
          </p:nvSpPr>
          <p:spPr>
            <a:xfrm>
              <a:off x="14852665" y="1997074"/>
              <a:ext cx="3352800" cy="479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0000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048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Студенты Архитектурных и строительных факультетов ВУЗов и СУЗов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-3048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Действующие архитекторы,  строители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-3048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Char char="●"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И другие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>
                <a:solidFill>
                  <a:schemeClr val="dk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203" name="Google Shape;203;p8"/>
            <p:cNvSpPr txBox="1"/>
            <p:nvPr/>
          </p:nvSpPr>
          <p:spPr>
            <a:xfrm>
              <a:off x="2050013" y="8397875"/>
              <a:ext cx="3536400" cy="103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200">
                  <a:solidFill>
                    <a:schemeClr val="dk1"/>
                  </a:solidFill>
                </a:rPr>
                <a:t>Переменные расходы:        </a:t>
              </a:r>
              <a:endParaRPr sz="1200">
                <a:solidFill>
                  <a:schemeClr val="dk1"/>
                </a:solidFill>
              </a:endParaRPr>
            </a:p>
            <a:p>
              <a:pPr indent="-288925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50"/>
                <a:buFont typeface="Calibri"/>
                <a:buAutoNum type="arabicPeriod"/>
              </a:pPr>
              <a:r>
                <a:rPr lang="ru-RU" sz="950">
                  <a:solidFill>
                    <a:schemeClr val="dk1"/>
                  </a:solidFill>
                </a:rPr>
                <a:t>Налоги</a:t>
              </a:r>
              <a:endParaRPr sz="950">
                <a:solidFill>
                  <a:schemeClr val="dk1"/>
                </a:solidFill>
              </a:endParaRPr>
            </a:p>
          </p:txBody>
        </p:sp>
        <p:sp>
          <p:nvSpPr>
            <p:cNvPr id="204" name="Google Shape;204;p8"/>
            <p:cNvSpPr txBox="1"/>
            <p:nvPr/>
          </p:nvSpPr>
          <p:spPr>
            <a:xfrm>
              <a:off x="10129301" y="8380971"/>
              <a:ext cx="8077200" cy="95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Реклама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" name="Google Shape;205;p8"/>
          <p:cNvSpPr txBox="1"/>
          <p:nvPr/>
        </p:nvSpPr>
        <p:spPr>
          <a:xfrm>
            <a:off x="2753375" y="5469100"/>
            <a:ext cx="3000000" cy="11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chemeClr val="dk1"/>
                </a:solidFill>
              </a:rPr>
              <a:t>Постоянные расходы</a:t>
            </a:r>
            <a:r>
              <a:rPr lang="ru-RU" sz="1200">
                <a:solidFill>
                  <a:schemeClr val="dk1"/>
                </a:solidFill>
              </a:rPr>
              <a:t>:</a:t>
            </a:r>
            <a:endParaRPr sz="1200">
              <a:solidFill>
                <a:schemeClr val="dk1"/>
              </a:solidFill>
            </a:endParaRPr>
          </a:p>
          <a:p>
            <a:pPr indent="-2889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"/>
              <a:buAutoNum type="arabicPeriod"/>
            </a:pPr>
            <a:r>
              <a:rPr lang="ru-RU" sz="950">
                <a:solidFill>
                  <a:schemeClr val="dk1"/>
                </a:solidFill>
                <a:highlight>
                  <a:srgbClr val="FFFFFF"/>
                </a:highlight>
              </a:rPr>
              <a:t>Банковские услуги</a:t>
            </a:r>
            <a:endParaRPr sz="9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2889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"/>
              <a:buAutoNum type="arabicPeriod"/>
            </a:pPr>
            <a:r>
              <a:rPr lang="ru-RU" sz="950">
                <a:solidFill>
                  <a:schemeClr val="dk1"/>
                </a:solidFill>
                <a:highlight>
                  <a:srgbClr val="FFFFFF"/>
                </a:highlight>
              </a:rPr>
              <a:t>Зарплата администратора</a:t>
            </a:r>
            <a:endParaRPr sz="9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2889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"/>
              <a:buAutoNum type="arabicPeriod"/>
            </a:pPr>
            <a:r>
              <a:rPr lang="ru-RU" sz="950">
                <a:solidFill>
                  <a:schemeClr val="dk1"/>
                </a:solidFill>
              </a:rPr>
              <a:t>Маркетинговые затраты</a:t>
            </a:r>
            <a:endParaRPr sz="950">
              <a:solidFill>
                <a:schemeClr val="dk1"/>
              </a:solidFill>
            </a:endParaRPr>
          </a:p>
          <a:p>
            <a:pPr indent="-2889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"/>
              <a:buAutoNum type="arabicPeriod"/>
            </a:pPr>
            <a:r>
              <a:rPr lang="ru-RU" sz="950">
                <a:solidFill>
                  <a:schemeClr val="dk1"/>
                </a:solidFill>
              </a:rPr>
              <a:t>Интернет</a:t>
            </a:r>
            <a:endParaRPr sz="950">
              <a:solidFill>
                <a:schemeClr val="dk1"/>
              </a:solidFill>
            </a:endParaRPr>
          </a:p>
          <a:p>
            <a:pPr indent="-2889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"/>
              <a:buAutoNum type="arabicPeriod"/>
            </a:pPr>
            <a:r>
              <a:rPr lang="ru-RU" sz="950">
                <a:solidFill>
                  <a:schemeClr val="dk1"/>
                </a:solidFill>
              </a:rPr>
              <a:t>Оплата конструктора, сервера</a:t>
            </a:r>
            <a:endParaRPr sz="95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11" name="Google Shape;211;p9"/>
          <p:cNvSpPr txBox="1"/>
          <p:nvPr/>
        </p:nvSpPr>
        <p:spPr>
          <a:xfrm>
            <a:off x="447275" y="1614150"/>
            <a:ext cx="4751700" cy="39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/>
              <a:t>Стоимость разработки проекта</a:t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-RU" sz="1300"/>
              <a:t>Аренда сервера - 1 500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-RU" sz="1300"/>
              <a:t>Оплата программиста - 25 000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-RU" sz="1300"/>
              <a:t>Оплата услуг эксперта - 25 000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-RU" sz="1300"/>
              <a:t>Маркетинговые услуги - 10 000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/>
              <a:t>ИТОГО 61 500 рублей</a:t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/>
              <a:t>Точка окупаемости проекта - 4 месяца</a:t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/>
              <a:t>П</a:t>
            </a:r>
            <a:r>
              <a:rPr i="0" lang="ru-RU" sz="1700" cap="none" strike="noStrike">
                <a:solidFill>
                  <a:srgbClr val="000000"/>
                </a:solidFill>
              </a:rPr>
              <a:t>отенциальная прибыль</a:t>
            </a:r>
            <a:r>
              <a:rPr b="1" i="0" lang="ru-RU" sz="1700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-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 12 мес.</a:t>
            </a:r>
            <a:r>
              <a:rPr lang="ru-RU" sz="1700"/>
              <a:t> - 175 100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2" name="Google Shape;212;p9"/>
          <p:cNvPicPr preferRelativeResize="0"/>
          <p:nvPr/>
        </p:nvPicPr>
        <p:blipFill rotWithShape="1">
          <a:blip r:embed="rId3">
            <a:alphaModFix/>
          </a:blip>
          <a:srcRect b="15587" l="10233" r="0" t="-118"/>
          <a:stretch/>
        </p:blipFill>
        <p:spPr>
          <a:xfrm>
            <a:off x="5198975" y="1245450"/>
            <a:ext cx="5968773" cy="401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218" name="Google Shape;218;p10"/>
          <p:cNvSpPr txBox="1"/>
          <p:nvPr/>
        </p:nvSpPr>
        <p:spPr>
          <a:xfrm>
            <a:off x="360044" y="1420350"/>
            <a:ext cx="3979800" cy="40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</a:pPr>
            <a:r>
              <a:rPr lang="ru-RU" sz="1700"/>
              <a:t>Братов Родион Николаевич</a:t>
            </a:r>
            <a:endParaRPr sz="17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-RU" sz="1700"/>
              <a:t>Ведмецкая Ирина Сергеевна</a:t>
            </a:r>
            <a:endParaRPr sz="17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-RU" sz="1700"/>
              <a:t>Отвагина Валерия Дмитриевна</a:t>
            </a:r>
            <a:endParaRPr sz="17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-RU" sz="1700"/>
              <a:t>Щербаков Даниил Сергеевич</a:t>
            </a:r>
            <a:endParaRPr sz="17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-RU" sz="1700"/>
              <a:t>Албаков Ахмед Магометович</a:t>
            </a:r>
            <a:endParaRPr sz="17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-RU" sz="1700"/>
              <a:t>Хагурова Эмма Хамидовна</a:t>
            </a:r>
            <a:endParaRPr sz="17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-RU" sz="1700"/>
              <a:t>Терекбаев Малик Рустамович</a:t>
            </a:r>
            <a:endParaRPr sz="17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-RU" sz="1700"/>
              <a:t>Гульмамедов Илим Исраилович</a:t>
            </a:r>
            <a:endParaRPr sz="1700"/>
          </a:p>
        </p:txBody>
      </p:sp>
      <p:pic>
        <p:nvPicPr>
          <p:cNvPr id="219" name="Google Shape;219;p10"/>
          <p:cNvPicPr preferRelativeResize="0"/>
          <p:nvPr/>
        </p:nvPicPr>
        <p:blipFill rotWithShape="1">
          <a:blip r:embed="rId3">
            <a:alphaModFix/>
          </a:blip>
          <a:srcRect b="6672" l="0" r="0" t="0"/>
          <a:stretch/>
        </p:blipFill>
        <p:spPr>
          <a:xfrm>
            <a:off x="4572000" y="1129475"/>
            <a:ext cx="6333827" cy="429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1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FF0000"/>
                </a:solidFill>
              </a:rPr>
              <a:t>Контакты РОДИОНА</a:t>
            </a:r>
            <a:endParaRPr b="1" i="0" sz="1400" u="none" cap="none" strike="noStrike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