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1"/>
  </p:notesMasterIdLst>
  <p:sldIdLst>
    <p:sldId id="256" r:id="rId2"/>
    <p:sldId id="259" r:id="rId3"/>
    <p:sldId id="258" r:id="rId4"/>
    <p:sldId id="260" r:id="rId5"/>
    <p:sldId id="262" r:id="rId6"/>
    <p:sldId id="264" r:id="rId7"/>
    <p:sldId id="265" r:id="rId8"/>
    <p:sldId id="267" r:id="rId9"/>
    <p:sldId id="268" r:id="rId10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2"/>
      <p:bold r:id="rId13"/>
      <p:italic r:id="rId14"/>
      <p:boldItalic r:id="rId15"/>
    </p:embeddedFont>
    <p:embeddedFont>
      <p:font typeface="Helvetica Neue" panose="020B0604020202020204" charset="0"/>
      <p:regular r:id="rId16"/>
      <p:bold r:id="rId17"/>
      <p:italic r:id="rId18"/>
      <p:boldItalic r:id="rId19"/>
    </p:embeddedFont>
    <p:embeddedFont>
      <p:font typeface="Raleway" panose="020B0604020202020204" charset="-52"/>
      <p:regular r:id="rId20"/>
      <p:bold r:id="rId21"/>
      <p:italic r:id="rId22"/>
      <p:boldItalic r:id="rId23"/>
    </p:embeddedFont>
    <p:embeddedFont>
      <p:font typeface="Raleway SemiBold" panose="020B0604020202020204" charset="-52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84" y="5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01716" y="890673"/>
            <a:ext cx="4710563" cy="22621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b="1" dirty="0" smtClean="0"/>
              <a:t>Программный </a:t>
            </a:r>
            <a:r>
              <a:rPr lang="ru-RU" b="1" dirty="0"/>
              <a:t>комплекс, рассчитывающий предполагаемые результаты пластических операций</a:t>
            </a:r>
            <a:endParaRPr sz="31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01716" y="2282343"/>
            <a:ext cx="3443171" cy="160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Желание </a:t>
            </a:r>
            <a:r>
              <a:rPr lang="ru-RU" dirty="0">
                <a:solidFill>
                  <a:srgbClr val="132C40"/>
                </a:solidFill>
              </a:rPr>
              <a:t>пациентов знать предварительный итог пластической </a:t>
            </a:r>
            <a:r>
              <a:rPr lang="ru-RU" dirty="0" smtClean="0">
                <a:solidFill>
                  <a:srgbClr val="132C40"/>
                </a:solidFill>
              </a:rPr>
              <a:t>операции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Невозможность </a:t>
            </a:r>
            <a:r>
              <a:rPr lang="ru-RU" dirty="0">
                <a:solidFill>
                  <a:srgbClr val="132C40"/>
                </a:solidFill>
              </a:rPr>
              <a:t>индивидуально предсказать вероятный результат пластической операции 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603" y="909741"/>
            <a:ext cx="3490763" cy="34473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218630" y="63232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530730" y="2217630"/>
            <a:ext cx="2370513" cy="103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Частные клиники, специализирующиеся на пластической хирургии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025" y="1727957"/>
            <a:ext cx="4800545" cy="27003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218817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275771" y="1385540"/>
            <a:ext cx="5399315" cy="3303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dirty="0" smtClean="0">
                <a:solidFill>
                  <a:srgbClr val="132C40"/>
                </a:solidFill>
              </a:rPr>
              <a:t>Программный </a:t>
            </a:r>
            <a:r>
              <a:rPr lang="ru-RU" dirty="0">
                <a:solidFill>
                  <a:srgbClr val="132C40"/>
                </a:solidFill>
              </a:rPr>
              <a:t>комплекс, рассчитывающий предполагаемые результаты пластических операций.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dirty="0" smtClean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Технология, основанная на искусственном интеллекте и машинном обучении, анализирует фотографии области предстоящей пластической </a:t>
            </a:r>
            <a:r>
              <a:rPr lang="ru-RU" dirty="0" smtClean="0">
                <a:solidFill>
                  <a:srgbClr val="132C40"/>
                </a:solidFill>
              </a:rPr>
              <a:t>операции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На основе фотографии строятся опорные точки и задается программа предстоящей пластической </a:t>
            </a:r>
            <a:r>
              <a:rPr lang="ru-RU" dirty="0" smtClean="0">
                <a:solidFill>
                  <a:srgbClr val="132C40"/>
                </a:solidFill>
              </a:rPr>
              <a:t>операции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Итогом работы программного комплекса станет фотография вероятного результата пластической операции, которую можно будет представить пациенту для выбора объема и техники операции в соответствии с коллегиальной моделью взаимоотношений «врач-пациент»</a:t>
            </a: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571" y="831116"/>
            <a:ext cx="2765569" cy="18429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1956" y="2849811"/>
            <a:ext cx="2719352" cy="20395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286731" y="2298814"/>
            <a:ext cx="3459601" cy="12926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" dirty="0"/>
              <a:t>Мы работаем на рынке </a:t>
            </a:r>
            <a:r>
              <a:rPr lang="ru-RU" b="1" dirty="0" smtClean="0"/>
              <a:t>B2B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b="1" dirty="0" smtClean="0"/>
              <a:t>TAM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105 млрд 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b="1" dirty="0" smtClean="0"/>
              <a:t>SAM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8 млрд 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b="1" dirty="0" smtClean="0"/>
              <a:t>SOM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1,2 млрд </a:t>
            </a:r>
            <a:r>
              <a:rPr lang="ru-RU" dirty="0"/>
              <a:t>руб.</a:t>
            </a: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32557" y="1488497"/>
            <a:ext cx="2992261" cy="291326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396212" y="2019306"/>
            <a:ext cx="2264953" cy="238245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719463" y="2787710"/>
            <a:ext cx="1614054" cy="161405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691442" y="3377761"/>
            <a:ext cx="1767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/>
              <a:t>SOM</a:t>
            </a:r>
            <a:r>
              <a:rPr lang="en-US" dirty="0"/>
              <a:t> </a:t>
            </a:r>
            <a:r>
              <a:rPr lang="ru-RU" dirty="0" smtClean="0"/>
              <a:t>1,2 млрд </a:t>
            </a:r>
            <a:r>
              <a:rPr lang="ru-RU" dirty="0"/>
              <a:t>руб.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56052" y="2246037"/>
            <a:ext cx="19408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 algn="ctr">
              <a:lnSpc>
                <a:spcPct val="150000"/>
              </a:lnSpc>
              <a:buClr>
                <a:schemeClr val="dk1"/>
              </a:buClr>
              <a:buSzPts val="1200"/>
            </a:pPr>
            <a:r>
              <a:rPr lang="en-US" b="1" dirty="0"/>
              <a:t>SAM </a:t>
            </a:r>
            <a:r>
              <a:rPr lang="ru-RU" dirty="0"/>
              <a:t>8</a:t>
            </a:r>
            <a:r>
              <a:rPr lang="ru-RU" dirty="0" smtClean="0"/>
              <a:t> млрд </a:t>
            </a:r>
            <a:r>
              <a:rPr lang="ru-RU" dirty="0"/>
              <a:t>руб.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04125" y="1603808"/>
            <a:ext cx="19417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>
              <a:lnSpc>
                <a:spcPct val="150000"/>
              </a:lnSpc>
              <a:buClr>
                <a:schemeClr val="dk1"/>
              </a:buClr>
              <a:buSzPts val="1200"/>
            </a:pPr>
            <a:r>
              <a:rPr lang="en-US" b="1" dirty="0"/>
              <a:t>TAM </a:t>
            </a:r>
            <a:r>
              <a:rPr lang="ru-RU" dirty="0" smtClean="0"/>
              <a:t>105 </a:t>
            </a:r>
            <a:r>
              <a:rPr lang="ru-RU" dirty="0"/>
              <a:t>млрд руб.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291813" y="2088579"/>
            <a:ext cx="3689705" cy="7386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dirty="0" smtClean="0"/>
              <a:t>Прямые </a:t>
            </a:r>
            <a:r>
              <a:rPr lang="ru-RU" dirty="0"/>
              <a:t>продажи лицензии на использование программного комплекса частным клиникам</a:t>
            </a:r>
            <a:endParaRPr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214" y="1581131"/>
            <a:ext cx="4149213" cy="27618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226;p33"/>
          <p:cNvSpPr txBox="1">
            <a:spLocks/>
          </p:cNvSpPr>
          <p:nvPr/>
        </p:nvSpPr>
        <p:spPr>
          <a:xfrm>
            <a:off x="456816" y="2103763"/>
            <a:ext cx="4281439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Сформулирована </a:t>
            </a:r>
            <a:r>
              <a:rPr lang="ru-RU" dirty="0"/>
              <a:t>гипотеза </a:t>
            </a:r>
            <a:r>
              <a:rPr lang="ru-RU" dirty="0" smtClean="0"/>
              <a:t>проекта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Разработано предварительное техническое задание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Проведен мониторинг рынка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Проведены </a:t>
            </a:r>
            <a:r>
              <a:rPr lang="ru-RU" dirty="0"/>
              <a:t>проблемные интервью (11 пациентов пластических хирургов, 2 пластических хирурга)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530715" y="1586591"/>
            <a:ext cx="7973700" cy="192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</a:t>
            </a:r>
            <a:r>
              <a:rPr lang="ru" sz="1600" dirty="0" smtClean="0">
                <a:solidFill>
                  <a:srgbClr val="132C40"/>
                </a:solidFill>
              </a:rPr>
              <a:t>задачи</a:t>
            </a:r>
          </a:p>
          <a:p>
            <a:pPr marL="146050" lvl="0" indent="0">
              <a:buSzPts val="1300"/>
              <a:buNone/>
            </a:pPr>
            <a:endParaRPr lang="ru-RU" sz="1300" dirty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 smtClean="0">
                <a:solidFill>
                  <a:srgbClr val="132C40"/>
                </a:solidFill>
              </a:rPr>
              <a:t>Разработка бизнес-модели</a:t>
            </a:r>
          </a:p>
          <a:p>
            <a:pPr lvl="0" indent="-311150">
              <a:buSzPts val="1300"/>
              <a:buAutoNum type="arabicParenR"/>
            </a:pPr>
            <a:endParaRPr lang="ru-RU" sz="1300" dirty="0" smtClean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Разработка </a:t>
            </a:r>
            <a:r>
              <a:rPr lang="ru-RU" sz="1300" dirty="0" smtClean="0">
                <a:solidFill>
                  <a:srgbClr val="132C40"/>
                </a:solidFill>
              </a:rPr>
              <a:t>дизайна прототипа</a:t>
            </a:r>
          </a:p>
          <a:p>
            <a:pPr lvl="0" indent="-311150">
              <a:buSzPts val="1300"/>
              <a:buAutoNum type="arabicParenR"/>
            </a:pPr>
            <a:endParaRPr lang="ru-RU" sz="1300" dirty="0" smtClean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Разработка </a:t>
            </a:r>
            <a:r>
              <a:rPr lang="ru-RU" sz="1300" dirty="0" err="1" smtClean="0">
                <a:solidFill>
                  <a:srgbClr val="132C40"/>
                </a:solidFill>
              </a:rPr>
              <a:t>лендинга</a:t>
            </a:r>
            <a:r>
              <a:rPr lang="ru-RU" sz="1300" dirty="0" smtClean="0">
                <a:solidFill>
                  <a:srgbClr val="132C40"/>
                </a:solidFill>
              </a:rPr>
              <a:t> проекта</a:t>
            </a:r>
          </a:p>
          <a:p>
            <a:pPr lvl="0" indent="-311150">
              <a:buSzPts val="1300"/>
              <a:buAutoNum type="arabicParenR"/>
            </a:pPr>
            <a:endParaRPr lang="ru-RU" sz="1300" dirty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 smtClean="0">
                <a:solidFill>
                  <a:srgbClr val="132C40"/>
                </a:solidFill>
              </a:rPr>
              <a:t>Разработка технического </a:t>
            </a:r>
            <a:r>
              <a:rPr lang="ru-RU" sz="1300" dirty="0">
                <a:solidFill>
                  <a:srgbClr val="132C40"/>
                </a:solidFill>
              </a:rPr>
              <a:t>задания для создания программного </a:t>
            </a:r>
            <a:r>
              <a:rPr lang="ru-RU" sz="1300" dirty="0" smtClean="0">
                <a:solidFill>
                  <a:srgbClr val="132C40"/>
                </a:solidFill>
              </a:rPr>
              <a:t>комплекса</a:t>
            </a:r>
          </a:p>
          <a:p>
            <a:pPr lvl="0" indent="-311150">
              <a:buSzPts val="1300"/>
              <a:buAutoNum type="arabicParenR"/>
            </a:pPr>
            <a:endParaRPr lang="ru-RU" sz="1300" dirty="0" smtClean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 smtClean="0">
                <a:solidFill>
                  <a:srgbClr val="132C40"/>
                </a:solidFill>
              </a:rPr>
              <a:t>Сбор </a:t>
            </a:r>
            <a:r>
              <a:rPr lang="ru-RU" sz="1300" dirty="0">
                <a:solidFill>
                  <a:srgbClr val="132C40"/>
                </a:solidFill>
              </a:rPr>
              <a:t>базы данных для точного определения результатов оперативного вмешательства</a:t>
            </a:r>
            <a:endParaRPr lang="ru-RU" sz="1300" dirty="0" smtClean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endParaRPr lang="ru-RU" sz="1300" dirty="0" smtClean="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b="1" dirty="0" smtClean="0">
                <a:solidFill>
                  <a:srgbClr val="132C40"/>
                </a:solidFill>
              </a:rPr>
              <a:t>Татьяна Юрьевна </a:t>
            </a:r>
            <a:r>
              <a:rPr lang="ru-RU" b="1" dirty="0" err="1" smtClean="0">
                <a:solidFill>
                  <a:srgbClr val="132C40"/>
                </a:solidFill>
              </a:rPr>
              <a:t>Кидяева</a:t>
            </a:r>
            <a:endParaRPr lang="ru-RU" b="1" dirty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endParaRPr lang="ru-RU" dirty="0" smtClean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r>
              <a:rPr lang="en-US" dirty="0" smtClean="0">
                <a:solidFill>
                  <a:srgbClr val="132C40"/>
                </a:solidFill>
              </a:rPr>
              <a:t>+</a:t>
            </a:r>
            <a:r>
              <a:rPr lang="en-US" dirty="0">
                <a:solidFill>
                  <a:srgbClr val="132C40"/>
                </a:solidFill>
              </a:rPr>
              <a:t>7 (986) 789-05-07</a:t>
            </a:r>
          </a:p>
          <a:p>
            <a:pPr marL="406400" lvl="0" indent="-203200">
              <a:buSzPts val="1400"/>
              <a:buNone/>
            </a:pPr>
            <a:r>
              <a:rPr lang="en-US" dirty="0">
                <a:solidFill>
                  <a:srgbClr val="132C40"/>
                </a:solidFill>
              </a:rPr>
              <a:t>tanya_00-1@mail.ru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227</Words>
  <Application>Microsoft Office PowerPoint</Application>
  <PresentationFormat>Экран (16:9)</PresentationFormat>
  <Paragraphs>55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Century Gothic</vt:lpstr>
      <vt:lpstr>Arial</vt:lpstr>
      <vt:lpstr>Helvetica Neue</vt:lpstr>
      <vt:lpstr>Raleway</vt:lpstr>
      <vt:lpstr>Raleway SemiBold</vt:lpstr>
      <vt:lpstr>Calibri</vt:lpstr>
      <vt:lpstr>Simple Light</vt:lpstr>
      <vt:lpstr>Программный комплекс, рассчитывающий предполагаемые результаты пластических операций</vt:lpstr>
      <vt:lpstr>ПРОБЛЕМА</vt:lpstr>
      <vt:lpstr>ЦЕЛЕВАЯ АУДИТОРИЯ</vt:lpstr>
      <vt:lpstr>РЕШЕНИЕ</vt:lpstr>
      <vt:lpstr>РЫНОК</vt:lpstr>
      <vt:lpstr>БИЗНЕС-МОДЕЛЬ</vt:lpstr>
      <vt:lpstr>ТЕКУЩИЕ РЕЗУЛЬТАТЫ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Приложение дистанционного контроля кардиологических пациентов</dc:title>
  <dc:creator>Persona</dc:creator>
  <cp:lastModifiedBy>Persona</cp:lastModifiedBy>
  <cp:revision>14</cp:revision>
  <dcterms:modified xsi:type="dcterms:W3CDTF">2023-11-30T15:22:16Z</dcterms:modified>
</cp:coreProperties>
</file>