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iptKw1AuvY4egbMAFoentJ8r3D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AF26A3-DBB7-4DFF-AFDD-84C34AB2F5A2}">
  <a:tblStyle styleId="{2BAF26A3-DBB7-4DFF-AFDD-84C34AB2F5A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55A81A2E-7324-4077-8FEC-449EE427C83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09" name="Google Shape;2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18" name="Google Shape;21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Цифровая платформа «Приложение для поэтов» для поиска людей с творческими способностями в литературе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93914" y="4293967"/>
            <a:ext cx="5625409" cy="13553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 txBox="1"/>
          <p:nvPr/>
        </p:nvSpPr>
        <p:spPr>
          <a:xfrm>
            <a:off x="990600" y="130516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9% населения России (13 млн. человек) увлекаются написанием стихов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32% (почти 47 млн. человек) когда-то занимались этим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специализированного приложения, в котором поэты смогут публиковать свое творчество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Неизвестные поэты будут пользоваться приложением с целью продвижения своего таланта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Возможность стать популярным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Публикация произведений в приложении с возможностью заработка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TRL 2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Узконаправленный рынок, без аналоговых приложений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Мужчины и женщины старше 14 лет, увлекающиеся писательством и поэзией.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972494" y="23039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Стихи.ру – сайт, которым неудобно пользоваться, широкий диапазон произведений  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Wattpad – книги, в основном романы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Ficbook – специализируется на фанфикшене 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12" name="Google Shape;212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4" name="Google Shape;214;p7"/>
          <p:cNvGraphicFramePr/>
          <p:nvPr/>
        </p:nvGraphicFramePr>
        <p:xfrm>
          <a:off x="334979" y="16477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{2BAF26A3-DBB7-4DFF-AFDD-84C34AB2F5A2}</a:tableStyleId>
              </a:tblPr>
              <a:tblGrid>
                <a:gridCol w="1414075"/>
                <a:gridCol w="1030375"/>
                <a:gridCol w="1303700"/>
                <a:gridCol w="1593400"/>
                <a:gridCol w="1348975"/>
                <a:gridCol w="1475725"/>
                <a:gridCol w="1955550"/>
                <a:gridCol w="1412350"/>
              </a:tblGrid>
              <a:tr h="142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Ключевые партнеры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Ключевые виды деятельности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Ключевые ресурсы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Ценностные предложения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Взаимоотношения с клиентами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Каналы сбыта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Потребительские сегменты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Потоки поступления доходов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936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Редакции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Предоставление</a:t>
                      </a:r>
                      <a:r>
                        <a:rPr lang="ru-RU" sz="1800"/>
                        <a:t> приложения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Партнеры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Заработок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Клиент подходит вам,</a:t>
                      </a:r>
                      <a:r>
                        <a:rPr lang="ru-RU" sz="1800"/>
                        <a:t> вы - клиенту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Собственное приложение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Все пользователи</a:t>
                      </a:r>
                      <a:r>
                        <a:rPr lang="ru-RU" sz="1800"/>
                        <a:t> приложения*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Доход от разовых</a:t>
                      </a:r>
                      <a:r>
                        <a:rPr lang="ru-RU" sz="1800"/>
                        <a:t> сделок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890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Издательства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Выполнение услуг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Инвесторы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Продвижение</a:t>
                      </a:r>
                      <a:r>
                        <a:rPr lang="ru-RU" sz="1800"/>
                        <a:t> </a:t>
                      </a:r>
                      <a:r>
                        <a:rPr lang="ru-RU" sz="1800"/>
                        <a:t>творчества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Регулярный доход от рекламы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890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Министерство</a:t>
                      </a:r>
                      <a:r>
                        <a:rPr lang="ru-RU" sz="1800"/>
                        <a:t> Культуры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Грант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b="1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Расходы: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Разработка программного кода – 1 млн.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Дизайн приложения – 700 000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Рекламная раскрутка – 300 000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Прототипирование – 300 000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Обслуживание приложения – 150 000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Северная часть – 1млн.руб.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Тестирование – 400 000 руб.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Размещение в магазинах – 11 500 первый взнос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Техподдержка – 80 000 руб.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Доходы: 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300 000 руб/мес.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Планируемый период выхода предприятия на самоокупаемость – 4 месяца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29" name="Google Shape;229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1" name="Google Shape;231;p9"/>
          <p:cNvGraphicFramePr/>
          <p:nvPr/>
        </p:nvGraphicFramePr>
        <p:xfrm>
          <a:off x="637767" y="198715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{55A81A2E-7324-4077-8FEC-449EE427C831}</a:tableStyleId>
              </a:tblPr>
              <a:tblGrid>
                <a:gridCol w="1220775"/>
                <a:gridCol w="1220775"/>
                <a:gridCol w="1220775"/>
                <a:gridCol w="1220775"/>
                <a:gridCol w="1220775"/>
                <a:gridCol w="1220775"/>
                <a:gridCol w="1220775"/>
                <a:gridCol w="1220775"/>
                <a:gridCol w="12298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Разработка программного кода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Разработка дизайна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Рекламная раскрутка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Прототипирование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Обслуживание</a:t>
                      </a: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 приложения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Серверная часть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Тестирование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Размещение в магазинах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</a:t>
                      </a:r>
                      <a:r>
                        <a:rPr lang="ru-RU" sz="1800"/>
                        <a:t>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5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 месяц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38" name="Google Shape;238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Владельцы продукта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Менеджер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Исполнители разного уровня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Аналитик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Стейкхолдеры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