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845b1a75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845b1a75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e845b1a75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e845b1a75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e845b1a75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e845b1a75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e845b1a75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e845b1a75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845b1a75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845b1a75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484700" y="1060100"/>
            <a:ext cx="6174600" cy="8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144">
                <a:solidFill>
                  <a:srgbClr val="21252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4294967295" type="subTitle"/>
          </p:nvPr>
        </p:nvSpPr>
        <p:spPr>
          <a:xfrm>
            <a:off x="7397225" y="3698600"/>
            <a:ext cx="1746900" cy="14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Подготовили: </a:t>
            </a: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Кулаков Н.,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Кутузов В., Никандров Р.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type="title"/>
          </p:nvPr>
        </p:nvSpPr>
        <p:spPr>
          <a:xfrm>
            <a:off x="1536000" y="259175"/>
            <a:ext cx="6072000" cy="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ts val="990"/>
              <a:buNone/>
            </a:pPr>
            <a:r>
              <a:rPr lang="ru" sz="3030">
                <a:solidFill>
                  <a:schemeClr val="dk1"/>
                </a:solidFill>
              </a:rPr>
              <a:t>Проект TrashUp.</a:t>
            </a:r>
            <a:endParaRPr sz="303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1650" y="1144825"/>
            <a:ext cx="3538349" cy="285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06225" y="1939500"/>
            <a:ext cx="3915300" cy="14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4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Составить и выделить:</a:t>
            </a:r>
            <a:endParaRPr sz="2444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5721" lvl="0" marL="45720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44"/>
              <a:buFont typeface="Times New Roman"/>
              <a:buChar char="●"/>
            </a:pPr>
            <a:r>
              <a:rPr lang="ru" sz="184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 потребность</a:t>
            </a:r>
            <a:endParaRPr sz="1844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5721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44"/>
              <a:buFont typeface="Times New Roman"/>
              <a:buChar char="●"/>
            </a:pPr>
            <a:r>
              <a:rPr lang="ru" sz="184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</a:t>
            </a:r>
            <a:endParaRPr sz="1844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5721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44"/>
              <a:buFont typeface="Times New Roman"/>
              <a:buChar char="●"/>
            </a:pPr>
            <a:r>
              <a:rPr lang="ru" sz="184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Рыночная возможность</a:t>
            </a:r>
            <a:endParaRPr sz="1844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1484700" y="79450"/>
            <a:ext cx="61746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000"/>
              <a:buFont typeface="Arial"/>
              <a:buNone/>
            </a:pPr>
            <a:r>
              <a:rPr lang="ru" sz="2750">
                <a:solidFill>
                  <a:schemeClr val="dk1"/>
                </a:solidFill>
              </a:rPr>
              <a:t>Решаемая бизнес-потребность:</a:t>
            </a:r>
            <a:endParaRPr sz="275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404550" y="1184750"/>
            <a:ext cx="6292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TrashApp решает проблему недостаточной мотивации к сбору мусора, предлагая пользователям интерактивный и наградный подход к улучшению экологии. Собранные данные о количестве собранного мусора и его типах подтвердят активность пользователей и влияние на окружающую среду.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550" y="2231450"/>
            <a:ext cx="5330626" cy="266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5735175" y="3373725"/>
            <a:ext cx="3000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Также статистика внутриигровых бонусов, достижений, а также созданных групп и мероприятий будет свидетельством вовлеченности пользователей.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b="5366" l="29352" r="31744" t="4890"/>
          <a:stretch/>
        </p:blipFill>
        <p:spPr>
          <a:xfrm>
            <a:off x="6838425" y="642900"/>
            <a:ext cx="1896745" cy="291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76725" y="163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6531000" y="-900325"/>
            <a:ext cx="7088700" cy="30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Times New Roman"/>
              <a:buChar char="●"/>
            </a:pPr>
            <a:r>
              <a:rPr lang="ru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 для TrashApp - это городские жители в возрасте от 18 до 40 лет.</a:t>
            </a:r>
            <a:endParaRPr>
              <a:solidFill>
                <a:srgbClr val="191919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Times New Roman"/>
              <a:buChar char="●"/>
            </a:pPr>
            <a:r>
              <a:rPr lang="ru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 них сильное желание внести свой вклад в улучшение окружающей среды.</a:t>
            </a:r>
            <a:endParaRPr>
              <a:solidFill>
                <a:srgbClr val="191919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Times New Roman"/>
              <a:buChar char="●"/>
            </a:pPr>
            <a:r>
              <a:rPr lang="ru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Они также любят социальное взаимодействие и групповые мероприятия.</a:t>
            </a:r>
            <a:endParaRPr>
              <a:solidFill>
                <a:srgbClr val="191919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Times New Roman"/>
              <a:buChar char="●"/>
            </a:pPr>
            <a:r>
              <a:rPr lang="ru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Приложение предназначено для людей, заинтересованных в технологиях и мобильных приложениях, и мотивируется достижениями и бонусами.</a:t>
            </a:r>
            <a:endParaRPr>
              <a:solidFill>
                <a:srgbClr val="191919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0525" y="2800350"/>
            <a:ext cx="174348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0" y="1138625"/>
            <a:ext cx="7400400" cy="41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1D5DB"/>
                </a:solidFill>
                <a:highlight>
                  <a:srgbClr val="343541"/>
                </a:highlight>
                <a:latin typeface="Roboto"/>
                <a:ea typeface="Roboto"/>
                <a:cs typeface="Roboto"/>
                <a:sym typeface="Roboto"/>
              </a:rPr>
              <a:t>Наше приложение по сбору мусора ориентировано на следующих пользователей: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Экологически осознанные потребители: Люди, которые ценят экологию и стремятся к улучшению состояния окружающей среды.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Любители активного отдыха: Включая любителей прогулок, велосипедистов и бегунов, которые ищут возможности для физической активности и одновременного участия в благоустройстве.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Социально активные группы и организации: Включая эко-инициативы, общественные организации и местные сообщества, которые хотят мобилизовать своих членов к участию в экологических мероприятиях.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 учреждения и студенты: Школы, университеты и обучающие центры, заинтересованные в проведении образовательных мероприятий и конкурсов в рамках приложения.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Компании и бизнесы с уклоном в социальную ответственность: Которые хотят поддержать устойчивые и экологические инициативы, а также могут предоставить подарки или стимулы для активных участников приложения.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Возрастная группа 16-45 лет: Основная аудитория, способная активно использовать мобильные устройства и участвовать в подобных инициативах.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учетом этих критериев, мы ожидаем, что приложение сможет привлечь широкий круг пользователей, готовых активно участвовать в сборе мусора и улучшении окружающей среды.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76725" y="163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Анализ рынка. Основные факторы: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0" y="1267025"/>
            <a:ext cx="6816000" cy="36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Растущая экологическая осознанность: с каждым годом все больше людей осознают важность заботы о окружающей среде и вносят свой вклад в сбор и утилизацию мусора. Приложения для сбора мусора могут поощрять их усилия.</a:t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Взаимодействие сообщества: такие приложения могут объединять людей с общими интересами и целями в рамках сбора мусора. Они могут предоставлять функции обмена опытом, конкурсов, достижений и других возможностей для взаимодействия внутри приложения.</a:t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buClr>
                <a:srgbClr val="222222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 монетизации: приложения для сбора мусора могут предлагать различные формы монетизации, включая рекламу, платные функции и пожертвования для поддержки экологических организаций. За счет этого разработчики могут зарабатывать деньги и продолжать поддерживать и обновлять приложение.</a:t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4114" y="866850"/>
            <a:ext cx="2344235" cy="34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76725" y="163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Вызовы</a:t>
            </a:r>
            <a:r>
              <a:rPr lang="ru" sz="2400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рынка.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0" y="1586250"/>
            <a:ext cx="6816000" cy="33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Конкуренция: с ростом популярности таких приложений ожидается, что на рынок выйдут новые конкуренты. Конкуренция может быть сильной, поэтому разработчикам необходимо предложить уникальные функции и привлекательный дизайн, чтобы выделиться среди других приложений.</a:t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Times New Roman"/>
              <a:buChar char="●"/>
            </a:pPr>
            <a:r>
              <a:rPr lang="ru" sz="1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Устойчивость долгосрочной мотивации: важно создать механизмы, которые поддерживают мотивацию пользователей для продолжения использования приложений на протяжении длительного времени. Это может быть достигнуто через постоянное добавление новых задач, достижений, наград и других стимулирующих элементов.</a:t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9227" y="416200"/>
            <a:ext cx="2657700" cy="439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76725" y="163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Итог</a:t>
            </a:r>
            <a:r>
              <a:rPr lang="ru" sz="2400">
                <a:solidFill>
                  <a:srgbClr val="191919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рынка.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5127800" y="2944550"/>
            <a:ext cx="4016100" cy="19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целом, рынок приложений для сбора мусора, предлагает перспективы для роста и развития, однако разработчикам следует учитывать вышеупомянутые факторы, чтобы успешно конкурировать и привлечь пользователей.</a:t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32275"/>
            <a:ext cx="5752800" cy="38112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/>
          <p:nvPr/>
        </p:nvSpPr>
        <p:spPr>
          <a:xfrm>
            <a:off x="4646450" y="1033400"/>
            <a:ext cx="1193700" cy="1099500"/>
          </a:xfrm>
          <a:prstGeom prst="ellipse">
            <a:avLst/>
          </a:prstGeom>
          <a:solidFill>
            <a:srgbClr val="F1F1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4251500" y="1275350"/>
            <a:ext cx="198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b="1" lang="ru" sz="2800">
                <a:solidFill>
                  <a:srgbClr val="0597F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Успех</a:t>
            </a:r>
            <a:endParaRPr b="1" sz="2800">
              <a:solidFill>
                <a:srgbClr val="0597FD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