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23" r:id="rId2"/>
    <p:sldId id="263" r:id="rId3"/>
    <p:sldId id="353" r:id="rId4"/>
    <p:sldId id="354" r:id="rId5"/>
    <p:sldId id="355" r:id="rId6"/>
    <p:sldId id="357" r:id="rId7"/>
    <p:sldId id="356" r:id="rId8"/>
    <p:sldId id="358" r:id="rId9"/>
    <p:sldId id="359" r:id="rId10"/>
    <p:sldId id="360" r:id="rId11"/>
    <p:sldId id="271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9F00FF"/>
    <a:srgbClr val="FF2F2D"/>
    <a:srgbClr val="FD493D"/>
    <a:srgbClr val="ED3833"/>
    <a:srgbClr val="FBB3C1"/>
    <a:srgbClr val="F0F7F9"/>
    <a:srgbClr val="B5D8E1"/>
    <a:srgbClr val="FCAF17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23" autoAdjust="0"/>
    <p:restoredTop sz="94694"/>
  </p:normalViewPr>
  <p:slideViewPr>
    <p:cSldViewPr snapToGrid="0" snapToObjects="1" showGuides="1">
      <p:cViewPr varScale="1">
        <p:scale>
          <a:sx n="82" d="100"/>
          <a:sy n="82" d="100"/>
        </p:scale>
        <p:origin x="466" y="53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889599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132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946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461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54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458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568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871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159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931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30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  <p:sldLayoutId id="2147483657" r:id="rId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4.svg"/><Relationship Id="rId9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3137" y="2345381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 dirty="0">
              <a:solidFill>
                <a:srgbClr val="FCAF17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8F00FF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50" name="Прямоугольник 13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ern="0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B5D8E1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20554" y="2352969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BB3C1"/>
                </a:solidFill>
              </a:defRPr>
            </a:pPr>
            <a:endParaRPr kern="0">
              <a:solidFill>
                <a:srgbClr val="FBB3C1"/>
              </a:solidFill>
              <a:sym typeface="Helvetica"/>
            </a:endParaRPr>
          </a:p>
        </p:txBody>
      </p:sp>
      <p:sp>
        <p:nvSpPr>
          <p:cNvPr id="15" name="Текст 2"/>
          <p:cNvSpPr txBox="1"/>
          <p:nvPr/>
        </p:nvSpPr>
        <p:spPr>
          <a:xfrm>
            <a:off x="8912922" y="3781815"/>
            <a:ext cx="3270008" cy="1867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ru-RU" sz="2200" b="1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Картинка проекта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33409" y="6106570"/>
            <a:ext cx="778388" cy="410419"/>
          </a:xfrm>
          <a:prstGeom prst="rect">
            <a:avLst/>
          </a:prstGeom>
          <a:noFill/>
        </p:spPr>
        <p:txBody>
          <a:bodyPr wrap="none" lIns="121905" tIns="60953" rIns="121905" bIns="60953" rtlCol="0">
            <a:spAutoFit/>
          </a:bodyPr>
          <a:lstStyle/>
          <a:p>
            <a:pPr algn="ctr"/>
            <a:r>
              <a:rPr lang="ru-RU" sz="1867" dirty="0">
                <a:solidFill>
                  <a:schemeClr val="bg1">
                    <a:lumMod val="50000"/>
                  </a:schemeClr>
                </a:solidFill>
              </a:rPr>
              <a:t>2023</a:t>
            </a:r>
            <a:endParaRPr lang="en-US" sz="1867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958526-3470-F80F-BD27-F700F4773E16}"/>
              </a:ext>
            </a:extLst>
          </p:cNvPr>
          <p:cNvSpPr txBox="1"/>
          <p:nvPr/>
        </p:nvSpPr>
        <p:spPr>
          <a:xfrm>
            <a:off x="304650" y="830003"/>
            <a:ext cx="483121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СОЗДАНИЕ АЛГОРИТМОВ АНАЛИЗА КТ-СНИМКОВ</a:t>
            </a:r>
            <a:endParaRPr sz="69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69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Мирзаев</a:t>
            </a:r>
            <a:r>
              <a:rPr lang="ru-RU" dirty="0"/>
              <a:t> </a:t>
            </a:r>
            <a:r>
              <a:rPr lang="ru-RU" dirty="0" err="1"/>
              <a:t>Азад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УЛГУ, 4 КУРС, МЕДИЦИНСКИЙ ФАКУЛЬТЕТ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РЫНОК НТИ </a:t>
            </a:r>
            <a:r>
              <a:rPr lang="ru-RU" dirty="0" err="1"/>
              <a:t>Хэлснет</a:t>
            </a:r>
            <a:r>
              <a:rPr lang="ru-RU" dirty="0"/>
              <a:t> 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180360-335C-40C8-9E8F-036060E0E7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22230" y="-156936"/>
            <a:ext cx="3060700" cy="2311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438DB8-BEED-2C0F-4EE3-CDBB3B604C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6233" y="3429000"/>
            <a:ext cx="3336904" cy="30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86887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>
          <a:xfrm>
            <a:off x="1314382" y="1720841"/>
            <a:ext cx="10372013" cy="3416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Мы изучаем патологии в почках, которые врач может не увидеть</a:t>
            </a:r>
          </a:p>
          <a:p>
            <a:pPr algn="l"/>
            <a:r>
              <a:rPr lang="ru-RU" dirty="0"/>
              <a:t>Пациент получает расшифровку без дополнительной записи к врачу</a:t>
            </a:r>
          </a:p>
          <a:p>
            <a:pPr algn="l"/>
            <a:r>
              <a:rPr lang="ru-RU" dirty="0"/>
              <a:t>Автоматизированная услуга позволяет обработать большее количество снимков за наименьшее время</a:t>
            </a:r>
          </a:p>
        </p:txBody>
      </p:sp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2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Продукт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CF012C-7350-AD52-4E82-47AB12D341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Проблема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E6ABE4E2-3EEC-8EA8-EB84-0233F7540501}"/>
              </a:ext>
            </a:extLst>
          </p:cNvPr>
          <p:cNvSpPr txBox="1"/>
          <p:nvPr/>
        </p:nvSpPr>
        <p:spPr>
          <a:xfrm>
            <a:off x="1314382" y="942791"/>
            <a:ext cx="10372013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/>
              <a:t>Решаемая проблема</a:t>
            </a:r>
            <a:br>
              <a:rPr lang="ru-RU" dirty="0"/>
            </a:br>
            <a:endParaRPr lang="ru-RU" dirty="0"/>
          </a:p>
          <a:p>
            <a:pPr algn="ctr"/>
            <a:r>
              <a:rPr lang="ru-RU" dirty="0"/>
              <a:t>Врача                                     Пациента    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BB8060-A76C-EFD6-2D41-5BCC9D546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5882A4-11EF-793B-F6A7-6167F8032546}"/>
              </a:ext>
            </a:extLst>
          </p:cNvPr>
          <p:cNvSpPr txBox="1"/>
          <p:nvPr/>
        </p:nvSpPr>
        <p:spPr>
          <a:xfrm>
            <a:off x="1824434" y="2737956"/>
            <a:ext cx="4161453" cy="31085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rgbClr val="8F00FF"/>
                </a:solidFill>
                <a:latin typeface="Gilroy-ExtraBold"/>
              </a:rPr>
              <a:t>По человеческому фактору может не заметить какое-либо пятно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rgbClr val="8F00FF"/>
                </a:solidFill>
                <a:latin typeface="Gilroy-ExtraBold"/>
                <a:sym typeface="Gilroy-ExtraBold"/>
              </a:rPr>
              <a:t>Не хватает квалификации врача, чтобы поставить точный диагноз</a:t>
            </a:r>
            <a:endParaRPr lang="ru-RU" sz="2800" dirty="0">
              <a:solidFill>
                <a:srgbClr val="8F00FF"/>
              </a:solidFill>
              <a:latin typeface="Gilroy-Extra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E40000-80FC-6A01-ACAB-3CDCD718FC34}"/>
              </a:ext>
            </a:extLst>
          </p:cNvPr>
          <p:cNvSpPr txBox="1"/>
          <p:nvPr/>
        </p:nvSpPr>
        <p:spPr>
          <a:xfrm>
            <a:off x="7557796" y="2825947"/>
            <a:ext cx="3850674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800" dirty="0">
                <a:solidFill>
                  <a:srgbClr val="8F00FF"/>
                </a:solidFill>
                <a:latin typeface="Gilroy-ExtraBold"/>
              </a:rPr>
              <a:t>Трудность маршрутизации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CA945F8-9E4C-2E23-6A4D-D4CF3AB113B3}"/>
              </a:ext>
            </a:extLst>
          </p:cNvPr>
          <p:cNvCxnSpPr/>
          <p:nvPr/>
        </p:nvCxnSpPr>
        <p:spPr>
          <a:xfrm>
            <a:off x="7893698" y="1530220"/>
            <a:ext cx="727788" cy="709127"/>
          </a:xfrm>
          <a:prstGeom prst="straightConnector1">
            <a:avLst/>
          </a:prstGeom>
          <a:noFill/>
          <a:ln w="25400" cap="flat">
            <a:solidFill>
              <a:srgbClr val="8F00FF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53BCA1B3-4F93-78CD-C03C-B8FF5327BB56}"/>
              </a:ext>
            </a:extLst>
          </p:cNvPr>
          <p:cNvCxnSpPr>
            <a:cxnSpLocks/>
          </p:cNvCxnSpPr>
          <p:nvPr/>
        </p:nvCxnSpPr>
        <p:spPr>
          <a:xfrm flipH="1">
            <a:off x="3963955" y="1530220"/>
            <a:ext cx="724679" cy="709127"/>
          </a:xfrm>
          <a:prstGeom prst="straightConnector1">
            <a:avLst/>
          </a:prstGeom>
          <a:noFill/>
          <a:ln w="25400" cap="flat">
            <a:solidFill>
              <a:srgbClr val="8F00FF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2430170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4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Решение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72DDBA-3721-0AD0-A490-4A9DCE219A21}"/>
              </a:ext>
            </a:extLst>
          </p:cNvPr>
          <p:cNvSpPr txBox="1"/>
          <p:nvPr/>
        </p:nvSpPr>
        <p:spPr>
          <a:xfrm>
            <a:off x="1073398" y="2274839"/>
            <a:ext cx="10372013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/>
              <a:t>Будет использоваться:</a:t>
            </a:r>
          </a:p>
          <a:p>
            <a:pPr algn="ctr"/>
            <a:r>
              <a:rPr lang="ru-RU" dirty="0"/>
              <a:t>- нейросеть и технология искусственного интеллекта;</a:t>
            </a:r>
          </a:p>
          <a:p>
            <a:pPr algn="ctr"/>
            <a:r>
              <a:rPr lang="ru-RU" dirty="0"/>
              <a:t>- тильда для создания прототипа сайта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444E15-7C7C-19DD-F09E-3A91CD457F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1689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Рынок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D06A3EE1-1BC0-ECA5-005D-792DD6A8BAD8}"/>
              </a:ext>
            </a:extLst>
          </p:cNvPr>
          <p:cNvSpPr txBox="1"/>
          <p:nvPr/>
        </p:nvSpPr>
        <p:spPr>
          <a:xfrm>
            <a:off x="993679" y="-13459135"/>
            <a:ext cx="10193725" cy="230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endParaRPr lang="ru-RU" sz="9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B1D34B-E49E-DB10-C049-3BA82A0AD3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44B7AC-690A-8FF1-747A-D0B7E1CDE02B}"/>
              </a:ext>
            </a:extLst>
          </p:cNvPr>
          <p:cNvSpPr txBox="1"/>
          <p:nvPr/>
        </p:nvSpPr>
        <p:spPr>
          <a:xfrm>
            <a:off x="495000" y="742362"/>
            <a:ext cx="10913470" cy="52014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400" u="sng" dirty="0">
                <a:solidFill>
                  <a:srgbClr val="8F00FF"/>
                </a:solidFill>
                <a:latin typeface="Gilroy-ExtraBold"/>
                <a:sym typeface="Gilroy-ExtraBold"/>
              </a:rPr>
              <a:t>ТАМ</a:t>
            </a: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 – общий объем рынка - 20 млрд рублей - Объем рынка </a:t>
            </a:r>
            <a:r>
              <a:rPr lang="ru-RU" sz="2400" dirty="0" err="1">
                <a:solidFill>
                  <a:srgbClr val="8F00FF"/>
                </a:solidFill>
                <a:latin typeface="Gilroy-ExtraBold"/>
                <a:sym typeface="Gilroy-ExtraBold"/>
              </a:rPr>
              <a:t>MedTech</a:t>
            </a: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 России</a:t>
            </a:r>
            <a:b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</a:br>
            <a:r>
              <a:rPr lang="ru-RU" sz="2400" u="sng" dirty="0">
                <a:solidFill>
                  <a:srgbClr val="8F00FF"/>
                </a:solidFill>
                <a:latin typeface="Gilroy-ExtraBold"/>
                <a:sym typeface="Gilroy-ExtraBold"/>
              </a:rPr>
              <a:t>SAM</a:t>
            </a: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 – доступный объем рынка – Объем рынка </a:t>
            </a:r>
            <a:r>
              <a:rPr lang="ru-RU" sz="2400" dirty="0" err="1">
                <a:solidFill>
                  <a:srgbClr val="8F00FF"/>
                </a:solidFill>
                <a:latin typeface="Gilroy-ExtraBold"/>
                <a:sym typeface="Gilroy-ExtraBold"/>
              </a:rPr>
              <a:t>MedTech</a:t>
            </a: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 Ульяновской области – 150 </a:t>
            </a:r>
            <a:r>
              <a:rPr lang="ru-RU" sz="2400" dirty="0" err="1">
                <a:solidFill>
                  <a:srgbClr val="8F00FF"/>
                </a:solidFill>
                <a:latin typeface="Gilroy-ExtraBold"/>
                <a:sym typeface="Gilroy-ExtraBold"/>
              </a:rPr>
              <a:t>млн.руб</a:t>
            </a: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.</a:t>
            </a:r>
            <a:b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</a:b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Население России – 146,9 </a:t>
            </a:r>
            <a:r>
              <a:rPr lang="ru-RU" sz="2400" dirty="0" err="1">
                <a:solidFill>
                  <a:srgbClr val="8F00FF"/>
                </a:solidFill>
                <a:latin typeface="Gilroy-ExtraBold"/>
                <a:sym typeface="Gilroy-ExtraBold"/>
              </a:rPr>
              <a:t>млн.чел</a:t>
            </a: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.</a:t>
            </a:r>
            <a:b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</a:b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Население Ульяновской области 1,1 млн.</a:t>
            </a:r>
            <a:b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</a:br>
            <a:endParaRPr lang="ru-RU" sz="2400" dirty="0">
              <a:solidFill>
                <a:srgbClr val="8F00FF"/>
              </a:solidFill>
              <a:latin typeface="Gilroy-ExtraBold"/>
              <a:sym typeface="Gilroy-ExtraBold"/>
            </a:endParaRPr>
          </a:p>
          <a:p>
            <a:pPr algn="ctr"/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20 </a:t>
            </a:r>
            <a:r>
              <a:rPr lang="ru-RU" sz="2400" dirty="0" err="1">
                <a:solidFill>
                  <a:srgbClr val="8F00FF"/>
                </a:solidFill>
                <a:latin typeface="Gilroy-ExtraBold"/>
                <a:sym typeface="Gilroy-ExtraBold"/>
              </a:rPr>
              <a:t>млрд.руб</a:t>
            </a: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. – 146 </a:t>
            </a:r>
            <a:r>
              <a:rPr lang="ru-RU" sz="2400" dirty="0" err="1">
                <a:solidFill>
                  <a:srgbClr val="8F00FF"/>
                </a:solidFill>
                <a:latin typeface="Gilroy-ExtraBold"/>
                <a:sym typeface="Gilroy-ExtraBold"/>
              </a:rPr>
              <a:t>млн.чел</a:t>
            </a:r>
            <a:b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</a:b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Х </a:t>
            </a:r>
            <a:r>
              <a:rPr lang="ru-RU" sz="2400" dirty="0" err="1">
                <a:solidFill>
                  <a:srgbClr val="8F00FF"/>
                </a:solidFill>
                <a:latin typeface="Gilroy-ExtraBold"/>
                <a:sym typeface="Gilroy-ExtraBold"/>
              </a:rPr>
              <a:t>млрд.руб</a:t>
            </a: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. – 1,1 млн. чел</a:t>
            </a:r>
            <a:b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</a:b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Х=10*1,1/146 = 0,15 млрд. руб. = 150 </a:t>
            </a:r>
            <a:r>
              <a:rPr lang="ru-RU" sz="2400" dirty="0" err="1">
                <a:solidFill>
                  <a:srgbClr val="8F00FF"/>
                </a:solidFill>
                <a:latin typeface="Gilroy-ExtraBold"/>
                <a:sym typeface="Gilroy-ExtraBold"/>
              </a:rPr>
              <a:t>млн.руб</a:t>
            </a: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.</a:t>
            </a:r>
            <a:b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</a:br>
            <a:r>
              <a:rPr lang="ru-RU" sz="2400" u="sng" dirty="0">
                <a:solidFill>
                  <a:srgbClr val="8F00FF"/>
                </a:solidFill>
                <a:latin typeface="Gilroy-ExtraBold"/>
                <a:sym typeface="Gilroy-ExtraBold"/>
              </a:rPr>
              <a:t>SOM</a:t>
            </a: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 – реально достижимый объем рынка – допустим, займем 10% от SAM – 15 </a:t>
            </a:r>
            <a:r>
              <a:rPr lang="ru-RU" sz="2400" dirty="0" err="1">
                <a:solidFill>
                  <a:srgbClr val="8F00FF"/>
                </a:solidFill>
                <a:latin typeface="Gilroy-ExtraBold"/>
                <a:sym typeface="Gilroy-ExtraBold"/>
              </a:rPr>
              <a:t>млн.руб</a:t>
            </a:r>
            <a: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  <a:t>.</a:t>
            </a:r>
            <a:b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</a:br>
            <a:br>
              <a:rPr lang="ru-RU" sz="2400" dirty="0">
                <a:solidFill>
                  <a:srgbClr val="8F00FF"/>
                </a:solidFill>
                <a:latin typeface="Gilroy-ExtraBold"/>
                <a:sym typeface="Gilroy-ExtraBold"/>
              </a:rPr>
            </a:br>
            <a:endParaRPr lang="ru-RU" sz="4400" dirty="0">
              <a:solidFill>
                <a:srgbClr val="8F00FF"/>
              </a:solidFill>
              <a:latin typeface="Gilroy-ExtraBold"/>
              <a:sym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60830993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6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Бизнес-модель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3" name="Google Shape;101;p7">
            <a:extLst>
              <a:ext uri="{FF2B5EF4-FFF2-40B4-BE49-F238E27FC236}">
                <a16:creationId xmlns:a16="http://schemas.microsoft.com/office/drawing/2014/main" id="{11CF4ACD-D982-7C64-CFBF-B9EED2CD2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5699705"/>
              </p:ext>
            </p:extLst>
          </p:nvPr>
        </p:nvGraphicFramePr>
        <p:xfrm>
          <a:off x="214604" y="979323"/>
          <a:ext cx="11758320" cy="528647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04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02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25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партнеры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виды деятельности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Ценностное предложение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Взаимоотношения с клиентом</a:t>
                      </a: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993"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Ульяновский государственный университет 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Министерство здравоохранения Ульяновской область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Ассоциация рентгенологов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БСМП Ульяновска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Расшифровка КТ-снимков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Формирование рекомендаций 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Разработка платформы и алгоритмов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Наш продукт помогает с высокой скоростью и точностью получить результаты КТ-снимков почек и поставить верное заболевание</a:t>
                      </a:r>
                      <a:endParaRPr sz="1200" b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Партнерские отношения с клиникой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Размещение информации на сайте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Реклама в медицинских учреждениях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Пациенты, которые делают КТ-почек и хотят быстрее получить результаты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b="0" i="0" u="none" strike="noStrike" cap="none" spc="0" baseline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uFillTx/>
                        <a:latin typeface="+mj-lt"/>
                        <a:ea typeface="+mn-ea"/>
                        <a:cs typeface="Times New Roman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+mn-ea"/>
                          <a:cs typeface="Times New Roman"/>
                          <a:sym typeface="Calibri"/>
                        </a:rPr>
                        <a:t>Снижение нагрузки на врача-рентгенолога за счет автоматизации рутинных расчетов</a:t>
                      </a:r>
                      <a:endParaRPr sz="1200" b="0" i="0" u="none" strike="noStrike" cap="none" spc="0" baseline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uFillTx/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 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Каналы сбыта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5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Программное обеспечение 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Технический специалист по искусственному интеллекту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База КТ-снимков для обучения нейросети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Через официальный сайт проекта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Прямые договоры с крупными заказчиками 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82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Структура затрат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Потоки поступления дохода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41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Разработка алгоритма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Затраты на техническое обслуживание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Маркетинговый бюджет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Расшифровка одного КТ- снимка стоит 1500р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8652D6-9700-6196-2517-1D6AE09580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560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7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Конкуренты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BC531095-3DF4-A4CA-2C9D-3286A9F70878}"/>
              </a:ext>
            </a:extLst>
          </p:cNvPr>
          <p:cNvSpPr txBox="1"/>
          <p:nvPr/>
        </p:nvSpPr>
        <p:spPr>
          <a:xfrm>
            <a:off x="1115353" y="774307"/>
            <a:ext cx="1037201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/>
              <a:t>Анализ конкурентов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A8DB175-0F0A-5E97-8A24-EDAFFCD59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653490"/>
              </p:ext>
            </p:extLst>
          </p:nvPr>
        </p:nvGraphicFramePr>
        <p:xfrm>
          <a:off x="261257" y="1383436"/>
          <a:ext cx="11614067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7475">
                  <a:extLst>
                    <a:ext uri="{9D8B030D-6E8A-4147-A177-3AD203B41FA5}">
                      <a16:colId xmlns:a16="http://schemas.microsoft.com/office/drawing/2014/main" val="1622361675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740216891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531597512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3460724083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595954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ПРОИЗВОДИТЕЛЬ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Третье мнение</a:t>
                      </a:r>
                      <a:endParaRPr lang="ru-RU" sz="16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Doctor </a:t>
                      </a:r>
                      <a:r>
                        <a:rPr lang="en-US" sz="1600" b="1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AIzimov</a:t>
                      </a:r>
                      <a:endParaRPr lang="ru-RU" sz="1600" b="1" i="0" u="none" strike="noStrike" cap="none" spc="0" baseline="0" noProof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CHEST- IRA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spc="0" baseline="0" dirty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Создание алгоритмов анализа КТ-снимков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932413"/>
                  </a:ext>
                </a:extLst>
              </a:tr>
              <a:tr h="38539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Продукт/фото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Обнаружение семиотических признаков на рентгенах, КТ и МРТ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Анализирует КТ- снимки на предмет онкологической патологии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Комплексный анализ</a:t>
                      </a:r>
                      <a:b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</a:b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КТ</a:t>
                      </a:r>
                    </a:p>
                    <a:p>
                      <a:pPr algn="l"/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Комплексный анализ</a:t>
                      </a:r>
                      <a:b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</a:b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КТ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716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Страна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Россия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Россия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Россия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latin typeface="+mj-lt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287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Универсальность 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Универсальное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Только онкологическая природа заболеваний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Универсальное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Универсальное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791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Спектр обнаруживаемых заболеваний по органам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  <a:cs typeface="Times New Roman" panose="02020603050405020304" pitchFamily="18" charset="0"/>
                        </a:rPr>
                        <a:t>Грудная клетка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  <a:cs typeface="Times New Roman" panose="02020603050405020304" pitchFamily="18" charset="0"/>
                        </a:rPr>
                        <a:t>Весь организм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  <a:cs typeface="Times New Roman" panose="02020603050405020304" pitchFamily="18" charset="0"/>
                        </a:rPr>
                        <a:t>Весь организм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  <a:cs typeface="Times New Roman" panose="02020603050405020304" pitchFamily="18" charset="0"/>
                        </a:rPr>
                        <a:t>Почки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36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Стоимость, руб.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ED3833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1500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66579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6694CEC-39CD-D1F3-F37E-5D850F29282D}"/>
              </a:ext>
            </a:extLst>
          </p:cNvPr>
          <p:cNvSpPr txBox="1"/>
          <p:nvPr/>
        </p:nvSpPr>
        <p:spPr>
          <a:xfrm>
            <a:off x="535484" y="5366379"/>
            <a:ext cx="617219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ПРЕИМУЩЕСТВА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</a:p>
          <a:p>
            <a:r>
              <a:rPr lang="ru-RU" sz="1600" dirty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</a:t>
            </a:r>
            <a:r>
              <a:rPr lang="ru-RU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  <a:sym typeface="Webdings" panose="05030102010509060703" pitchFamily="18" charset="2"/>
              </a:rPr>
              <a:t>Комплексный анализ КТ-снимка почек</a:t>
            </a:r>
            <a:endParaRPr lang="ru-RU" sz="1600" dirty="0">
              <a:solidFill>
                <a:schemeClr val="tx1"/>
              </a:solidFill>
              <a:latin typeface="+mj-lt"/>
              <a:cs typeface="Times New Roman" panose="02020603050405020304" pitchFamily="18" charset="0"/>
              <a:sym typeface="Calibri"/>
            </a:endParaRPr>
          </a:p>
          <a:p>
            <a:r>
              <a:rPr lang="ru-RU" sz="1600" dirty="0">
                <a:solidFill>
                  <a:srgbClr val="ED3833"/>
                </a:solidFill>
                <a:sym typeface="Webdings" panose="05030102010509060703" pitchFamily="18" charset="2"/>
              </a:rPr>
              <a:t></a:t>
            </a:r>
            <a:r>
              <a:rPr lang="ru-RU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  <a:sym typeface="Webdings" panose="05030102010509060703" pitchFamily="18" charset="2"/>
              </a:rPr>
              <a:t>Универсальная природа расшифровки</a:t>
            </a:r>
            <a:endParaRPr lang="ru-RU" sz="16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D5BBE5-8688-38FA-BA3C-37511BF8A748}"/>
              </a:ext>
            </a:extLst>
          </p:cNvPr>
          <p:cNvSpPr txBox="1"/>
          <p:nvPr/>
        </p:nvSpPr>
        <p:spPr>
          <a:xfrm>
            <a:off x="5657461" y="5367656"/>
            <a:ext cx="5174233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НИША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</a:p>
          <a:p>
            <a:r>
              <a:rPr lang="ru-RU" sz="1600" dirty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</a:t>
            </a:r>
            <a:r>
              <a:rPr lang="ru-RU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  <a:sym typeface="Webdings" panose="05030102010509060703" pitchFamily="18" charset="2"/>
              </a:rPr>
              <a:t>Пациенты, которые страдают болезнями почек</a:t>
            </a:r>
            <a:endParaRPr lang="ru-RU" sz="16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30DEF2-1DA4-4DD8-6EC4-8D050C9255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5395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План развития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A611372-85F0-0B9F-4819-17D6BDE23975}"/>
              </a:ext>
            </a:extLst>
          </p:cNvPr>
          <p:cNvGrpSpPr/>
          <p:nvPr/>
        </p:nvGrpSpPr>
        <p:grpSpPr>
          <a:xfrm>
            <a:off x="539803" y="1199227"/>
            <a:ext cx="8853076" cy="1044000"/>
            <a:chOff x="539803" y="1123027"/>
            <a:chExt cx="8853076" cy="10440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B0263A3-AFEE-F78D-93C3-21209C27EA94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ятиугольник 6">
              <a:extLst>
                <a:ext uri="{FF2B5EF4-FFF2-40B4-BE49-F238E27FC236}">
                  <a16:creationId xmlns:a16="http://schemas.microsoft.com/office/drawing/2014/main" id="{C3E7F534-347C-546A-CE29-923678B20C6E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(2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E79C8DC-FAC7-9F44-8824-B63B2AE9B506}"/>
                </a:ext>
              </a:extLst>
            </p:cNvPr>
            <p:cNvSpPr/>
            <p:nvPr/>
          </p:nvSpPr>
          <p:spPr>
            <a:xfrm>
              <a:off x="1704513" y="1167974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Разработка алгоритмов на основе искусственного интеллекта по распознаванию КТ-снимков почек.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5F72E0F-611C-B45E-F10C-8A493B7B0B66}"/>
                </a:ext>
              </a:extLst>
            </p:cNvPr>
            <p:cNvSpPr/>
            <p:nvPr/>
          </p:nvSpPr>
          <p:spPr>
            <a:xfrm>
              <a:off x="6311492" y="1379246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  <a:latin typeface="+mj-lt"/>
                </a:rPr>
                <a:t>300 000 руб.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1518250-692C-1FCC-18B6-5EA23B75BD32}"/>
              </a:ext>
            </a:extLst>
          </p:cNvPr>
          <p:cNvGrpSpPr/>
          <p:nvPr/>
        </p:nvGrpSpPr>
        <p:grpSpPr>
          <a:xfrm>
            <a:off x="1456945" y="2412579"/>
            <a:ext cx="8864434" cy="1082050"/>
            <a:chOff x="539803" y="1123027"/>
            <a:chExt cx="8864434" cy="108205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D119CC7-9378-1686-F47B-2BC38F90A9DE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ятиугольник 11">
              <a:extLst>
                <a:ext uri="{FF2B5EF4-FFF2-40B4-BE49-F238E27FC236}">
                  <a16:creationId xmlns:a16="http://schemas.microsoft.com/office/drawing/2014/main" id="{E3BECF82-7D62-0653-78F0-DE343F414225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(2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6E06FE0-A67A-A60E-AC74-AC5C71D9285E}"/>
                </a:ext>
              </a:extLst>
            </p:cNvPr>
            <p:cNvSpPr/>
            <p:nvPr/>
          </p:nvSpPr>
          <p:spPr>
            <a:xfrm>
              <a:off x="1592545" y="1250970"/>
              <a:ext cx="4544171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Испытание разработанного продукта на базе больницы скорой помощи по функциональным свойствам и технико-экономическим характеристикам в условиях работы отделения рентгенологии.</a:t>
              </a:r>
              <a:endParaRPr lang="ru-RU" sz="1400" b="1" i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13B4018-B77E-A8B2-CCF6-90BE14D91CB9}"/>
                </a:ext>
              </a:extLst>
            </p:cNvPr>
            <p:cNvSpPr/>
            <p:nvPr/>
          </p:nvSpPr>
          <p:spPr>
            <a:xfrm>
              <a:off x="6322850" y="1379473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</a:rPr>
                <a:t>400 000 руб.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DBCA2DD-77A9-0F87-AB34-B5A2982DEFC1}"/>
              </a:ext>
            </a:extLst>
          </p:cNvPr>
          <p:cNvGrpSpPr/>
          <p:nvPr/>
        </p:nvGrpSpPr>
        <p:grpSpPr>
          <a:xfrm>
            <a:off x="2374087" y="3625931"/>
            <a:ext cx="8853076" cy="864108"/>
            <a:chOff x="2374087" y="3513048"/>
            <a:chExt cx="8853076" cy="864108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1484DBC0-A515-E909-32CE-310F30819404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ятиугольник 16">
              <a:extLst>
                <a:ext uri="{FF2B5EF4-FFF2-40B4-BE49-F238E27FC236}">
                  <a16:creationId xmlns:a16="http://schemas.microsoft.com/office/drawing/2014/main" id="{F7A9306E-D2E3-E2B7-407F-87F122588D71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2</a:t>
              </a: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(3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A270FF3B-6090-CA24-95B7-AB468FA94EB6}"/>
                </a:ext>
              </a:extLst>
            </p:cNvPr>
            <p:cNvSpPr/>
            <p:nvPr/>
          </p:nvSpPr>
          <p:spPr>
            <a:xfrm>
              <a:off x="3538797" y="3575770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Доработка </a:t>
              </a:r>
              <a:r>
                <a:rPr lang="en-US" sz="1400" b="1" dirty="0">
                  <a:solidFill>
                    <a:srgbClr val="0D0D0D"/>
                  </a:solidFill>
                  <a:latin typeface="+mj-lt"/>
                </a:rPr>
                <a:t>MVP</a:t>
              </a: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.</a:t>
              </a:r>
            </a:p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Вывод продукта на рынок.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BE086EC-1BB4-496C-C6E9-082E1910EB4A}"/>
                </a:ext>
              </a:extLst>
            </p:cNvPr>
            <p:cNvSpPr/>
            <p:nvPr/>
          </p:nvSpPr>
          <p:spPr>
            <a:xfrm>
              <a:off x="8145776" y="367352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</a:rPr>
                <a:t>150 000 руб.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85C2D87-643A-0764-02DF-2C656599751E}"/>
              </a:ext>
            </a:extLst>
          </p:cNvPr>
          <p:cNvGrpSpPr/>
          <p:nvPr/>
        </p:nvGrpSpPr>
        <p:grpSpPr>
          <a:xfrm>
            <a:off x="3346716" y="4659391"/>
            <a:ext cx="8853076" cy="864108"/>
            <a:chOff x="2374087" y="3513048"/>
            <a:chExt cx="8853076" cy="86410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2BA18FFD-FC79-6AAF-0234-242BB3BC1C86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ятиугольник 21">
              <a:extLst>
                <a:ext uri="{FF2B5EF4-FFF2-40B4-BE49-F238E27FC236}">
                  <a16:creationId xmlns:a16="http://schemas.microsoft.com/office/drawing/2014/main" id="{B1D36661-CED6-D9F0-1F64-805ED4CA057A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(5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4F73B7F6-E560-6998-5140-F62459EFA60F}"/>
                </a:ext>
              </a:extLst>
            </p:cNvPr>
            <p:cNvSpPr/>
            <p:nvPr/>
          </p:nvSpPr>
          <p:spPr>
            <a:xfrm>
              <a:off x="3538797" y="3689073"/>
              <a:ext cx="43052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Увеличение продаж продукта. </a:t>
              </a: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F87662C6-F8F1-CDCC-CE24-CFAD50E6325B}"/>
                </a:ext>
              </a:extLst>
            </p:cNvPr>
            <p:cNvSpPr/>
            <p:nvPr/>
          </p:nvSpPr>
          <p:spPr>
            <a:xfrm>
              <a:off x="8145776" y="368349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</a:rPr>
                <a:t>150 000 руб.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4B9901A-5362-AC01-CD76-C76788E9C7D0}"/>
              </a:ext>
            </a:extLst>
          </p:cNvPr>
          <p:cNvGrpSpPr/>
          <p:nvPr/>
        </p:nvGrpSpPr>
        <p:grpSpPr>
          <a:xfrm>
            <a:off x="5367018" y="5692850"/>
            <a:ext cx="6284982" cy="615553"/>
            <a:chOff x="5367018" y="5680150"/>
            <a:chExt cx="6284982" cy="615553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C9AB968-3819-664A-4B38-7FB96E69796D}"/>
                </a:ext>
              </a:extLst>
            </p:cNvPr>
            <p:cNvSpPr/>
            <p:nvPr/>
          </p:nvSpPr>
          <p:spPr>
            <a:xfrm>
              <a:off x="5367018" y="5680150"/>
              <a:ext cx="6284982" cy="615553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/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 dirty="0">
                <a:solidFill>
                  <a:schemeClr val="bg1"/>
                </a:solidFill>
                <a:latin typeface="+mj-lt"/>
              </a:endParaRPr>
            </a:p>
            <a:p>
              <a:pPr marL="177800"/>
              <a:r>
                <a:rPr lang="ru-RU" sz="1400" b="1" dirty="0">
                  <a:solidFill>
                    <a:schemeClr val="bg1"/>
                  </a:solidFill>
                  <a:latin typeface="+mj-lt"/>
                </a:rPr>
                <a:t>бюджет проекта: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9D9F780-A5CD-F4AD-FECF-141139271B25}"/>
                </a:ext>
              </a:extLst>
            </p:cNvPr>
            <p:cNvSpPr/>
            <p:nvPr/>
          </p:nvSpPr>
          <p:spPr>
            <a:xfrm>
              <a:off x="9363848" y="5772483"/>
              <a:ext cx="188545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1 000 000 руб.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ADC698-DD53-B1EC-E48E-57F576A602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3368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9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Команда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id="{B8E924C8-8B23-48CD-D5EF-3C867E8D8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790612"/>
              </p:ext>
            </p:extLst>
          </p:nvPr>
        </p:nvGraphicFramePr>
        <p:xfrm>
          <a:off x="264159" y="3320730"/>
          <a:ext cx="11647923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928">
                  <a:extLst>
                    <a:ext uri="{9D8B030D-6E8A-4147-A177-3AD203B41FA5}">
                      <a16:colId xmlns:a16="http://schemas.microsoft.com/office/drawing/2014/main" val="740216891"/>
                    </a:ext>
                  </a:extLst>
                </a:gridCol>
                <a:gridCol w="2534856">
                  <a:extLst>
                    <a:ext uri="{9D8B030D-6E8A-4147-A177-3AD203B41FA5}">
                      <a16:colId xmlns:a16="http://schemas.microsoft.com/office/drawing/2014/main" val="3708465582"/>
                    </a:ext>
                  </a:extLst>
                </a:gridCol>
                <a:gridCol w="2558004">
                  <a:extLst>
                    <a:ext uri="{9D8B030D-6E8A-4147-A177-3AD203B41FA5}">
                      <a16:colId xmlns:a16="http://schemas.microsoft.com/office/drawing/2014/main" val="2531597512"/>
                    </a:ext>
                  </a:extLst>
                </a:gridCol>
                <a:gridCol w="2314938">
                  <a:extLst>
                    <a:ext uri="{9D8B030D-6E8A-4147-A177-3AD203B41FA5}">
                      <a16:colId xmlns:a16="http://schemas.microsoft.com/office/drawing/2014/main" val="3460724083"/>
                    </a:ext>
                  </a:extLst>
                </a:gridCol>
                <a:gridCol w="2166197">
                  <a:extLst>
                    <a:ext uri="{9D8B030D-6E8A-4147-A177-3AD203B41FA5}">
                      <a16:colId xmlns:a16="http://schemas.microsoft.com/office/drawing/2014/main" val="2595954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КОНСУЛЬТИРОВАНИЕ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УПРАВЛЕНИЕ РАЗРАБОТКОЙ</a:t>
                      </a:r>
                      <a:endParaRPr lang="ru-RU" sz="12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СПИКЕР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ПРОДВИЖЕНИЕ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РАЗРАБОТКА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932413"/>
                  </a:ext>
                </a:extLst>
              </a:tr>
              <a:tr h="3395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Ильин Кирилл Андреевич</a:t>
                      </a:r>
                      <a:endParaRPr lang="ru-RU" sz="1200" b="0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Сатдинова</a:t>
                      </a:r>
                      <a:r>
                        <a:rPr lang="ru-RU" sz="14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Амина Руслановна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Мирзаев</a:t>
                      </a:r>
                      <a:r>
                        <a:rPr lang="ru-RU" sz="14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400" b="1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Азад</a:t>
                      </a:r>
                      <a:r>
                        <a:rPr lang="ru-RU" sz="14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400" b="1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Ибадуллаевич</a:t>
                      </a:r>
                      <a:endParaRPr lang="ru-RU" sz="10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Насибулина</a:t>
                      </a: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Елена Николаевна</a:t>
                      </a:r>
                      <a:endParaRPr lang="ru-RU" sz="12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Арсентьев Фарид Петрович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716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4-го курса </a:t>
                      </a:r>
                      <a:r>
                        <a:rPr lang="ru-RU" sz="1200" b="1" i="1" dirty="0" err="1">
                          <a:solidFill>
                            <a:srgbClr val="FD493D"/>
                          </a:solidFill>
                          <a:latin typeface="+mj-lt"/>
                        </a:rPr>
                        <a:t>УлГУ</a:t>
                      </a:r>
                      <a:endParaRPr lang="ru-RU" sz="1200" b="1" i="1" dirty="0">
                        <a:solidFill>
                          <a:srgbClr val="FD493D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4-го курса </a:t>
                      </a:r>
                      <a:r>
                        <a:rPr lang="ru-RU" sz="1200" b="1" i="1" dirty="0" err="1">
                          <a:solidFill>
                            <a:srgbClr val="FD493D"/>
                          </a:solidFill>
                          <a:latin typeface="+mj-lt"/>
                        </a:rPr>
                        <a:t>УлГУ</a:t>
                      </a:r>
                      <a:endParaRPr lang="ru-RU" sz="1200" b="1" i="1" dirty="0">
                        <a:solidFill>
                          <a:srgbClr val="FD493D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spc="0" baseline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Студент 4-го курса </a:t>
                      </a:r>
                      <a:r>
                        <a:rPr lang="ru-RU" sz="1200" b="1" i="1" u="none" strike="noStrike" cap="none" spc="0" baseline="0" dirty="0" err="1">
                          <a:solidFill>
                            <a:srgbClr val="FD493D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УлГУ</a:t>
                      </a:r>
                      <a:endParaRPr lang="ru-RU" sz="1200" b="1" i="1" u="none" strike="noStrike" cap="none" spc="0" baseline="0" dirty="0">
                        <a:solidFill>
                          <a:srgbClr val="FD493D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Студент 4-го курса </a:t>
                      </a:r>
                      <a:r>
                        <a:rPr lang="ru-RU" sz="1200" b="1" i="1" u="none" strike="noStrike" cap="none" spc="0" baseline="0" dirty="0" err="1">
                          <a:solidFill>
                            <a:srgbClr val="FD493D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УлГУ</a:t>
                      </a:r>
                      <a:endParaRPr lang="ru-RU" sz="1200" b="1" i="1" u="none" strike="noStrike" cap="none" spc="0" baseline="0" dirty="0">
                        <a:solidFill>
                          <a:srgbClr val="FD493D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endParaRPr lang="ru-RU" sz="1200" b="1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Студент 4-го курса </a:t>
                      </a:r>
                      <a:r>
                        <a:rPr lang="ru-RU" sz="1200" b="1" i="1" u="none" strike="noStrike" cap="none" spc="0" baseline="0" dirty="0" err="1">
                          <a:solidFill>
                            <a:srgbClr val="FD493D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УлГУ</a:t>
                      </a:r>
                      <a:endParaRPr lang="ru-RU" sz="1200" b="1" i="1" u="none" strike="noStrike" cap="none" spc="0" baseline="0" dirty="0">
                        <a:solidFill>
                          <a:srgbClr val="FD493D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287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Принимали участие: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Мухаметалимов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 Тимур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Ильгизович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Кох Юлия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 Александровна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Курникова Дарья Сергеевна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+mj-lt"/>
                        </a:rPr>
                        <a:t>Зубаиров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+mj-lt"/>
                        </a:rPr>
                        <a:t>Даниял</a:t>
                      </a:r>
                      <a:r>
                        <a:rPr lang="ru-RU" sz="1200" b="1" baseline="0">
                          <a:solidFill>
                            <a:schemeClr val="tx1"/>
                          </a:solidFill>
                          <a:latin typeface="+mj-lt"/>
                        </a:rPr>
                        <a:t> Маратович</a:t>
                      </a:r>
                      <a:br>
                        <a:rPr lang="ru-RU" sz="1200" b="1">
                          <a:solidFill>
                            <a:schemeClr val="tx1"/>
                          </a:solidFill>
                          <a:latin typeface="+mj-lt"/>
                        </a:rPr>
                      </a:b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791511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059CC7-93C4-9E9D-74CD-26B8B40AA8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pic>
        <p:nvPicPr>
          <p:cNvPr id="2050" name="Picture 2" descr="https://sun9-53.userapi.com/impg/rkw6wqBjoqg3fwveY96xJsvMCzchmWiSzJhkjg/YVCLqJAUeOI.jpg?size=1620x2160&amp;quality=95&amp;sign=dab2c9de004049b1a95744b3d488f9f1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417" y="962334"/>
            <a:ext cx="1805714" cy="226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60.userapi.com/impg/_u_R-e7fyEJbXRH-AZeNx1LEWfwyIQJ9c3oM8A/N07wqWs9SgY.jpg?size=1620x2160&amp;quality=95&amp;sign=bad492e6a0a8838b3e47f2d9e6b36355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359" y="977541"/>
            <a:ext cx="1668329" cy="222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un9-2.userapi.com/impg/WzjnRVEt3picUMbvXKhP-U2yVu6858GK9iy_5A/tgEqGdPlAyo.jpg?size=1440x1920&amp;quality=96&amp;sign=2cbb06f827fcee9f1ff1f2516efd0ccd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9119" y="977542"/>
            <a:ext cx="1622963" cy="222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sun9-22.userapi.com/impg/x_PjQ-VWkou4jN12gXXq2Ab2sxuLy8tjITM-IA/NW5JrfuVkGI.jpg?size=2560x2502&amp;quality=95&amp;sign=7f75770313d2641f9d49f23d15453653&amp;type=alb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916" y="977542"/>
            <a:ext cx="2276003" cy="222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un9-79.userapi.com/impg/4Wfl1xVNtEmw_W_1Lp7vYXxfMmRX1zaAvMsAaw/t11pomJxKDk.jpg?size=1620x2160&amp;quality=95&amp;sign=0c10ccc5450faaa570e0c88a0394bbd0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57" y="974087"/>
            <a:ext cx="1759982" cy="234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80291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10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Текущее состояние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7FAE0A-E9CD-1433-6EB3-77BD3200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pic>
        <p:nvPicPr>
          <p:cNvPr id="1026" name="Picture 2" descr="https://sun9-48.userapi.com/impg/8vv1c7j3L602cxnph_o7fVPVpFwRMp3hbyC50g/1kk3Ntc9LYc.jpg?size=1147x1147&amp;quality=95&amp;sign=2d20cbedc5027c0e761ed4b9bc582ecf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937" y="3909960"/>
            <a:ext cx="2541494" cy="2603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Текст 2">
            <a:extLst>
              <a:ext uri="{FF2B5EF4-FFF2-40B4-BE49-F238E27FC236}">
                <a16:creationId xmlns:a16="http://schemas.microsoft.com/office/drawing/2014/main" id="{B009003B-9423-BDAA-065A-55D740C0E9A8}"/>
              </a:ext>
            </a:extLst>
          </p:cNvPr>
          <p:cNvSpPr txBox="1"/>
          <p:nvPr/>
        </p:nvSpPr>
        <p:spPr>
          <a:xfrm>
            <a:off x="993679" y="2551840"/>
            <a:ext cx="10372013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/>
              <a:t>Разработана концепция проекта</a:t>
            </a:r>
          </a:p>
          <a:p>
            <a:pPr algn="ctr"/>
            <a:r>
              <a:rPr lang="ru-RU" dirty="0"/>
              <a:t>В разработке сайт проект</a:t>
            </a:r>
          </a:p>
          <a:p>
            <a:pPr algn="ctr"/>
            <a:r>
              <a:rPr lang="ru-RU" dirty="0"/>
              <a:t>Посчитаны рынки</a:t>
            </a:r>
          </a:p>
        </p:txBody>
      </p:sp>
    </p:spTree>
    <p:extLst>
      <p:ext uri="{BB962C8B-B14F-4D97-AF65-F5344CB8AC3E}">
        <p14:creationId xmlns:p14="http://schemas.microsoft.com/office/powerpoint/2010/main" val="218134396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7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7" name="Прямоугольник 10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8" name="Прямоугольник 13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59" name="Прямоугольник 9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360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33918"/>
            <a:ext cx="3417973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0" y="1788748"/>
            <a:ext cx="3896248" cy="5131928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Текст 2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/>
              <a:t>СПАСИБО</a:t>
            </a:r>
            <a:r>
              <a:rPr sz="72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72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ru-RU" dirty="0"/>
              <a:t> ЛИДЕРА ПРОЕКТА</a:t>
            </a:r>
            <a:endParaRPr lang="en-US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>
                <a:latin typeface="Gilroy-ExtraBold"/>
                <a:ea typeface="Gilroy-ExtraBold"/>
                <a:cs typeface="Gilroy-ExtraBold"/>
                <a:sym typeface="Gilroy-ExtraBold"/>
              </a:rPr>
              <a:t>Сатдинова</a:t>
            </a:r>
            <a:r>
              <a:rPr lang="ru-RU" dirty="0">
                <a:latin typeface="Gilroy-ExtraBold"/>
                <a:ea typeface="Gilroy-ExtraBold"/>
                <a:cs typeface="Gilroy-ExtraBold"/>
                <a:sym typeface="Gilroy-ExtraBold"/>
              </a:rPr>
              <a:t> Амина Руслановна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908</a:t>
            </a:r>
            <a:r>
              <a:rPr dirty="0"/>
              <a:t> </a:t>
            </a:r>
            <a:r>
              <a:rPr lang="ru-RU" dirty="0"/>
              <a:t>470</a:t>
            </a:r>
            <a:r>
              <a:rPr dirty="0"/>
              <a:t> </a:t>
            </a:r>
            <a:r>
              <a:rPr lang="ru-RU" dirty="0"/>
              <a:t>65</a:t>
            </a:r>
            <a:r>
              <a:rPr dirty="0"/>
              <a:t> </a:t>
            </a:r>
            <a:r>
              <a:rPr lang="ru-RU" dirty="0"/>
              <a:t>13</a:t>
            </a:r>
            <a:r>
              <a:rPr dirty="0"/>
              <a:t>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" dirty="0"/>
              <a:t>E</a:t>
            </a:r>
            <a:r>
              <a:rPr dirty="0"/>
              <a:t>mail</a:t>
            </a:r>
            <a:r>
              <a:rPr lang="ru-RU" dirty="0"/>
              <a:t> </a:t>
            </a:r>
            <a:r>
              <a:rPr lang="en-US" dirty="0"/>
              <a:t>satdinovaamina@yandex</a:t>
            </a:r>
            <a:r>
              <a:rPr lang="en-US"/>
              <a:t>.ru</a:t>
            </a:r>
            <a:endParaRPr lang="ru-RU" dirty="0"/>
          </a:p>
        </p:txBody>
      </p:sp>
      <p:grpSp>
        <p:nvGrpSpPr>
          <p:cNvPr id="2" name="Прямоугольник 16">
            <a:extLst>
              <a:ext uri="{FF2B5EF4-FFF2-40B4-BE49-F238E27FC236}">
                <a16:creationId xmlns:a16="http://schemas.microsoft.com/office/drawing/2014/main" id="{EF1E5DF7-D35F-4514-0D39-D5804AEB16CF}"/>
              </a:ext>
            </a:extLst>
          </p:cNvPr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>
              <a:extLst>
                <a:ext uri="{FF2B5EF4-FFF2-40B4-BE49-F238E27FC236}">
                  <a16:creationId xmlns:a16="http://schemas.microsoft.com/office/drawing/2014/main" id="{40476E7E-868E-9ABF-AACE-B90D611DC417}"/>
                </a:ext>
              </a:extLst>
            </p:cNvPr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4" name="Текст">
              <a:extLst>
                <a:ext uri="{FF2B5EF4-FFF2-40B4-BE49-F238E27FC236}">
                  <a16:creationId xmlns:a16="http://schemas.microsoft.com/office/drawing/2014/main" id="{18F39FB4-A7DF-9FF4-8CED-1509D4AB7913}"/>
                </a:ext>
              </a:extLst>
            </p:cNvPr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11</a:t>
              </a:fld>
              <a:endParaRPr/>
            </a:p>
          </p:txBody>
        </p: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17936</TotalTime>
  <Words>615</Words>
  <Application>Microsoft Office PowerPoint</Application>
  <PresentationFormat>Широкоэкранный</PresentationFormat>
  <Paragraphs>157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Gilroy-Medium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Ruslan Satdinov</cp:lastModifiedBy>
  <cp:revision>123</cp:revision>
  <dcterms:modified xsi:type="dcterms:W3CDTF">2023-12-09T10:50:12Z</dcterms:modified>
</cp:coreProperties>
</file>