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3" r:id="rId7"/>
    <p:sldId id="264" r:id="rId8"/>
    <p:sldId id="265" r:id="rId9"/>
    <p:sldId id="261" r:id="rId10"/>
    <p:sldId id="262" r:id="rId11"/>
  </p:sldIdLst>
  <p:sldSz cx="12192000" cy="6858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Geologica Roman Light" charset="0"/>
      <p:regular r:id="rId17"/>
    </p:embeddedFont>
    <p:embeddedFont>
      <p:font typeface="Arial Black" pitchFamily="34" charset="0"/>
      <p:bold r:id="rId18"/>
    </p:embeddedFont>
    <p:embeddedFont>
      <p:font typeface="Calibri Light" pitchFamily="34" charset="0"/>
      <p:regular r:id="rId19"/>
      <p: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C89"/>
    <a:srgbClr val="A6D6DE"/>
    <a:srgbClr val="36706E"/>
    <a:srgbClr val="3366FF"/>
    <a:srgbClr val="E94C29"/>
    <a:srgbClr val="0B514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475" autoAdjust="0"/>
    <p:restoredTop sz="95136" autoAdjust="0"/>
  </p:normalViewPr>
  <p:slideViewPr>
    <p:cSldViewPr snapToGrid="0">
      <p:cViewPr varScale="1">
        <p:scale>
          <a:sx n="86" d="100"/>
          <a:sy n="86" d="100"/>
        </p:scale>
        <p:origin x="-48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2742B-CB5D-44C8-B532-510DBB6CAAB4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1705D-49EC-4E33-8D6B-4353460C0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771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1705D-49EC-4E33-8D6B-4353460C098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953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C89BAA-3DD9-4639-A1FD-526920C80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A0B3FEC-47DE-4BDD-BBB2-7C356E9FD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81580C9-C882-487D-936A-F09E7F1A6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43D73F5-2719-44EB-AAAB-1875F090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458669-AF30-49C1-931D-C7ED17CF4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815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4FF415-A689-4493-B660-C3B8DB09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900DC9D-3467-4996-92A1-385B2F114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450B436-4A3B-4731-99FA-9FC3116E5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DD68C2D-4E4A-473E-AE5F-57117E3AC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893FFC-3CC5-47FD-853F-69A92C82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1766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6ADDD4-03AC-42E7-B90B-2011EF26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6F0CC0C-4C8B-4F7A-8C3E-6104C4C09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CCD65B2-5003-4EB8-BD45-80BFE5291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A11DE2-B099-4ABF-A74C-98CE2085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1518FD-D859-4937-AFB3-F8D422CB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970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50CEAC-35CE-4F76-B500-DC825A1C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7FE1F99-65D7-4FC9-9C6F-D298990E5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D8CF965-EDB5-4083-9F85-F78A44002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A9D39E2-D2E4-43D5-9B84-69AF0B1CA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2849F1-CFDD-48F7-979A-024B0813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CF66D9D-1D51-4599-97C4-2EAA97A83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163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91398F-E9EF-4FA7-B18D-516302C6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1FF382-62D8-41EA-BBCC-9EE558D6C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3843E46-217C-414C-B261-C69C043F4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80CF896-0D2D-4423-869C-B372B750B3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BB929AB-539C-47B9-83C1-249A03F50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C7FF73F-20C8-4C25-8F5F-34B200F4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2F0E3218-6AF2-43E6-8941-743843546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6033B22-1EB1-4751-AD3D-E805E5DB6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332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536713-FB7D-4FCA-BCEA-A2F21EEA1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3AD6C1D-A765-45B7-8EDA-59046BBF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ACF54F3-3B5E-4719-84C1-4860EF8C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2E840A4-A2C4-4535-9BD9-5157EC631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4105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749B232-0FAD-4E31-A7C0-7CB4A5AC0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3AD1698-0772-4747-A189-D3E322B01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A254502-F1CD-4664-91A5-6C63DB0C8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795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BB0C8F7-7FCD-4229-B422-F347AD31F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B912FC1-AE47-4995-8828-F8E7AB32B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608B772-F988-45C4-ACCB-1B56EBE5C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9DD60D-BFC2-4ADD-8D4A-AEA59DEB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E604F0B-9F56-4034-B242-F21F17FC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5B55398-C45E-4231-89E0-A7DE787E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214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A02895-9016-476C-85F5-5C46EF0C1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639F3EC-1AF6-44D6-971B-56D6E0F258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78EC1E6-F3EC-4803-892B-148D782F9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467179C-DC30-4951-A05A-E2E234B0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E87ECF7-161D-4066-8BE2-6A135E64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399688C-4312-4DDD-9C85-8BA94088A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371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CB4B313-0D84-4A44-B56C-96991EF3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19F6A23-F25A-43B0-ADE1-EB3948484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15A5D8-04AA-4BF1-8B41-5C65E7A2F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2FB0BC-D053-4493-86E3-3D7E6371A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921BD6-694F-4C3D-B3C1-CE8304CFC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990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AD0C2E7-A8CE-44E3-8832-28EA8FAD5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34EA49B-B867-4E5C-8625-D9ED76A41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8D1670B-5DDC-40B2-A1C2-5B1E20371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F56B550-901C-4B2F-8707-6011E5256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071EB0B-ADDA-445A-9586-8C9F67034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170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296209-4E9D-4797-B68B-89D42D32D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3C6060F-0470-4004-871B-CEFD3DB96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16A179B-12B4-4E40-9F28-1A584E2D9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6D1FC-5730-483E-9999-F39E6CF97CE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A1EABBF-FDB7-4A36-AD17-8B0065285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8CB5139-127A-49C1-8234-A0DE5DC48A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2A260-9FC3-4FD7-B9D6-7DFC5FCD35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387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07F7B975-ECB0-48B9-8685-583C8A2EC6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7170" y="399505"/>
            <a:ext cx="1377724" cy="1102179"/>
          </a:xfrm>
          <a:prstGeom prst="rect">
            <a:avLst/>
          </a:prstGeom>
          <a:ln>
            <a:noFill/>
          </a:ln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F7F77E9-055C-4F90-A694-EBC031C284CC}"/>
              </a:ext>
            </a:extLst>
          </p:cNvPr>
          <p:cNvSpPr txBox="1"/>
          <p:nvPr/>
        </p:nvSpPr>
        <p:spPr>
          <a:xfrm>
            <a:off x="368752" y="2198679"/>
            <a:ext cx="115118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6000" dirty="0">
                <a:sym typeface="Geologica SemiBold"/>
              </a:rPr>
              <a:t>Р</a:t>
            </a:r>
            <a:r>
              <a:rPr lang="ru-RU" sz="6000" dirty="0" smtClean="0">
                <a:sym typeface="Geologica SemiBold"/>
              </a:rPr>
              <a:t>азработка </a:t>
            </a:r>
            <a:r>
              <a:rPr lang="ru-RU" sz="6000" dirty="0">
                <a:sym typeface="Geologica SemiBold"/>
              </a:rPr>
              <a:t>программы автоматизации определения места повреждения кабельных линий 6(10) </a:t>
            </a:r>
            <a:r>
              <a:rPr lang="ru-RU" sz="6000" dirty="0" err="1" smtClean="0">
                <a:sym typeface="Geologica SemiBold"/>
              </a:rPr>
              <a:t>кВ</a:t>
            </a:r>
            <a:endParaRPr lang="ru-RU" sz="6000" dirty="0">
              <a:solidFill>
                <a:schemeClr val="bg1"/>
              </a:solidFill>
              <a:latin typeface="Geologica SemiBold" pitchFamily="2" charset="0"/>
            </a:endParaRP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="" xmlns:a16="http://schemas.microsoft.com/office/drawing/2014/main" id="{2A277663-C354-4CEB-9637-04408E75367F}"/>
              </a:ext>
            </a:extLst>
          </p:cNvPr>
          <p:cNvCxnSpPr>
            <a:cxnSpLocks/>
          </p:cNvCxnSpPr>
          <p:nvPr/>
        </p:nvCxnSpPr>
        <p:spPr>
          <a:xfrm>
            <a:off x="10043695" y="605275"/>
            <a:ext cx="0" cy="762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45BBAAAE-D4E0-444C-B6C2-9844EB914BA6}"/>
              </a:ext>
            </a:extLst>
          </p:cNvPr>
          <p:cNvSpPr txBox="1"/>
          <p:nvPr/>
        </p:nvSpPr>
        <p:spPr>
          <a:xfrm>
            <a:off x="368753" y="6157035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>
                <a:solidFill>
                  <a:schemeClr val="bg1"/>
                </a:solidFill>
                <a:effectLst/>
                <a:latin typeface="Geologica Roman Light" pitchFamily="2" charset="0"/>
              </a:rPr>
              <a:t>Имена участников: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27ED22E-61AB-408E-B9C8-8186DA893486}"/>
              </a:ext>
            </a:extLst>
          </p:cNvPr>
          <p:cNvSpPr txBox="1"/>
          <p:nvPr/>
        </p:nvSpPr>
        <p:spPr>
          <a:xfrm>
            <a:off x="4106159" y="6157034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dirty="0" smtClean="0">
                <a:solidFill>
                  <a:schemeClr val="bg1"/>
                </a:solidFill>
                <a:latin typeface="Geologica Roman Light" pitchFamily="2" charset="0"/>
              </a:rPr>
              <a:t>Морозов </a:t>
            </a:r>
            <a:r>
              <a:rPr lang="ru-RU" sz="2400" dirty="0">
                <a:solidFill>
                  <a:schemeClr val="bg1"/>
                </a:solidFill>
                <a:latin typeface="Geologica Roman Light" pitchFamily="2" charset="0"/>
              </a:rPr>
              <a:t>Т</a:t>
            </a:r>
            <a:r>
              <a:rPr lang="ru-RU" sz="2400" dirty="0" smtClean="0">
                <a:solidFill>
                  <a:schemeClr val="bg1"/>
                </a:solidFill>
                <a:latin typeface="Geologica Roman Light" pitchFamily="2" charset="0"/>
              </a:rPr>
              <a:t>рофим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922C2A79-CB0B-4D6B-8DDA-870F83ECD5AB}"/>
              </a:ext>
            </a:extLst>
          </p:cNvPr>
          <p:cNvSpPr txBox="1"/>
          <p:nvPr/>
        </p:nvSpPr>
        <p:spPr>
          <a:xfrm>
            <a:off x="8472637" y="6157035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 smtClean="0">
                <a:solidFill>
                  <a:schemeClr val="bg1"/>
                </a:solidFill>
                <a:effectLst/>
                <a:latin typeface="Geologica Roman Light" pitchFamily="2" charset="0"/>
              </a:rPr>
              <a:t>Бородин Егор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A1151DB-ED30-40C5-836A-74E2FF8BE47F}"/>
              </a:ext>
            </a:extLst>
          </p:cNvPr>
          <p:cNvSpPr txBox="1"/>
          <p:nvPr/>
        </p:nvSpPr>
        <p:spPr>
          <a:xfrm>
            <a:off x="402089" y="5342974"/>
            <a:ext cx="11445166" cy="387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dirty="0">
                <a:sym typeface="Geologica SemiBold"/>
              </a:rPr>
              <a:t>АО «Иркутская электросетевая компания»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431"/>
          <a:stretch/>
        </p:blipFill>
        <p:spPr>
          <a:xfrm>
            <a:off x="10127300" y="549030"/>
            <a:ext cx="1633955" cy="803128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1397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71191606-9AC6-4D98-8285-898B00A18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37323" y="-4828943"/>
            <a:ext cx="9885589" cy="157702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F5ED2FF-DE3C-4645-BED6-B4566763B4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1E1E169-C540-448E-9E55-2CA909313431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A033B81E-4447-41C9-9494-4FAE0D45465A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ject 10">
            <a:extLst>
              <a:ext uri="{FF2B5EF4-FFF2-40B4-BE49-F238E27FC236}">
                <a16:creationId xmlns="" xmlns:a16="http://schemas.microsoft.com/office/drawing/2014/main" id="{039BAF13-B5B0-43E2-8D00-E48978DF8718}"/>
              </a:ext>
            </a:extLst>
          </p:cNvPr>
          <p:cNvSpPr txBox="1"/>
          <p:nvPr/>
        </p:nvSpPr>
        <p:spPr>
          <a:xfrm>
            <a:off x="519004" y="412825"/>
            <a:ext cx="8222973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Проблема (актуальность)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9258F9A-841D-4670-9DB1-F39D05CF3F24}"/>
              </a:ext>
            </a:extLst>
          </p:cNvPr>
          <p:cNvSpPr txBox="1"/>
          <p:nvPr/>
        </p:nvSpPr>
        <p:spPr>
          <a:xfrm>
            <a:off x="434975" y="1127608"/>
            <a:ext cx="115180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Н</a:t>
            </a:r>
            <a:r>
              <a:rPr lang="ru-RU" sz="2000" dirty="0" smtClean="0"/>
              <a:t>еобходимое </a:t>
            </a:r>
            <a:r>
              <a:rPr lang="ru-RU" sz="2000" dirty="0"/>
              <a:t>соблюдение требований Правил полного и (или) частичного ограничения режима потребления электрической энергии, утверждённых Постановлением Правительства РФ №442 от 4 мая 2012 года, норм качества электрической энергии в системах электроснабжения, соблюдения требований ГОСТ 32144-2013.</a:t>
            </a:r>
          </a:p>
          <a:p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rgbClr val="0B514F"/>
              </a:solidFill>
              <a:latin typeface="Geologica Roman Light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9258F9A-841D-4670-9DB1-F39D05CF3F24}"/>
              </a:ext>
            </a:extLst>
          </p:cNvPr>
          <p:cNvSpPr txBox="1"/>
          <p:nvPr/>
        </p:nvSpPr>
        <p:spPr>
          <a:xfrm>
            <a:off x="434975" y="3580799"/>
            <a:ext cx="115180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/>
              <a:t>разработать </a:t>
            </a:r>
            <a:r>
              <a:rPr lang="ru-RU" sz="2000" dirty="0"/>
              <a:t>программу автоматизации определения места повреждения кабельных линий 6(10) </a:t>
            </a:r>
            <a:r>
              <a:rPr lang="ru-RU" sz="2000" dirty="0" err="1"/>
              <a:t>кВ</a:t>
            </a:r>
            <a:r>
              <a:rPr lang="ru-RU" sz="2000" dirty="0"/>
              <a:t> и выделения поврежденного участка кабельной линии, позволяющую автоматически делить КЛ (фидер) на участки сети для обеспечения выделения и отключения поврежденного участка КЛ и восстановления электроснабжения потребителей на неповрежденных участках КЛ, в том числе при кольцевых схемах КЛ.</a:t>
            </a:r>
            <a:br>
              <a:rPr lang="ru-RU" sz="2000" dirty="0"/>
            </a:br>
            <a:endParaRPr lang="ru-RU" sz="2000" dirty="0">
              <a:solidFill>
                <a:srgbClr val="0B514F"/>
              </a:solidFill>
              <a:latin typeface="Geologica Roman Light" pitchFamily="2" charset="0"/>
            </a:endParaRPr>
          </a:p>
        </p:txBody>
      </p:sp>
      <p:sp>
        <p:nvSpPr>
          <p:cNvPr id="27" name="object 10">
            <a:extLst>
              <a:ext uri="{FF2B5EF4-FFF2-40B4-BE49-F238E27FC236}">
                <a16:creationId xmlns="" xmlns:a16="http://schemas.microsoft.com/office/drawing/2014/main" id="{039BAF13-B5B0-43E2-8D00-E48978DF8718}"/>
              </a:ext>
            </a:extLst>
          </p:cNvPr>
          <p:cNvSpPr txBox="1"/>
          <p:nvPr/>
        </p:nvSpPr>
        <p:spPr>
          <a:xfrm>
            <a:off x="519003" y="2976073"/>
            <a:ext cx="8222973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Цель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813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47273B0-26B5-42F8-B7F8-B15365AB5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61573" y="-3840876"/>
            <a:ext cx="9885589" cy="15770216"/>
          </a:xfrm>
          <a:prstGeom prst="rect">
            <a:avLst/>
          </a:prstGeom>
        </p:spPr>
      </p:pic>
      <p:sp>
        <p:nvSpPr>
          <p:cNvPr id="11" name="Rectangle: Rounded Corners 14">
            <a:extLst>
              <a:ext uri="{FF2B5EF4-FFF2-40B4-BE49-F238E27FC236}">
                <a16:creationId xmlns="" xmlns:a16="http://schemas.microsoft.com/office/drawing/2014/main" id="{A3B23EA6-0A7B-4533-8AC1-684D76BBD676}"/>
              </a:ext>
            </a:extLst>
          </p:cNvPr>
          <p:cNvSpPr>
            <a:spLocks/>
          </p:cNvSpPr>
          <p:nvPr/>
        </p:nvSpPr>
        <p:spPr>
          <a:xfrm>
            <a:off x="802935" y="1804260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0B514F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514F"/>
              </a:solidFill>
            </a:endParaRPr>
          </a:p>
        </p:txBody>
      </p:sp>
      <p:sp>
        <p:nvSpPr>
          <p:cNvPr id="16" name="Rectangle: Rounded Corners 14">
            <a:extLst>
              <a:ext uri="{FF2B5EF4-FFF2-40B4-BE49-F238E27FC236}">
                <a16:creationId xmlns="" xmlns:a16="http://schemas.microsoft.com/office/drawing/2014/main" id="{00257ED0-6876-4D74-AFDA-54517DA6C5E6}"/>
              </a:ext>
            </a:extLst>
          </p:cNvPr>
          <p:cNvSpPr>
            <a:spLocks/>
          </p:cNvSpPr>
          <p:nvPr/>
        </p:nvSpPr>
        <p:spPr>
          <a:xfrm>
            <a:off x="5115784" y="1756460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0B514F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514F"/>
              </a:solidFill>
            </a:endParaRPr>
          </a:p>
        </p:txBody>
      </p:sp>
      <p:sp>
        <p:nvSpPr>
          <p:cNvPr id="20" name="Rectangle: Rounded Corners 14">
            <a:extLst>
              <a:ext uri="{FF2B5EF4-FFF2-40B4-BE49-F238E27FC236}">
                <a16:creationId xmlns="" xmlns:a16="http://schemas.microsoft.com/office/drawing/2014/main" id="{4D577A09-F116-4112-A60F-1816F2FAC361}"/>
              </a:ext>
            </a:extLst>
          </p:cNvPr>
          <p:cNvSpPr>
            <a:spLocks/>
          </p:cNvSpPr>
          <p:nvPr/>
        </p:nvSpPr>
        <p:spPr>
          <a:xfrm>
            <a:off x="8810793" y="1756460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0B514F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514F"/>
              </a:solidFill>
            </a:endParaRPr>
          </a:p>
        </p:txBody>
      </p:sp>
      <p:sp>
        <p:nvSpPr>
          <p:cNvPr id="24" name="Rectangle: Rounded Corners 14">
            <a:extLst>
              <a:ext uri="{FF2B5EF4-FFF2-40B4-BE49-F238E27FC236}">
                <a16:creationId xmlns="" xmlns:a16="http://schemas.microsoft.com/office/drawing/2014/main" id="{8C984AB0-1E94-4BA2-B3C2-FC4C34CD679B}"/>
              </a:ext>
            </a:extLst>
          </p:cNvPr>
          <p:cNvSpPr>
            <a:spLocks/>
          </p:cNvSpPr>
          <p:nvPr/>
        </p:nvSpPr>
        <p:spPr>
          <a:xfrm>
            <a:off x="2820578" y="4222219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E94C29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4C29"/>
              </a:solidFill>
            </a:endParaRPr>
          </a:p>
        </p:txBody>
      </p:sp>
      <p:sp>
        <p:nvSpPr>
          <p:cNvPr id="28" name="Rectangle: Rounded Corners 14">
            <a:extLst>
              <a:ext uri="{FF2B5EF4-FFF2-40B4-BE49-F238E27FC236}">
                <a16:creationId xmlns="" xmlns:a16="http://schemas.microsoft.com/office/drawing/2014/main" id="{7B6BEBF0-12DE-41B7-B6FA-26D3F0BB54CE}"/>
              </a:ext>
            </a:extLst>
          </p:cNvPr>
          <p:cNvSpPr>
            <a:spLocks/>
          </p:cNvSpPr>
          <p:nvPr/>
        </p:nvSpPr>
        <p:spPr>
          <a:xfrm>
            <a:off x="7133427" y="4228555"/>
            <a:ext cx="709807" cy="434482"/>
          </a:xfrm>
          <a:prstGeom prst="roundRect">
            <a:avLst>
              <a:gd name="adj" fmla="val 50000"/>
            </a:avLst>
          </a:prstGeom>
          <a:solidFill>
            <a:srgbClr val="E94C29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4C29"/>
              </a:solidFill>
            </a:endParaRPr>
          </a:p>
        </p:txBody>
      </p:sp>
      <p:sp>
        <p:nvSpPr>
          <p:cNvPr id="14" name="Google Shape;215;p4">
            <a:extLst>
              <a:ext uri="{FF2B5EF4-FFF2-40B4-BE49-F238E27FC236}">
                <a16:creationId xmlns="" xmlns:a16="http://schemas.microsoft.com/office/drawing/2014/main" id="{CC938B96-EF68-4466-8545-7F6F587FCA0B}"/>
              </a:ext>
            </a:extLst>
          </p:cNvPr>
          <p:cNvSpPr txBox="1"/>
          <p:nvPr/>
        </p:nvSpPr>
        <p:spPr>
          <a:xfrm>
            <a:off x="742721" y="1641486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01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18" name="Google Shape;215;p4">
            <a:extLst>
              <a:ext uri="{FF2B5EF4-FFF2-40B4-BE49-F238E27FC236}">
                <a16:creationId xmlns="" xmlns:a16="http://schemas.microsoft.com/office/drawing/2014/main" id="{519C78F7-1F7E-48B4-B10C-2EFA3F4D8221}"/>
              </a:ext>
            </a:extLst>
          </p:cNvPr>
          <p:cNvSpPr txBox="1"/>
          <p:nvPr/>
        </p:nvSpPr>
        <p:spPr>
          <a:xfrm>
            <a:off x="5055570" y="1593686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2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22" name="Google Shape;215;p4">
            <a:extLst>
              <a:ext uri="{FF2B5EF4-FFF2-40B4-BE49-F238E27FC236}">
                <a16:creationId xmlns="" xmlns:a16="http://schemas.microsoft.com/office/drawing/2014/main" id="{FDCA429A-FA5C-46DB-821B-BA972A4591E7}"/>
              </a:ext>
            </a:extLst>
          </p:cNvPr>
          <p:cNvSpPr txBox="1"/>
          <p:nvPr/>
        </p:nvSpPr>
        <p:spPr>
          <a:xfrm>
            <a:off x="8750579" y="1593686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3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26" name="Google Shape;215;p4">
            <a:extLst>
              <a:ext uri="{FF2B5EF4-FFF2-40B4-BE49-F238E27FC236}">
                <a16:creationId xmlns="" xmlns:a16="http://schemas.microsoft.com/office/drawing/2014/main" id="{B9BBF4D9-CAEB-4196-A1FE-8A09E016FCD3}"/>
              </a:ext>
            </a:extLst>
          </p:cNvPr>
          <p:cNvSpPr txBox="1"/>
          <p:nvPr/>
        </p:nvSpPr>
        <p:spPr>
          <a:xfrm>
            <a:off x="2760364" y="4059445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4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30" name="Google Shape;215;p4">
            <a:extLst>
              <a:ext uri="{FF2B5EF4-FFF2-40B4-BE49-F238E27FC236}">
                <a16:creationId xmlns="" xmlns:a16="http://schemas.microsoft.com/office/drawing/2014/main" id="{36E06584-9B61-4C8A-9477-FEA2BF03C31B}"/>
              </a:ext>
            </a:extLst>
          </p:cNvPr>
          <p:cNvSpPr txBox="1"/>
          <p:nvPr/>
        </p:nvSpPr>
        <p:spPr>
          <a:xfrm>
            <a:off x="7073213" y="4065781"/>
            <a:ext cx="770021" cy="59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0</a:t>
            </a:r>
            <a:r>
              <a:rPr lang="en-US" sz="2700" spc="-10" dirty="0">
                <a:solidFill>
                  <a:schemeClr val="bg1"/>
                </a:solidFill>
                <a:latin typeface="Geologica Light" pitchFamily="2" charset="0"/>
                <a:sym typeface="Arial Black"/>
              </a:rPr>
              <a:t>5</a:t>
            </a:r>
            <a:endParaRPr sz="2700" spc="-1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4" name="object 10">
            <a:extLst>
              <a:ext uri="{FF2B5EF4-FFF2-40B4-BE49-F238E27FC236}">
                <a16:creationId xmlns="" xmlns:a16="http://schemas.microsoft.com/office/drawing/2014/main" id="{29D598A4-4DC6-4F88-BCBC-3363A089E62A}"/>
              </a:ext>
            </a:extLst>
          </p:cNvPr>
          <p:cNvSpPr txBox="1"/>
          <p:nvPr/>
        </p:nvSpPr>
        <p:spPr>
          <a:xfrm>
            <a:off x="519003" y="412824"/>
            <a:ext cx="8222973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Реализация кейса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C355C4C-C1B6-4D46-B288-B052EF0595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6015148-5D57-4195-8477-967F1DE979B0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F0BD02F6-D67E-4A17-8FCE-E878DBE6D93B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208;p4">
            <a:extLst>
              <a:ext uri="{FF2B5EF4-FFF2-40B4-BE49-F238E27FC236}">
                <a16:creationId xmlns="" xmlns:a16="http://schemas.microsoft.com/office/drawing/2014/main" id="{7C7E6A25-FEA7-4D9C-A97B-FB03131B3C3F}"/>
              </a:ext>
            </a:extLst>
          </p:cNvPr>
          <p:cNvSpPr/>
          <p:nvPr/>
        </p:nvSpPr>
        <p:spPr>
          <a:xfrm>
            <a:off x="619125" y="1602590"/>
            <a:ext cx="2392432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Google Shape;222;p4">
            <a:extLst>
              <a:ext uri="{FF2B5EF4-FFF2-40B4-BE49-F238E27FC236}">
                <a16:creationId xmlns="" xmlns:a16="http://schemas.microsoft.com/office/drawing/2014/main" id="{5BBCAA63-4075-4155-8BD4-060F5BCF3C4E}"/>
              </a:ext>
            </a:extLst>
          </p:cNvPr>
          <p:cNvSpPr txBox="1"/>
          <p:nvPr/>
        </p:nvSpPr>
        <p:spPr>
          <a:xfrm>
            <a:off x="4931974" y="2331168"/>
            <a:ext cx="1375046" cy="79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2"/>
                </a:solidFill>
                <a:latin typeface="Geologica Roman Light" pitchFamily="2" charset="0"/>
                <a:ea typeface="Arial"/>
                <a:cs typeface="Arial"/>
                <a:sym typeface="Arial"/>
              </a:rPr>
              <a:t>Выверка схем КЛ</a:t>
            </a:r>
            <a:endParaRPr lang="ru-RU" sz="2000" i="0" u="none" strike="noStrike" cap="none" dirty="0">
              <a:solidFill>
                <a:schemeClr val="tx2"/>
              </a:solidFill>
              <a:latin typeface="Geologica Roman Ligh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08;p4">
            <a:extLst>
              <a:ext uri="{FF2B5EF4-FFF2-40B4-BE49-F238E27FC236}">
                <a16:creationId xmlns="" xmlns:a16="http://schemas.microsoft.com/office/drawing/2014/main" id="{E1529DFE-8D48-409F-B9C4-5A1C8113D091}"/>
              </a:ext>
            </a:extLst>
          </p:cNvPr>
          <p:cNvSpPr/>
          <p:nvPr/>
        </p:nvSpPr>
        <p:spPr>
          <a:xfrm>
            <a:off x="4752926" y="1602590"/>
            <a:ext cx="2030749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Google Shape;222;p4">
            <a:extLst>
              <a:ext uri="{FF2B5EF4-FFF2-40B4-BE49-F238E27FC236}">
                <a16:creationId xmlns="" xmlns:a16="http://schemas.microsoft.com/office/drawing/2014/main" id="{06ACC7DE-F8D8-4AEF-B29A-054E43A3033C}"/>
              </a:ext>
            </a:extLst>
          </p:cNvPr>
          <p:cNvSpPr txBox="1"/>
          <p:nvPr/>
        </p:nvSpPr>
        <p:spPr>
          <a:xfrm>
            <a:off x="8567530" y="2282821"/>
            <a:ext cx="2511597" cy="79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 smtClean="0">
                <a:solidFill>
                  <a:schemeClr val="tx2"/>
                </a:solidFill>
                <a:latin typeface="Geologica Roman Light" pitchFamily="2" charset="0"/>
                <a:ea typeface="Arial"/>
                <a:cs typeface="Arial"/>
                <a:sym typeface="Arial"/>
              </a:rPr>
              <a:t>Секционирование КЛ</a:t>
            </a:r>
            <a:endParaRPr lang="ru-RU" sz="2000" i="0" u="none" strike="noStrike" cap="none" dirty="0">
              <a:solidFill>
                <a:schemeClr val="tx2"/>
              </a:solidFill>
              <a:latin typeface="Geologica Roman Ligh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08;p4">
            <a:extLst>
              <a:ext uri="{FF2B5EF4-FFF2-40B4-BE49-F238E27FC236}">
                <a16:creationId xmlns="" xmlns:a16="http://schemas.microsoft.com/office/drawing/2014/main" id="{375BBD32-29D0-4832-B882-38BA0CE80885}"/>
              </a:ext>
            </a:extLst>
          </p:cNvPr>
          <p:cNvSpPr/>
          <p:nvPr/>
        </p:nvSpPr>
        <p:spPr>
          <a:xfrm>
            <a:off x="8567530" y="1593686"/>
            <a:ext cx="2628916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3670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Google Shape;208;p4">
            <a:extLst>
              <a:ext uri="{FF2B5EF4-FFF2-40B4-BE49-F238E27FC236}">
                <a16:creationId xmlns="" xmlns:a16="http://schemas.microsoft.com/office/drawing/2014/main" id="{7F8AEA7C-978E-4EE3-83D7-80FACAA900B8}"/>
              </a:ext>
            </a:extLst>
          </p:cNvPr>
          <p:cNvSpPr/>
          <p:nvPr/>
        </p:nvSpPr>
        <p:spPr>
          <a:xfrm>
            <a:off x="2636767" y="4044232"/>
            <a:ext cx="2581275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E94C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Google Shape;208;p4">
            <a:extLst>
              <a:ext uri="{FF2B5EF4-FFF2-40B4-BE49-F238E27FC236}">
                <a16:creationId xmlns="" xmlns:a16="http://schemas.microsoft.com/office/drawing/2014/main" id="{0DAEA4B4-3517-4669-B339-E5A185EE0B9D}"/>
              </a:ext>
            </a:extLst>
          </p:cNvPr>
          <p:cNvSpPr/>
          <p:nvPr/>
        </p:nvSpPr>
        <p:spPr>
          <a:xfrm>
            <a:off x="6770569" y="4035328"/>
            <a:ext cx="2631848" cy="2131356"/>
          </a:xfrm>
          <a:prstGeom prst="roundRect">
            <a:avLst>
              <a:gd name="adj" fmla="val 2979"/>
            </a:avLst>
          </a:prstGeom>
          <a:noFill/>
          <a:ln w="28575">
            <a:solidFill>
              <a:srgbClr val="E94C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" name="Google Shape;222;p4">
            <a:extLst>
              <a:ext uri="{FF2B5EF4-FFF2-40B4-BE49-F238E27FC236}">
                <a16:creationId xmlns="" xmlns:a16="http://schemas.microsoft.com/office/drawing/2014/main" id="{5BBCAA63-4075-4155-8BD4-060F5BCF3C4E}"/>
              </a:ext>
            </a:extLst>
          </p:cNvPr>
          <p:cNvSpPr txBox="1"/>
          <p:nvPr/>
        </p:nvSpPr>
        <p:spPr>
          <a:xfrm>
            <a:off x="802934" y="2331168"/>
            <a:ext cx="1970535" cy="110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2"/>
                </a:solidFill>
                <a:latin typeface="Geologica Roman Light" pitchFamily="2" charset="0"/>
                <a:ea typeface="Arial"/>
                <a:cs typeface="Arial"/>
                <a:sym typeface="Arial"/>
              </a:rPr>
              <a:t>Сбор исходных данных по КЛ</a:t>
            </a:r>
            <a:endParaRPr lang="ru-RU" sz="2000" i="0" u="none" strike="noStrike" cap="none" dirty="0">
              <a:solidFill>
                <a:schemeClr val="tx2"/>
              </a:solidFill>
              <a:latin typeface="Geologica Roman Ligh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42" name="Google Shape;222;p4">
            <a:extLst>
              <a:ext uri="{FF2B5EF4-FFF2-40B4-BE49-F238E27FC236}">
                <a16:creationId xmlns="" xmlns:a16="http://schemas.microsoft.com/office/drawing/2014/main" id="{06ACC7DE-F8D8-4AEF-B29A-054E43A3033C}"/>
              </a:ext>
            </a:extLst>
          </p:cNvPr>
          <p:cNvSpPr txBox="1"/>
          <p:nvPr/>
        </p:nvSpPr>
        <p:spPr>
          <a:xfrm>
            <a:off x="6803113" y="4832229"/>
            <a:ext cx="2549402" cy="110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2"/>
                </a:solidFill>
                <a:latin typeface="Geologica Roman Light" pitchFamily="2" charset="0"/>
                <a:ea typeface="Arial"/>
                <a:cs typeface="Arial"/>
                <a:sym typeface="Arial"/>
              </a:rPr>
              <a:t>Э</a:t>
            </a:r>
            <a:r>
              <a:rPr lang="ru-RU" sz="2000" i="0" u="none" strike="noStrike" cap="none" dirty="0" smtClean="0">
                <a:solidFill>
                  <a:schemeClr val="tx2"/>
                </a:solidFill>
                <a:latin typeface="Geologica Roman Light" pitchFamily="2" charset="0"/>
                <a:ea typeface="Arial"/>
                <a:cs typeface="Arial"/>
                <a:sym typeface="Arial"/>
              </a:rPr>
              <a:t>кономическое сравнение вариантов</a:t>
            </a:r>
            <a:endParaRPr lang="ru-RU" sz="2000" i="0" u="none" strike="noStrike" cap="none" dirty="0">
              <a:solidFill>
                <a:schemeClr val="tx2"/>
              </a:solidFill>
              <a:latin typeface="Geologica Roman Light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  <p:sp>
        <p:nvSpPr>
          <p:cNvPr id="46" name="Google Shape;222;p4">
            <a:extLst>
              <a:ext uri="{FF2B5EF4-FFF2-40B4-BE49-F238E27FC236}">
                <a16:creationId xmlns="" xmlns:a16="http://schemas.microsoft.com/office/drawing/2014/main" id="{06ACC7DE-F8D8-4AEF-B29A-054E43A3033C}"/>
              </a:ext>
            </a:extLst>
          </p:cNvPr>
          <p:cNvSpPr txBox="1"/>
          <p:nvPr/>
        </p:nvSpPr>
        <p:spPr>
          <a:xfrm>
            <a:off x="2636768" y="4986118"/>
            <a:ext cx="2423126" cy="79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180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2"/>
                </a:solidFill>
                <a:latin typeface="Geologica Roman Light" pitchFamily="2" charset="0"/>
                <a:ea typeface="Arial"/>
                <a:cs typeface="Arial"/>
                <a:sym typeface="Arial"/>
              </a:rPr>
              <a:t>М</a:t>
            </a:r>
            <a:r>
              <a:rPr lang="ru-RU" sz="2000" dirty="0" smtClean="0">
                <a:solidFill>
                  <a:schemeClr val="tx2"/>
                </a:solidFill>
                <a:latin typeface="Geologica Roman Light" pitchFamily="2" charset="0"/>
                <a:ea typeface="Arial"/>
                <a:cs typeface="Arial"/>
                <a:sym typeface="Arial"/>
              </a:rPr>
              <a:t>етоды ОМП без секционирования</a:t>
            </a:r>
            <a:endParaRPr lang="ru-RU" sz="2000" i="0" u="none" strike="noStrike" cap="none" dirty="0">
              <a:solidFill>
                <a:schemeClr val="tx2"/>
              </a:solidFill>
              <a:latin typeface="Geologica Roman Light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38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F242AF8-EDC6-4D86-B1C4-B1B173DD4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7010" y="-3707423"/>
            <a:ext cx="9885589" cy="157702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C6CA2F-8BB7-4B30-8F8A-67EE8B6C0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6BCA0FF-EA0F-4122-9300-6D98D1BAABB8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4E2C0D4-5D03-46BE-BE93-F4E2E8168084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36DC341C-4EE0-41DA-B760-7AF3ACBE8C45}"/>
              </a:ext>
            </a:extLst>
          </p:cNvPr>
          <p:cNvSpPr txBox="1"/>
          <p:nvPr/>
        </p:nvSpPr>
        <p:spPr>
          <a:xfrm>
            <a:off x="519004" y="412825"/>
            <a:ext cx="8222973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Секционирование КЛ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7835" y="1159063"/>
            <a:ext cx="113642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Секционирование автоматическими разъединителями — это разделение линии на участки, которые можно автоматически отключить без тока, создав видимый разрыв для безопасного ремонта.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7835" y="2151679"/>
            <a:ext cx="104939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Шаг 1: Возникновение устойчивого </a:t>
            </a:r>
            <a:r>
              <a:rPr lang="ru-RU" dirty="0" smtClean="0"/>
              <a:t>КЗ</a:t>
            </a:r>
          </a:p>
          <a:p>
            <a:r>
              <a:rPr lang="ru-RU" dirty="0"/>
              <a:t>Шаг 2: Срабатывание вышестоящей </a:t>
            </a:r>
            <a:r>
              <a:rPr lang="ru-RU" dirty="0" smtClean="0"/>
              <a:t>защиты</a:t>
            </a:r>
          </a:p>
          <a:p>
            <a:r>
              <a:rPr lang="ru-RU" dirty="0"/>
              <a:t>Шаг 3: Логика определения поврежденного участка </a:t>
            </a:r>
            <a:endParaRPr lang="ru-RU" dirty="0" smtClean="0"/>
          </a:p>
          <a:p>
            <a:pPr marL="342900" indent="550863">
              <a:buAutoNum type="arabicPeriod"/>
            </a:pPr>
            <a:r>
              <a:rPr lang="ru-RU" dirty="0" smtClean="0"/>
              <a:t>Метод </a:t>
            </a:r>
            <a:r>
              <a:rPr lang="ru-RU" dirty="0"/>
              <a:t>контроля напряжения (с помощью ТН или емкостных датчиков</a:t>
            </a:r>
            <a:r>
              <a:rPr lang="ru-RU" dirty="0" smtClean="0"/>
              <a:t>)</a:t>
            </a:r>
          </a:p>
          <a:p>
            <a:pPr marL="342900" indent="550863">
              <a:buAutoNum type="arabicPeriod"/>
            </a:pPr>
            <a:r>
              <a:rPr lang="ru-RU" dirty="0" smtClean="0"/>
              <a:t>Командный </a:t>
            </a:r>
            <a:r>
              <a:rPr lang="ru-RU" dirty="0"/>
              <a:t>метод (по связи</a:t>
            </a:r>
            <a:r>
              <a:rPr lang="ru-RU" dirty="0" smtClean="0"/>
              <a:t>)</a:t>
            </a:r>
          </a:p>
          <a:p>
            <a:r>
              <a:rPr lang="ru-RU" dirty="0"/>
              <a:t>Шаг 4: Восстановление питания исправных </a:t>
            </a:r>
            <a:r>
              <a:rPr lang="ru-RU" dirty="0" smtClean="0"/>
              <a:t>участков</a:t>
            </a:r>
          </a:p>
          <a:p>
            <a:r>
              <a:rPr lang="ru-RU" dirty="0"/>
              <a:t>Система телемеханики (SCADA) передает диспетчеру </a:t>
            </a:r>
            <a:r>
              <a:rPr lang="ru-RU" dirty="0" smtClean="0"/>
              <a:t>сигнал.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7835" y="4362705"/>
            <a:ext cx="111495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Преимущества:</a:t>
            </a:r>
            <a:br>
              <a:rPr lang="ru-RU" dirty="0"/>
            </a:br>
            <a:r>
              <a:rPr lang="ru-RU" dirty="0"/>
              <a:t>* Значительно дешевле </a:t>
            </a:r>
            <a:r>
              <a:rPr lang="ru-RU" dirty="0" err="1"/>
              <a:t>реклоузеров</a:t>
            </a:r>
            <a:r>
              <a:rPr lang="ru-RU" dirty="0"/>
              <a:t>, так как не требуют мощной </a:t>
            </a:r>
            <a:r>
              <a:rPr lang="ru-RU" dirty="0" err="1"/>
              <a:t>дугогасительной</a:t>
            </a:r>
            <a:r>
              <a:rPr lang="ru-RU" dirty="0"/>
              <a:t> камеры и сложной релейной защиты.</a:t>
            </a:r>
            <a:br>
              <a:rPr lang="ru-RU" dirty="0"/>
            </a:br>
            <a:r>
              <a:rPr lang="ru-RU" dirty="0"/>
              <a:t>* Повышают надежность сети, позволяя быстро изолировать аварийный участок и восстановить питание по основной магистрали.</a:t>
            </a:r>
            <a:br>
              <a:rPr lang="ru-RU" dirty="0"/>
            </a:br>
            <a:r>
              <a:rPr lang="ru-RU" dirty="0"/>
              <a:t>* Точно локализуют зону повреждения (с точностью до секции между двумя разъединителями).</a:t>
            </a:r>
          </a:p>
        </p:txBody>
      </p:sp>
    </p:spTree>
    <p:extLst>
      <p:ext uri="{BB962C8B-B14F-4D97-AF65-F5344CB8AC3E}">
        <p14:creationId xmlns:p14="http://schemas.microsoft.com/office/powerpoint/2010/main" xmlns="" val="72842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C6CA2F-8BB7-4B30-8F8A-67EE8B6C03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6BCA0FF-EA0F-4122-9300-6D98D1BAABB8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4E2C0D4-5D03-46BE-BE93-F4E2E8168084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36DC341C-4EE0-41DA-B760-7AF3ACBE8C45}"/>
              </a:ext>
            </a:extLst>
          </p:cNvPr>
          <p:cNvSpPr txBox="1"/>
          <p:nvPr/>
        </p:nvSpPr>
        <p:spPr>
          <a:xfrm>
            <a:off x="519004" y="412825"/>
            <a:ext cx="8222973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Секционирование КЛ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7835" y="1063579"/>
            <a:ext cx="113642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Интеллектуальный автоматический разъединитель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9004" y="2110393"/>
            <a:ext cx="111495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КЗ | ВКЛ -&gt; ОТКЛ (по КЗ) | ВКЛ | ВКЛ | Полное </a:t>
            </a:r>
            <a:r>
              <a:rPr lang="ru-RU" dirty="0" err="1"/>
              <a:t>откл</a:t>
            </a:r>
            <a:r>
              <a:rPr lang="ru-RU" dirty="0"/>
              <a:t>. |</a:t>
            </a:r>
            <a:br>
              <a:rPr lang="ru-RU" dirty="0"/>
            </a:br>
            <a:r>
              <a:rPr lang="ru-RU" dirty="0"/>
              <a:t>| 1-е АПВ | ОТКЛ -&gt; ВКЛ -&gt; ОТКЛ (КЗ) | ВКЛ (счет=1) | ВКЛ (счет=1) | Подача -&gt; КЗ -&gt; </a:t>
            </a:r>
            <a:r>
              <a:rPr lang="ru-RU" dirty="0" err="1"/>
              <a:t>Откл</a:t>
            </a:r>
            <a:r>
              <a:rPr lang="ru-RU" dirty="0"/>
              <a:t>. |</a:t>
            </a:r>
            <a:br>
              <a:rPr lang="ru-RU" dirty="0"/>
            </a:br>
            <a:r>
              <a:rPr lang="ru-RU" dirty="0"/>
              <a:t>| 2-е АПВ | ОТКЛ -&gt; ВКЛ -&gt; ОТКЛ (блокировка) | ВКЛ -&gt; ОТКЛ (счет=2) | ВКЛ (счет=2) | Подача -&gt; КЗ -&gt; </a:t>
            </a:r>
            <a:r>
              <a:rPr lang="ru-RU" dirty="0" err="1"/>
              <a:t>Откл</a:t>
            </a:r>
            <a:r>
              <a:rPr lang="ru-RU" dirty="0"/>
              <a:t>. АР1 </a:t>
            </a:r>
            <a:r>
              <a:rPr lang="ru-RU" dirty="0" err="1"/>
              <a:t>откл</a:t>
            </a:r>
            <a:r>
              <a:rPr lang="ru-RU" dirty="0"/>
              <a:t>.! |</a:t>
            </a:r>
            <a:br>
              <a:rPr lang="ru-RU" dirty="0"/>
            </a:br>
            <a:r>
              <a:rPr lang="ru-RU" dirty="0"/>
              <a:t>| 3-е АПВ | ОТКЛ -&gt; ВКЛ (успешно) | ОТКЛ | ВКЛ | Напряжение подано до АР1. Линия после АР1 отсечена. </a:t>
            </a:r>
            <a:r>
              <a:rPr lang="ru-RU" dirty="0" smtClean="0"/>
              <a:t>|</a:t>
            </a:r>
          </a:p>
          <a:p>
            <a:r>
              <a:rPr lang="ru-RU" dirty="0"/>
              <a:t>Система телемеханики (SCADA) передает диспетчеру сигнал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5166" y="4422414"/>
            <a:ext cx="11089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Преимущества:</a:t>
            </a:r>
            <a:br>
              <a:rPr lang="ru-RU" dirty="0"/>
            </a:br>
            <a:r>
              <a:rPr lang="ru-RU" dirty="0"/>
              <a:t>* Полная автоматизация: Весь процесс локализации и восстановления питания происходит без участия человека.</a:t>
            </a:r>
            <a:br>
              <a:rPr lang="ru-RU" dirty="0"/>
            </a:br>
            <a:r>
              <a:rPr lang="ru-RU" dirty="0"/>
              <a:t>* Высокая скорость: Секунды/минуты вместо часов ручного поиска.</a:t>
            </a:r>
            <a:br>
              <a:rPr lang="ru-RU" dirty="0"/>
            </a:br>
            <a:r>
              <a:rPr lang="ru-RU" dirty="0"/>
              <a:t>* Точность: Повреждение локализуется с точностью до секции между двумя АР.</a:t>
            </a:r>
            <a:br>
              <a:rPr lang="ru-RU" dirty="0"/>
            </a:br>
            <a:r>
              <a:rPr lang="ru-RU" dirty="0"/>
              <a:t>* Повышение надежности </a:t>
            </a:r>
            <a:r>
              <a:rPr lang="ru-RU" dirty="0" smtClean="0"/>
              <a:t>:</a:t>
            </a:r>
            <a:r>
              <a:rPr lang="ru-RU" dirty="0"/>
              <a:t> Минимизируется количество и время перерывов питания у потребителей.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333861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F242AF8-EDC6-4D86-B1C4-B1B173DD4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7010" y="-4025475"/>
            <a:ext cx="9885589" cy="157702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C6CA2F-8BB7-4B30-8F8A-67EE8B6C0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6BCA0FF-EA0F-4122-9300-6D98D1BAABB8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4E2C0D4-5D03-46BE-BE93-F4E2E8168084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36DC341C-4EE0-41DA-B760-7AF3ACBE8C45}"/>
              </a:ext>
            </a:extLst>
          </p:cNvPr>
          <p:cNvSpPr txBox="1"/>
          <p:nvPr/>
        </p:nvSpPr>
        <p:spPr>
          <a:xfrm>
            <a:off x="519004" y="412825"/>
            <a:ext cx="8222973" cy="1274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Места установки оборудования</a:t>
            </a:r>
            <a:endParaRPr lang="ru-RU" dirty="0">
              <a:solidFill>
                <a:srgbClr val="0B514F"/>
              </a:solidFill>
              <a:latin typeface="Geologica Medium" pitchFamily="2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9004" y="2257728"/>
            <a:ext cx="1135573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Для кабельных линий: Оборудование (автоматические разъединители с приводами, </a:t>
            </a:r>
            <a:r>
              <a:rPr lang="ru-RU" dirty="0" err="1"/>
              <a:t>реклоузеры</a:t>
            </a:r>
            <a:r>
              <a:rPr lang="ru-RU" dirty="0"/>
              <a:t>) монтируется в:</a:t>
            </a:r>
            <a:br>
              <a:rPr lang="ru-RU" dirty="0"/>
            </a:br>
            <a:r>
              <a:rPr lang="ru-RU" dirty="0"/>
              <a:t>    * Специальных бетонных или металлических шкафах (КСО) на поверхности земли.</a:t>
            </a:r>
            <a:br>
              <a:rPr lang="ru-RU" dirty="0"/>
            </a:br>
            <a:r>
              <a:rPr lang="ru-RU" dirty="0"/>
              <a:t>    * В модернизированных кабельных колодцах (требует решения проблем с затоплением и герметичностью).</a:t>
            </a:r>
            <a:br>
              <a:rPr lang="ru-RU" dirty="0"/>
            </a:br>
            <a:r>
              <a:rPr lang="ru-RU" dirty="0"/>
              <a:t>    * В ячейках КРУ небольших трансформаторных подстанций (ТП).</a:t>
            </a:r>
          </a:p>
        </p:txBody>
      </p:sp>
    </p:spTree>
    <p:extLst>
      <p:ext uri="{BB962C8B-B14F-4D97-AF65-F5344CB8AC3E}">
        <p14:creationId xmlns:p14="http://schemas.microsoft.com/office/powerpoint/2010/main" xmlns="" val="700447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F242AF8-EDC6-4D86-B1C4-B1B173DD4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7010" y="-4025475"/>
            <a:ext cx="9885589" cy="157702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C6CA2F-8BB7-4B30-8F8A-67EE8B6C0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6BCA0FF-EA0F-4122-9300-6D98D1BAABB8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4E2C0D4-5D03-46BE-BE93-F4E2E8168084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36DC341C-4EE0-41DA-B760-7AF3ACBE8C45}"/>
              </a:ext>
            </a:extLst>
          </p:cNvPr>
          <p:cNvSpPr txBox="1"/>
          <p:nvPr/>
        </p:nvSpPr>
        <p:spPr>
          <a:xfrm>
            <a:off x="519004" y="412825"/>
            <a:ext cx="8222973" cy="1274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Методы ОМП КЛ без секционирования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8124563"/>
              </p:ext>
            </p:extLst>
          </p:nvPr>
        </p:nvGraphicFramePr>
        <p:xfrm>
          <a:off x="519004" y="2660158"/>
          <a:ext cx="6546850" cy="4053840"/>
        </p:xfrm>
        <a:graphic>
          <a:graphicData uri="http://schemas.openxmlformats.org/drawingml/2006/table">
            <a:tbl>
              <a:tblPr/>
              <a:tblGrid>
                <a:gridCol w="2588895"/>
                <a:gridCol w="3957955"/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Место установки основного модуля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на внешнюю поверхность кабельной ячейки в ТП или РП</a:t>
                      </a:r>
                      <a:endParaRPr lang="ru-RU" sz="14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Вариант исполнения корпуса</a:t>
                      </a:r>
                      <a:endParaRPr lang="ru-RU" sz="14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для поверхностного монтажа</a:t>
                      </a:r>
                      <a:endParaRPr lang="ru-RU" sz="14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Место установки датчиков тока</a:t>
                      </a:r>
                      <a:endParaRPr lang="ru-RU" sz="14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на кабели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на шины без применения дополнительной изоляции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Релейные интерфейсы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сигнал МФЗ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сигнал ОЗЗ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сигнал о разряде батареи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удалённое тестирование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удалённый сброс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Диапазон температур при эксплуатации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От минус 60</a:t>
                      </a:r>
                      <a:r>
                        <a:rPr lang="ru-RU" sz="1400" baseline="300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400" baseline="30000" dirty="0" err="1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о</a:t>
                      </a:r>
                      <a:r>
                        <a:rPr lang="ru-RU" sz="1400" dirty="0" err="1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С</a:t>
                      </a: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 до плюс 70 </a:t>
                      </a:r>
                      <a:r>
                        <a:rPr lang="ru-RU" sz="1400" baseline="30000" dirty="0" err="1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о</a:t>
                      </a:r>
                      <a:r>
                        <a:rPr lang="ru-RU" sz="1400" dirty="0" err="1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С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Интерфейсы для подключения к системе телемеханики</a:t>
                      </a:r>
                      <a:endParaRPr lang="ru-RU" sz="14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релейные интерфейсы (тип NO и NC, импульсный и постоянный режим работы)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- RS-485 (протокол MODBUS) с возможностью удалённой настройки параметров ИКЗ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Возможность интеграции в </a:t>
                      </a:r>
                      <a:r>
                        <a:rPr lang="en-US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SCADA</a:t>
                      </a:r>
                      <a:endParaRPr lang="en-US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Calibri"/>
                        </a:rPr>
                        <a:t>Да (с применением УСПД)</a:t>
                      </a:r>
                      <a:endParaRPr lang="ru-RU" sz="14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19003" y="1721664"/>
            <a:ext cx="112930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И</a:t>
            </a:r>
            <a:r>
              <a:rPr lang="ru-RU" sz="2400" b="1" dirty="0" smtClean="0"/>
              <a:t>ндикаторов </a:t>
            </a:r>
            <a:r>
              <a:rPr lang="ru-RU" sz="2400" b="1" dirty="0"/>
              <a:t>короткого замыкания кабельных </a:t>
            </a:r>
            <a:r>
              <a:rPr lang="ru-RU" sz="2400" b="1" dirty="0" smtClean="0"/>
              <a:t>линий</a:t>
            </a:r>
            <a:r>
              <a:rPr lang="ru-RU" sz="2400" dirty="0" smtClean="0"/>
              <a:t> с</a:t>
            </a:r>
            <a:r>
              <a:rPr lang="ru-RU" sz="2400" b="1" dirty="0" smtClean="0"/>
              <a:t> </a:t>
            </a:r>
            <a:r>
              <a:rPr lang="ru-RU" sz="2400" b="1" dirty="0"/>
              <a:t>устройствами сбора и передачи данных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214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F242AF8-EDC6-4D86-B1C4-B1B173DD4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7010" y="-4025475"/>
            <a:ext cx="9885589" cy="157702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C6CA2F-8BB7-4B30-8F8A-67EE8B6C0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6BCA0FF-EA0F-4122-9300-6D98D1BAABB8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4E2C0D4-5D03-46BE-BE93-F4E2E8168084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36DC341C-4EE0-41DA-B760-7AF3ACBE8C45}"/>
              </a:ext>
            </a:extLst>
          </p:cNvPr>
          <p:cNvSpPr txBox="1"/>
          <p:nvPr/>
        </p:nvSpPr>
        <p:spPr>
          <a:xfrm>
            <a:off x="519004" y="412825"/>
            <a:ext cx="8222973" cy="1274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 smtClean="0">
                <a:solidFill>
                  <a:srgbClr val="0B514F"/>
                </a:solidFill>
                <a:latin typeface="Geologica Medium" pitchFamily="2" charset="0"/>
              </a:rPr>
              <a:t>Методы ОМП КЛ без секционирования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9003" y="1721664"/>
            <a:ext cx="112930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И</a:t>
            </a:r>
            <a:r>
              <a:rPr lang="ru-RU" sz="2400" b="1" dirty="0" smtClean="0"/>
              <a:t>ндикаторов </a:t>
            </a:r>
            <a:r>
              <a:rPr lang="ru-RU" sz="2400" b="1" dirty="0"/>
              <a:t>короткого замыкания кабельных </a:t>
            </a:r>
            <a:r>
              <a:rPr lang="ru-RU" sz="2400" b="1" dirty="0" smtClean="0"/>
              <a:t>линий</a:t>
            </a:r>
            <a:r>
              <a:rPr lang="ru-RU" sz="2400" dirty="0" smtClean="0"/>
              <a:t> с</a:t>
            </a:r>
            <a:r>
              <a:rPr lang="ru-RU" sz="2400" b="1" dirty="0" smtClean="0"/>
              <a:t> </a:t>
            </a:r>
            <a:r>
              <a:rPr lang="ru-RU" sz="2400" b="1" dirty="0"/>
              <a:t>устройствами сбора и передачи данных</a:t>
            </a:r>
            <a:endParaRPr lang="ru-RU" sz="2400" dirty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9002" y="2948532"/>
            <a:ext cx="524101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/>
              <a:t>Индикатор короткого замыкания кабельных линий электропередачи «ДСИ-КЛ» предназначен для регистрации протекания аварийного тока при МФЗ или ОЗЗ на кабелях напряжением 6-35 </a:t>
            </a:r>
            <a:r>
              <a:rPr lang="ru-RU" dirty="0" err="1"/>
              <a:t>кВ.</a:t>
            </a:r>
            <a:r>
              <a:rPr lang="ru-RU" dirty="0"/>
              <a:t> ИКЗ устанавливается в высоковольтные ячейки ТП или РП и может применяться как на радиальных линиях с односторонним питанием, так и на разомкнутых кольцевых линиях с </a:t>
            </a:r>
            <a:r>
              <a:rPr lang="ru-RU" dirty="0" err="1"/>
              <a:t>глухозаземленной</a:t>
            </a:r>
            <a:r>
              <a:rPr lang="ru-RU" dirty="0"/>
              <a:t>, изолированной или резистивной </a:t>
            </a:r>
            <a:r>
              <a:rPr lang="ru-RU" dirty="0" err="1"/>
              <a:t>нейтралью</a:t>
            </a:r>
            <a:r>
              <a:rPr lang="ru-RU" dirty="0"/>
              <a:t>. В момент МФЗ или ОЗЗ в кабельной линии возникает аварийный ток. </a:t>
            </a:r>
            <a:endParaRPr lang="ru-RU" dirty="0" smtClean="0"/>
          </a:p>
        </p:txBody>
      </p:sp>
      <p:pic>
        <p:nvPicPr>
          <p:cNvPr id="2050" name="Picture 2" descr="C:\Users\berg_\OneDrive\Рабочий стол\Снимок экрана 2025-11-13 20515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018" y="2960167"/>
            <a:ext cx="6052025" cy="342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2863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5704647-D741-402B-A4AC-76CD84C88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1337" y="-4722874"/>
            <a:ext cx="9885589" cy="157702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B1FE16C-0A0B-4EBB-93B5-B1FFE57123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9805" y="188118"/>
            <a:ext cx="876727" cy="69810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CCE5FD7-0064-433A-8EF7-963E1756D3B7}"/>
              </a:ext>
            </a:extLst>
          </p:cNvPr>
          <p:cNvSpPr/>
          <p:nvPr/>
        </p:nvSpPr>
        <p:spPr>
          <a:xfrm>
            <a:off x="11079128" y="228057"/>
            <a:ext cx="732915" cy="586332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C8520A6E-E1A6-4B98-9FA8-893E40F41F23}"/>
              </a:ext>
            </a:extLst>
          </p:cNvPr>
          <p:cNvCxnSpPr>
            <a:cxnSpLocks/>
          </p:cNvCxnSpPr>
          <p:nvPr/>
        </p:nvCxnSpPr>
        <p:spPr>
          <a:xfrm>
            <a:off x="10893802" y="248426"/>
            <a:ext cx="0" cy="545591"/>
          </a:xfrm>
          <a:prstGeom prst="line">
            <a:avLst/>
          </a:prstGeom>
          <a:ln w="12700">
            <a:solidFill>
              <a:srgbClr val="0B51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41757" y="246781"/>
            <a:ext cx="1011256" cy="585056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566502"/>
              </p:ext>
            </p:extLst>
          </p:nvPr>
        </p:nvGraphicFramePr>
        <p:xfrm>
          <a:off x="99725" y="1351018"/>
          <a:ext cx="7648173" cy="4454396"/>
        </p:xfrm>
        <a:graphic>
          <a:graphicData uri="http://schemas.openxmlformats.org/drawingml/2006/table">
            <a:tbl>
              <a:tblPr firstRow="1" bandRow="1">
                <a:solidFill>
                  <a:srgbClr val="E94C29"/>
                </a:solidFill>
                <a:tableStyleId>{21E4AEA4-8DFA-4A89-87EB-49C32662AFE0}</a:tableStyleId>
              </a:tblPr>
              <a:tblGrid>
                <a:gridCol w="4451169"/>
                <a:gridCol w="1598502"/>
                <a:gridCol w="1598502"/>
              </a:tblGrid>
              <a:tr h="60695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kern="120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Тип оборудования</a:t>
                      </a:r>
                      <a:endParaRPr lang="ru-RU" sz="1700" kern="1200" dirty="0">
                        <a:solidFill>
                          <a:schemeClr val="bg1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514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b="1" kern="120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Кол-во (</a:t>
                      </a:r>
                      <a:r>
                        <a:rPr lang="ru-RU" sz="1700" b="1" kern="1200" dirty="0" err="1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шт</a:t>
                      </a:r>
                      <a:r>
                        <a:rPr lang="ru-RU" sz="1700" b="1" kern="1200" baseline="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 / м)</a:t>
                      </a:r>
                      <a:endParaRPr lang="ru-RU" sz="1700" b="1" kern="1200" dirty="0">
                        <a:solidFill>
                          <a:schemeClr val="bg1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51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700" b="1" kern="1200" baseline="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700" b="1" kern="1200" baseline="0" dirty="0" err="1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700" b="1" kern="1200" baseline="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)</a:t>
                      </a:r>
                      <a:endParaRPr lang="ru-RU" sz="1700" b="1" kern="1200" dirty="0" smtClean="0">
                        <a:solidFill>
                          <a:schemeClr val="bg1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514F"/>
                    </a:solidFill>
                  </a:tcPr>
                </a:tc>
              </a:tr>
              <a:tr h="3641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Индикатор короткого замыкания ДСИ КЛ</a:t>
                      </a:r>
                      <a:endParaRPr lang="ru-RU" sz="1300" kern="1200" dirty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42240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Основной модуль в накладном исполнении</a:t>
                      </a:r>
                      <a:endParaRPr lang="ru-RU" sz="1300" kern="1200" dirty="0" smtClean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713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Датчики междуфазных замыканий для одножильного кабеля </a:t>
                      </a:r>
                      <a:endParaRPr lang="ru-RU" sz="1300" kern="1200" dirty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3 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41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Датчик однофазных замыканий на землю для 3-х жильного кабеля</a:t>
                      </a:r>
                      <a:endParaRPr lang="ru-RU" sz="1300" kern="1200" dirty="0" smtClean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1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Световоды</a:t>
                      </a: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 длиной 3 м с цветовой маркировкой</a:t>
                      </a:r>
                      <a:endParaRPr lang="ru-RU" sz="1300" kern="1200" dirty="0" smtClean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4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5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Выносная лампа индикации, IP65 (с кабелем длиной 0,5 м) </a:t>
                      </a:r>
                      <a:endParaRPr lang="ru-RU" sz="1300" kern="1200" dirty="0" smtClean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5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Монтажный комплект (4 </a:t>
                      </a:r>
                      <a:r>
                        <a:rPr lang="ru-RU" sz="13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самореза</a:t>
                      </a: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 и 2 проходные втулки для </a:t>
                      </a:r>
                      <a:r>
                        <a:rPr lang="ru-RU" sz="13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световодов</a:t>
                      </a: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) </a:t>
                      </a:r>
                      <a:endParaRPr lang="ru-RU" sz="1300" kern="1200" dirty="0" smtClean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41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Передатчик</a:t>
                      </a:r>
                      <a:r>
                        <a:rPr lang="ru-RU" sz="13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Geologica" pitchFamily="2" charset="0"/>
                          <a:ea typeface="+mn-ea"/>
                          <a:cs typeface="+mn-cs"/>
                        </a:rPr>
                        <a:t>УСПД «ДСИ УСПД КЛ-2»</a:t>
                      </a:r>
                      <a:endParaRPr lang="ru-RU" sz="1300" kern="1200" dirty="0" smtClean="0">
                        <a:solidFill>
                          <a:srgbClr val="0B514F"/>
                        </a:solidFill>
                        <a:latin typeface="Geologica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rgbClr val="0B514F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138600</a:t>
                      </a:r>
                      <a:endParaRPr lang="ru-RU" sz="1800" kern="1200" dirty="0">
                        <a:solidFill>
                          <a:srgbClr val="0B514F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84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200" dirty="0" smtClean="0">
                        <a:solidFill>
                          <a:schemeClr val="bg1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Итого: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51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bg1"/>
                          </a:solidFill>
                          <a:latin typeface="Geologica SemiBold" pitchFamily="2" charset="0"/>
                          <a:ea typeface="+mn-ea"/>
                          <a:cs typeface="+mn-cs"/>
                        </a:rPr>
                        <a:t>180840</a:t>
                      </a:r>
                      <a:endParaRPr lang="ru-RU" sz="1800" kern="1200" dirty="0">
                        <a:solidFill>
                          <a:schemeClr val="bg1"/>
                        </a:solidFill>
                        <a:latin typeface="Geologica SemiBold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94C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514F"/>
                    </a:solidFill>
                  </a:tcPr>
                </a:tc>
              </a:tr>
            </a:tbl>
          </a:graphicData>
        </a:graphic>
      </p:graphicFrame>
      <p:sp>
        <p:nvSpPr>
          <p:cNvPr id="13" name="object 10">
            <a:extLst>
              <a:ext uri="{FF2B5EF4-FFF2-40B4-BE49-F238E27FC236}">
                <a16:creationId xmlns:a16="http://schemas.microsoft.com/office/drawing/2014/main" xmlns="" id="{29D598A4-4DC6-4F88-BCBC-3363A089E62A}"/>
              </a:ext>
            </a:extLst>
          </p:cNvPr>
          <p:cNvSpPr txBox="1"/>
          <p:nvPr/>
        </p:nvSpPr>
        <p:spPr>
          <a:xfrm>
            <a:off x="254447" y="198305"/>
            <a:ext cx="8222973" cy="1052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sz="3800" dirty="0" smtClean="0">
                <a:solidFill>
                  <a:srgbClr val="0B514F"/>
                </a:solidFill>
                <a:latin typeface="Geologica Medium" pitchFamily="2" charset="0"/>
              </a:rPr>
              <a:t>Экономические сравнение вариантов</a:t>
            </a:r>
            <a:endParaRPr lang="ru-RU" sz="3800" dirty="0">
              <a:solidFill>
                <a:srgbClr val="0B514F"/>
              </a:solidFill>
              <a:latin typeface="Geologica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001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67889A7-0B84-49A2-A1D7-E537AD95A4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7170" y="399505"/>
            <a:ext cx="1377724" cy="1102179"/>
          </a:xfrm>
          <a:prstGeom prst="rect">
            <a:avLst/>
          </a:prstGeom>
          <a:ln>
            <a:noFill/>
          </a:ln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428C5FDA-DD33-415D-B3CA-4C339B9CAED9}"/>
              </a:ext>
            </a:extLst>
          </p:cNvPr>
          <p:cNvCxnSpPr>
            <a:cxnSpLocks/>
          </p:cNvCxnSpPr>
          <p:nvPr/>
        </p:nvCxnSpPr>
        <p:spPr>
          <a:xfrm>
            <a:off x="10043695" y="605275"/>
            <a:ext cx="0" cy="762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9522271-0431-4D26-ACE6-C965A3BF44F2}"/>
              </a:ext>
            </a:extLst>
          </p:cNvPr>
          <p:cNvSpPr txBox="1"/>
          <p:nvPr/>
        </p:nvSpPr>
        <p:spPr>
          <a:xfrm>
            <a:off x="2993593" y="5255088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dirty="0" smtClean="0">
                <a:solidFill>
                  <a:schemeClr val="bg1"/>
                </a:solidFill>
                <a:latin typeface="Geologica Roman Light" pitchFamily="2" charset="0"/>
              </a:rPr>
              <a:t>Морозов Трофим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7939427-1091-4FD5-8B94-E285A2033FC8}"/>
              </a:ext>
            </a:extLst>
          </p:cNvPr>
          <p:cNvSpPr txBox="1"/>
          <p:nvPr/>
        </p:nvSpPr>
        <p:spPr>
          <a:xfrm>
            <a:off x="7152017" y="5255088"/>
            <a:ext cx="2964997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indent="12700">
              <a:lnSpc>
                <a:spcPct val="80000"/>
              </a:lnSpc>
              <a:defRPr sz="6400" spc="-104">
                <a:solidFill>
                  <a:srgbClr val="FFFFFF"/>
                </a:solidFill>
                <a:latin typeface="+mn-lt"/>
                <a:ea typeface="+mn-ea"/>
                <a:cs typeface="+mn-cs"/>
                <a:sym typeface="Geologica SemiBold"/>
              </a:defRPr>
            </a:pPr>
            <a:r>
              <a:rPr lang="ru-RU" sz="2400" b="0" i="0" dirty="0" smtClean="0">
                <a:solidFill>
                  <a:schemeClr val="bg1"/>
                </a:solidFill>
                <a:effectLst/>
                <a:latin typeface="Geologica Roman Light" pitchFamily="2" charset="0"/>
              </a:rPr>
              <a:t>Бородин </a:t>
            </a:r>
            <a:r>
              <a:rPr lang="ru-RU" sz="2400" dirty="0">
                <a:solidFill>
                  <a:schemeClr val="bg1"/>
                </a:solidFill>
                <a:latin typeface="Geologica Roman Light" pitchFamily="2" charset="0"/>
              </a:rPr>
              <a:t>Е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Geologica Roman Light" pitchFamily="2" charset="0"/>
              </a:rPr>
              <a:t>гор</a:t>
            </a:r>
            <a:endParaRPr lang="ru-RU" sz="2400" dirty="0">
              <a:solidFill>
                <a:schemeClr val="bg1"/>
              </a:solidFill>
              <a:latin typeface="Geologica Roman Light" pitchFamily="2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70F21FEF-0751-4FBE-A8A0-60003D1BE082}"/>
              </a:ext>
            </a:extLst>
          </p:cNvPr>
          <p:cNvSpPr/>
          <p:nvPr/>
        </p:nvSpPr>
        <p:spPr>
          <a:xfrm>
            <a:off x="3171393" y="3085919"/>
            <a:ext cx="1716689" cy="1716689"/>
          </a:xfrm>
          <a:prstGeom prst="ellipse">
            <a:avLst/>
          </a:prstGeom>
          <a:solidFill>
            <a:srgbClr val="028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object 10">
            <a:extLst>
              <a:ext uri="{FF2B5EF4-FFF2-40B4-BE49-F238E27FC236}">
                <a16:creationId xmlns="" xmlns:a16="http://schemas.microsoft.com/office/drawing/2014/main" id="{A9A0BB71-0A4F-4B2D-AD92-894391F6F087}"/>
              </a:ext>
            </a:extLst>
          </p:cNvPr>
          <p:cNvSpPr txBox="1"/>
          <p:nvPr/>
        </p:nvSpPr>
        <p:spPr>
          <a:xfrm>
            <a:off x="457780" y="605275"/>
            <a:ext cx="8222973" cy="63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5080" indent="12700">
              <a:lnSpc>
                <a:spcPct val="90000"/>
              </a:lnSpc>
              <a:defRPr sz="4600" spc="-75">
                <a:latin typeface="+mn-lt"/>
                <a:ea typeface="+mn-ea"/>
                <a:cs typeface="+mn-cs"/>
                <a:sym typeface="Geologica SemiBold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Geologica Medium" pitchFamily="2" charset="0"/>
              </a:rPr>
              <a:t>Команда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="" xmlns:a16="http://schemas.microsoft.com/office/drawing/2014/main" id="{8E353951-C99E-4F69-978D-7CBE615FE391}"/>
              </a:ext>
            </a:extLst>
          </p:cNvPr>
          <p:cNvSpPr/>
          <p:nvPr/>
        </p:nvSpPr>
        <p:spPr>
          <a:xfrm>
            <a:off x="7355199" y="3061054"/>
            <a:ext cx="1716689" cy="1716689"/>
          </a:xfrm>
          <a:prstGeom prst="ellipse">
            <a:avLst/>
          </a:prstGeom>
          <a:solidFill>
            <a:srgbClr val="028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5" name="Группа 34">
            <a:extLst>
              <a:ext uri="{FF2B5EF4-FFF2-40B4-BE49-F238E27FC236}">
                <a16:creationId xmlns="" xmlns:a16="http://schemas.microsoft.com/office/drawing/2014/main" id="{FC72F10E-3232-457A-B84D-2C6B1CE59B39}"/>
              </a:ext>
            </a:extLst>
          </p:cNvPr>
          <p:cNvGrpSpPr/>
          <p:nvPr/>
        </p:nvGrpSpPr>
        <p:grpSpPr>
          <a:xfrm>
            <a:off x="7655150" y="3259299"/>
            <a:ext cx="1116786" cy="1192480"/>
            <a:chOff x="3048102" y="2920401"/>
            <a:chExt cx="973981" cy="1039996"/>
          </a:xfrm>
        </p:grpSpPr>
        <p:sp>
          <p:nvSpPr>
            <p:cNvPr id="36" name="Полилиния: фигура 35">
              <a:extLst>
                <a:ext uri="{FF2B5EF4-FFF2-40B4-BE49-F238E27FC236}">
                  <a16:creationId xmlns="" xmlns:a16="http://schemas.microsoft.com/office/drawing/2014/main" id="{19534885-0556-4ED9-9CDD-7BC7123F5AEB}"/>
                </a:ext>
              </a:extLst>
            </p:cNvPr>
            <p:cNvSpPr/>
            <p:nvPr/>
          </p:nvSpPr>
          <p:spPr>
            <a:xfrm>
              <a:off x="3048102" y="3474408"/>
              <a:ext cx="973981" cy="485989"/>
            </a:xfrm>
            <a:custGeom>
              <a:avLst/>
              <a:gdLst>
                <a:gd name="connsiteX0" fmla="*/ 973943 w 973981"/>
                <a:gd name="connsiteY0" fmla="*/ 485989 h 485989"/>
                <a:gd name="connsiteX1" fmla="*/ 973943 w 973981"/>
                <a:gd name="connsiteY1" fmla="*/ 242293 h 485989"/>
                <a:gd name="connsiteX2" fmla="*/ 925035 w 973981"/>
                <a:gd name="connsiteY2" fmla="*/ 144758 h 485989"/>
                <a:gd name="connsiteX3" fmla="*/ 686679 w 973981"/>
                <a:gd name="connsiteY3" fmla="*/ 32326 h 485989"/>
                <a:gd name="connsiteX4" fmla="*/ 486269 w 973981"/>
                <a:gd name="connsiteY4" fmla="*/ 2 h 485989"/>
                <a:gd name="connsiteX5" fmla="*/ 286983 w 973981"/>
                <a:gd name="connsiteY5" fmla="*/ 30920 h 485989"/>
                <a:gd name="connsiteX6" fmla="*/ 48627 w 973981"/>
                <a:gd name="connsiteY6" fmla="*/ 143353 h 485989"/>
                <a:gd name="connsiteX7" fmla="*/ 0 w 973981"/>
                <a:gd name="connsiteY7" fmla="*/ 240887 h 485989"/>
                <a:gd name="connsiteX8" fmla="*/ 0 w 973981"/>
                <a:gd name="connsiteY8" fmla="*/ 485989 h 485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981" h="485989">
                  <a:moveTo>
                    <a:pt x="973943" y="485989"/>
                  </a:moveTo>
                  <a:lnTo>
                    <a:pt x="973943" y="242293"/>
                  </a:lnTo>
                  <a:cubicBezTo>
                    <a:pt x="974938" y="203658"/>
                    <a:pt x="956592" y="167070"/>
                    <a:pt x="925035" y="144758"/>
                  </a:cubicBezTo>
                  <a:cubicBezTo>
                    <a:pt x="854802" y="90234"/>
                    <a:pt x="773423" y="51847"/>
                    <a:pt x="686679" y="32326"/>
                  </a:cubicBezTo>
                  <a:cubicBezTo>
                    <a:pt x="621586" y="12785"/>
                    <a:pt x="554203" y="1916"/>
                    <a:pt x="486269" y="2"/>
                  </a:cubicBezTo>
                  <a:cubicBezTo>
                    <a:pt x="418632" y="-153"/>
                    <a:pt x="351392" y="10281"/>
                    <a:pt x="286983" y="30920"/>
                  </a:cubicBezTo>
                  <a:cubicBezTo>
                    <a:pt x="201473" y="53916"/>
                    <a:pt x="120755" y="91991"/>
                    <a:pt x="48627" y="143353"/>
                  </a:cubicBezTo>
                  <a:cubicBezTo>
                    <a:pt x="18161" y="166556"/>
                    <a:pt x="194" y="202590"/>
                    <a:pt x="0" y="240887"/>
                  </a:cubicBezTo>
                  <a:lnTo>
                    <a:pt x="0" y="485989"/>
                  </a:ln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="" xmlns:a16="http://schemas.microsoft.com/office/drawing/2014/main" id="{E4923A10-8877-4556-B6AC-A73C7D33CDD6}"/>
                </a:ext>
              </a:extLst>
            </p:cNvPr>
            <p:cNvSpPr/>
            <p:nvPr/>
          </p:nvSpPr>
          <p:spPr>
            <a:xfrm>
              <a:off x="3290674" y="2920401"/>
              <a:ext cx="487393" cy="487393"/>
            </a:xfrm>
            <a:custGeom>
              <a:avLst/>
              <a:gdLst>
                <a:gd name="connsiteX0" fmla="*/ 487393 w 487393"/>
                <a:gd name="connsiteY0" fmla="*/ 243696 h 487393"/>
                <a:gd name="connsiteX1" fmla="*/ 243697 w 487393"/>
                <a:gd name="connsiteY1" fmla="*/ 487393 h 487393"/>
                <a:gd name="connsiteX2" fmla="*/ 0 w 487393"/>
                <a:gd name="connsiteY2" fmla="*/ 243696 h 487393"/>
                <a:gd name="connsiteX3" fmla="*/ 243697 w 487393"/>
                <a:gd name="connsiteY3" fmla="*/ 0 h 487393"/>
                <a:gd name="connsiteX4" fmla="*/ 487393 w 487393"/>
                <a:gd name="connsiteY4" fmla="*/ 243696 h 487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393" h="487393">
                  <a:moveTo>
                    <a:pt x="487393" y="243696"/>
                  </a:moveTo>
                  <a:cubicBezTo>
                    <a:pt x="487393" y="378286"/>
                    <a:pt x="378286" y="487393"/>
                    <a:pt x="243697" y="487393"/>
                  </a:cubicBezTo>
                  <a:cubicBezTo>
                    <a:pt x="109107" y="487393"/>
                    <a:pt x="0" y="378286"/>
                    <a:pt x="0" y="243696"/>
                  </a:cubicBezTo>
                  <a:cubicBezTo>
                    <a:pt x="0" y="109107"/>
                    <a:pt x="109107" y="0"/>
                    <a:pt x="243697" y="0"/>
                  </a:cubicBezTo>
                  <a:cubicBezTo>
                    <a:pt x="378286" y="0"/>
                    <a:pt x="487393" y="109107"/>
                    <a:pt x="487393" y="243696"/>
                  </a:cubicBezTo>
                  <a:close/>
                </a:path>
              </a:pathLst>
            </a:custGeom>
            <a:solidFill>
              <a:srgbClr val="A6D6DE"/>
            </a:solidFill>
            <a:ln w="280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rgbClr val="A6D6DE"/>
                </a:solidFill>
              </a:endParaRPr>
            </a:p>
          </p:txBody>
        </p:sp>
      </p:grp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431"/>
          <a:stretch/>
        </p:blipFill>
        <p:spPr>
          <a:xfrm>
            <a:off x="10127300" y="549030"/>
            <a:ext cx="1633955" cy="803128"/>
          </a:xfrm>
          <a:prstGeom prst="parallelogram">
            <a:avLst/>
          </a:prstGeom>
        </p:spPr>
      </p:pic>
      <p:pic>
        <p:nvPicPr>
          <p:cNvPr id="20" name="Рисунок 19" descr="e88638ce-cbee-4b78-ac89-c3d07591832f.jf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62760" y="3069116"/>
            <a:ext cx="1739745" cy="1739745"/>
          </a:xfrm>
          <a:prstGeom prst="flowChartOr">
            <a:avLst/>
          </a:prstGeom>
        </p:spPr>
      </p:pic>
      <p:pic>
        <p:nvPicPr>
          <p:cNvPr id="22" name="Рисунок 21" descr="photo_5190744174134165164_y.jf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47102" y="3062690"/>
            <a:ext cx="1731098" cy="1740665"/>
          </a:xfrm>
          <a:prstGeom prst="flowChartOr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37750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499</Words>
  <Application>Microsoft Office PowerPoint</Application>
  <PresentationFormat>Произвольный</PresentationFormat>
  <Paragraphs>91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Geologica SemiBold</vt:lpstr>
      <vt:lpstr>Geologica Roman Light</vt:lpstr>
      <vt:lpstr>Geologica Medium</vt:lpstr>
      <vt:lpstr>Geologica Light</vt:lpstr>
      <vt:lpstr>Arial Black</vt:lpstr>
      <vt:lpstr>Geologica</vt:lpstr>
      <vt:lpstr>Calibri Light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 Li</dc:creator>
  <cp:lastModifiedBy>HoldUp</cp:lastModifiedBy>
  <cp:revision>30</cp:revision>
  <dcterms:created xsi:type="dcterms:W3CDTF">2024-11-04T09:03:06Z</dcterms:created>
  <dcterms:modified xsi:type="dcterms:W3CDTF">2025-11-13T13:55:02Z</dcterms:modified>
</cp:coreProperties>
</file>