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78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82" r:id="rId14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C3C"/>
    <a:srgbClr val="FF9696"/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72" d="100"/>
          <a:sy n="72" d="100"/>
        </p:scale>
        <p:origin x="816" y="108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193" y="1636354"/>
            <a:ext cx="7049550" cy="1495017"/>
          </a:xfrm>
        </p:spPr>
        <p:txBody>
          <a:bodyPr>
            <a:normAutofit fontScale="90000"/>
          </a:bodyPr>
          <a:lstStyle/>
          <a:p>
            <a:r>
              <a:rPr lang="ru-RU" dirty="0"/>
              <a:t>Утилизация серы в уходящих газах ТЭЦ. Очистка уходящих газов от вредных выбросов (сернистый ангидрид).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Работаем над очисткой уходящих газов для ТЭЦ!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777015"/>
            <a:ext cx="12190413" cy="6158041"/>
          </a:xfrm>
        </p:spPr>
        <p:txBody>
          <a:bodyPr>
            <a:normAutofit lnSpcReduction="10000"/>
          </a:bodyPr>
          <a:lstStyle/>
          <a:p>
            <a:pPr marL="0" indent="0"/>
            <a:endParaRPr lang="ru-RU" dirty="0"/>
          </a:p>
          <a:p>
            <a:pPr marL="0" indent="0"/>
            <a:endParaRPr lang="ru-RU" dirty="0"/>
          </a:p>
          <a:p>
            <a:pPr marL="0" indent="0"/>
            <a:endParaRPr lang="ru-RU" dirty="0"/>
          </a:p>
          <a:p>
            <a:pPr marL="0" indent="0"/>
            <a:endParaRPr lang="ru-RU" dirty="0"/>
          </a:p>
          <a:p>
            <a:pPr marL="0" indent="0"/>
            <a:endParaRPr lang="ru-RU" dirty="0"/>
          </a:p>
          <a:p>
            <a:pPr marL="0" indent="0"/>
            <a:endParaRPr lang="ru-RU" dirty="0"/>
          </a:p>
          <a:p>
            <a:pPr marL="0" indent="0"/>
            <a:endParaRPr lang="ru-RU" dirty="0"/>
          </a:p>
          <a:p>
            <a:pPr marL="0" indent="0"/>
            <a:endParaRPr lang="ru-RU" dirty="0"/>
          </a:p>
          <a:p>
            <a:pPr marL="0" indent="0"/>
            <a:endParaRPr lang="ru-RU" dirty="0"/>
          </a:p>
          <a:p>
            <a:pPr marL="0" indent="0"/>
            <a:endParaRPr lang="ru-RU" dirty="0"/>
          </a:p>
          <a:p>
            <a:pPr marL="0" indent="0"/>
            <a:endParaRPr lang="ru-RU" dirty="0"/>
          </a:p>
          <a:p>
            <a:pPr marL="0" indent="0"/>
            <a:endParaRPr lang="ru-RU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dirty="0"/>
              <a:t>Данная проблема была предложена заказчиком на мозговом штурме в рамках Акселератора </a:t>
            </a:r>
          </a:p>
          <a:p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 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7854E3C1-CB26-4FDA-9112-81D0E38AB747}"/>
              </a:ext>
            </a:extLst>
          </p:cNvPr>
          <p:cNvSpPr/>
          <p:nvPr/>
        </p:nvSpPr>
        <p:spPr>
          <a:xfrm>
            <a:off x="4351035" y="1024694"/>
            <a:ext cx="2892246" cy="945223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00DFB1-607D-14A1-C7EF-59FFB8FC06FD}"/>
              </a:ext>
            </a:extLst>
          </p:cNvPr>
          <p:cNvSpPr txBox="1"/>
          <p:nvPr/>
        </p:nvSpPr>
        <p:spPr>
          <a:xfrm>
            <a:off x="4691175" y="1177391"/>
            <a:ext cx="2211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Большое содержание серы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27681230-4E18-6F7E-1415-7B79D4311FD1}"/>
              </a:ext>
            </a:extLst>
          </p:cNvPr>
          <p:cNvCxnSpPr>
            <a:cxnSpLocks/>
            <a:stCxn id="3" idx="3"/>
            <a:endCxn id="12" idx="0"/>
          </p:cNvCxnSpPr>
          <p:nvPr/>
        </p:nvCxnSpPr>
        <p:spPr>
          <a:xfrm flipH="1">
            <a:off x="2810724" y="1831492"/>
            <a:ext cx="1963871" cy="82330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8FCDFFE1-F4AF-2EAA-4377-19E6381113AF}"/>
              </a:ext>
            </a:extLst>
          </p:cNvPr>
          <p:cNvCxnSpPr>
            <a:cxnSpLocks/>
            <a:stCxn id="3" idx="5"/>
            <a:endCxn id="16" idx="0"/>
          </p:cNvCxnSpPr>
          <p:nvPr/>
        </p:nvCxnSpPr>
        <p:spPr>
          <a:xfrm>
            <a:off x="6819721" y="1831492"/>
            <a:ext cx="2559968" cy="81400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BA8C30E-2EED-96E3-0862-3DA410199278}"/>
              </a:ext>
            </a:extLst>
          </p:cNvPr>
          <p:cNvSpPr/>
          <p:nvPr/>
        </p:nvSpPr>
        <p:spPr>
          <a:xfrm>
            <a:off x="1828120" y="2654793"/>
            <a:ext cx="1965208" cy="6608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B1DE7A5-8AB8-E5CB-2534-34E21A610139}"/>
              </a:ext>
            </a:extLst>
          </p:cNvPr>
          <p:cNvSpPr/>
          <p:nvPr/>
        </p:nvSpPr>
        <p:spPr>
          <a:xfrm>
            <a:off x="8397085" y="2645501"/>
            <a:ext cx="1965208" cy="67238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210428-0B07-8496-4E82-319F2980FDC7}"/>
              </a:ext>
            </a:extLst>
          </p:cNvPr>
          <p:cNvSpPr txBox="1"/>
          <p:nvPr/>
        </p:nvSpPr>
        <p:spPr>
          <a:xfrm>
            <a:off x="1932283" y="2774396"/>
            <a:ext cx="17568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Экономическая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7A6B59-FB7D-617D-8B09-AAB5B852DF23}"/>
              </a:ext>
            </a:extLst>
          </p:cNvPr>
          <p:cNvSpPr txBox="1"/>
          <p:nvPr/>
        </p:nvSpPr>
        <p:spPr>
          <a:xfrm>
            <a:off x="8520100" y="2814774"/>
            <a:ext cx="17568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Экологическая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CFB8F8C-5112-E49B-EFDF-801E6C04E95E}"/>
              </a:ext>
            </a:extLst>
          </p:cNvPr>
          <p:cNvSpPr/>
          <p:nvPr/>
        </p:nvSpPr>
        <p:spPr>
          <a:xfrm>
            <a:off x="213568" y="3961975"/>
            <a:ext cx="1965208" cy="7602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D574128-B72D-4EAE-65C9-5AAD9FC76A6E}"/>
              </a:ext>
            </a:extLst>
          </p:cNvPr>
          <p:cNvSpPr/>
          <p:nvPr/>
        </p:nvSpPr>
        <p:spPr>
          <a:xfrm>
            <a:off x="3470469" y="3961974"/>
            <a:ext cx="1965208" cy="7602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Соединитель: уступ 29">
            <a:extLst>
              <a:ext uri="{FF2B5EF4-FFF2-40B4-BE49-F238E27FC236}">
                <a16:creationId xmlns:a16="http://schemas.microsoft.com/office/drawing/2014/main" id="{920DD145-8199-536E-25E4-ED1C1EAB88AC}"/>
              </a:ext>
            </a:extLst>
          </p:cNvPr>
          <p:cNvCxnSpPr>
            <a:stCxn id="12" idx="2"/>
            <a:endCxn id="23" idx="0"/>
          </p:cNvCxnSpPr>
          <p:nvPr/>
        </p:nvCxnSpPr>
        <p:spPr>
          <a:xfrm rot="5400000">
            <a:off x="1680285" y="2831536"/>
            <a:ext cx="646326" cy="1614552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Соединитель: уступ 34">
            <a:extLst>
              <a:ext uri="{FF2B5EF4-FFF2-40B4-BE49-F238E27FC236}">
                <a16:creationId xmlns:a16="http://schemas.microsoft.com/office/drawing/2014/main" id="{366E8023-42D1-4888-E003-13F35576C8F4}"/>
              </a:ext>
            </a:extLst>
          </p:cNvPr>
          <p:cNvCxnSpPr>
            <a:stCxn id="12" idx="2"/>
            <a:endCxn id="28" idx="0"/>
          </p:cNvCxnSpPr>
          <p:nvPr/>
        </p:nvCxnSpPr>
        <p:spPr>
          <a:xfrm rot="16200000" flipH="1">
            <a:off x="3308736" y="2817636"/>
            <a:ext cx="646325" cy="1642349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A74198E-906A-020A-F242-B7800C9A500C}"/>
              </a:ext>
            </a:extLst>
          </p:cNvPr>
          <p:cNvSpPr txBox="1"/>
          <p:nvPr/>
        </p:nvSpPr>
        <p:spPr>
          <a:xfrm>
            <a:off x="328005" y="4150760"/>
            <a:ext cx="1736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Оплата налогов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6E32B35-B814-BBEB-A8A7-0840A44CC692}"/>
              </a:ext>
            </a:extLst>
          </p:cNvPr>
          <p:cNvSpPr txBox="1"/>
          <p:nvPr/>
        </p:nvSpPr>
        <p:spPr>
          <a:xfrm>
            <a:off x="3527688" y="3996871"/>
            <a:ext cx="1850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Обновление оборудования 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F5488A35-BFA4-B9E2-6DD5-E1A86451AC59}"/>
              </a:ext>
            </a:extLst>
          </p:cNvPr>
          <p:cNvSpPr/>
          <p:nvPr/>
        </p:nvSpPr>
        <p:spPr>
          <a:xfrm>
            <a:off x="6727370" y="3972364"/>
            <a:ext cx="1639507" cy="7602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8EF49373-0AFD-A289-4220-15B29360A11A}"/>
              </a:ext>
            </a:extLst>
          </p:cNvPr>
          <p:cNvSpPr/>
          <p:nvPr/>
        </p:nvSpPr>
        <p:spPr>
          <a:xfrm>
            <a:off x="8645411" y="3972365"/>
            <a:ext cx="1468557" cy="76319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Кислотные дожи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953ED3B2-B873-8658-CF73-8921C9C82240}"/>
              </a:ext>
            </a:extLst>
          </p:cNvPr>
          <p:cNvSpPr/>
          <p:nvPr/>
        </p:nvSpPr>
        <p:spPr>
          <a:xfrm>
            <a:off x="10352634" y="3961976"/>
            <a:ext cx="1468557" cy="7602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Деградация почв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FC1980B-903D-83EE-87B8-89C21048BC93}"/>
              </a:ext>
            </a:extLst>
          </p:cNvPr>
          <p:cNvSpPr txBox="1"/>
          <p:nvPr/>
        </p:nvSpPr>
        <p:spPr>
          <a:xfrm>
            <a:off x="6727368" y="4058427"/>
            <a:ext cx="1639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Вред здоровью человека</a:t>
            </a:r>
            <a:endParaRPr lang="ru-RU" dirty="0"/>
          </a:p>
        </p:txBody>
      </p:sp>
      <p:cxnSp>
        <p:nvCxnSpPr>
          <p:cNvPr id="65" name="Соединитель: уступ 64">
            <a:extLst>
              <a:ext uri="{FF2B5EF4-FFF2-40B4-BE49-F238E27FC236}">
                <a16:creationId xmlns:a16="http://schemas.microsoft.com/office/drawing/2014/main" id="{36A5A32A-E11C-CEA5-D185-894652FB3805}"/>
              </a:ext>
            </a:extLst>
          </p:cNvPr>
          <p:cNvCxnSpPr>
            <a:cxnSpLocks/>
            <a:stCxn id="16" idx="2"/>
            <a:endCxn id="52" idx="0"/>
          </p:cNvCxnSpPr>
          <p:nvPr/>
        </p:nvCxnSpPr>
        <p:spPr>
          <a:xfrm rot="5400000">
            <a:off x="8136166" y="2728841"/>
            <a:ext cx="654482" cy="1832565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Соединитель: уступ 79">
            <a:extLst>
              <a:ext uri="{FF2B5EF4-FFF2-40B4-BE49-F238E27FC236}">
                <a16:creationId xmlns:a16="http://schemas.microsoft.com/office/drawing/2014/main" id="{45E207F4-9ABA-C03F-42B1-E17777BB66BC}"/>
              </a:ext>
            </a:extLst>
          </p:cNvPr>
          <p:cNvCxnSpPr>
            <a:cxnSpLocks/>
            <a:stCxn id="16" idx="2"/>
            <a:endCxn id="53" idx="0"/>
          </p:cNvCxnSpPr>
          <p:nvPr/>
        </p:nvCxnSpPr>
        <p:spPr>
          <a:xfrm rot="16200000" flipH="1">
            <a:off x="9052448" y="3645122"/>
            <a:ext cx="654483" cy="1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Соединитель: уступ 81">
            <a:extLst>
              <a:ext uri="{FF2B5EF4-FFF2-40B4-BE49-F238E27FC236}">
                <a16:creationId xmlns:a16="http://schemas.microsoft.com/office/drawing/2014/main" id="{D3F7E78C-8345-12CB-31AC-30E25CAE3928}"/>
              </a:ext>
            </a:extLst>
          </p:cNvPr>
          <p:cNvCxnSpPr>
            <a:cxnSpLocks/>
            <a:stCxn id="16" idx="2"/>
            <a:endCxn id="54" idx="0"/>
          </p:cNvCxnSpPr>
          <p:nvPr/>
        </p:nvCxnSpPr>
        <p:spPr>
          <a:xfrm rot="16200000" flipH="1">
            <a:off x="9911254" y="2786317"/>
            <a:ext cx="644094" cy="1707224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15E2AEE4-20FF-1C28-3A05-BC44B0196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392" y="2558265"/>
            <a:ext cx="6113021" cy="4301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35628" y="777015"/>
            <a:ext cx="12226041" cy="6082573"/>
          </a:xfrm>
        </p:spPr>
        <p:txBody>
          <a:bodyPr>
            <a:normAutofit/>
          </a:bodyPr>
          <a:lstStyle/>
          <a:p>
            <a:r>
              <a:rPr lang="ru-RU" dirty="0"/>
              <a:t>Утилизация серы в уходящих газах ТЭЦ будет осуществляться путем внедрения установки для отчистки газов в технологичную схему ТЭЦ.</a:t>
            </a:r>
          </a:p>
          <a:p>
            <a:endParaRPr lang="ru-RU" dirty="0"/>
          </a:p>
          <a:p>
            <a:r>
              <a:rPr lang="ru-RU" i="1" dirty="0"/>
              <a:t>Метод решения данной проблемы представлен на блок-схемах ниже</a:t>
            </a:r>
            <a:r>
              <a:rPr lang="en-US" i="1" dirty="0"/>
              <a:t>:</a:t>
            </a:r>
            <a:endParaRPr lang="ru-RU" i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479AAF4-7F3B-6007-7E66-766510827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8265"/>
            <a:ext cx="5988322" cy="4301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732366F6-F652-8ECD-9F08-6E151FEFBE5F}"/>
              </a:ext>
            </a:extLst>
          </p:cNvPr>
          <p:cNvCxnSpPr/>
          <p:nvPr/>
        </p:nvCxnSpPr>
        <p:spPr>
          <a:xfrm>
            <a:off x="0" y="2558265"/>
            <a:ext cx="1219041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1703" y="983009"/>
            <a:ext cx="11119190" cy="5740024"/>
          </a:xfrm>
        </p:spPr>
        <p:txBody>
          <a:bodyPr/>
          <a:lstStyle/>
          <a:p>
            <a:r>
              <a:rPr lang="ru-RU" dirty="0"/>
              <a:t>Клиент – </a:t>
            </a:r>
            <a:r>
              <a:rPr lang="ru-RU" u="sng" dirty="0"/>
              <a:t>ПАО </a:t>
            </a:r>
            <a:r>
              <a:rPr lang="en-US" u="sng" dirty="0"/>
              <a:t>“</a:t>
            </a:r>
            <a:r>
              <a:rPr lang="ru-RU" i="1" u="sng" dirty="0"/>
              <a:t>СЕВЕРСТАЛЬ</a:t>
            </a:r>
            <a:r>
              <a:rPr lang="en-US" u="sng" dirty="0"/>
              <a:t>”</a:t>
            </a:r>
            <a:r>
              <a:rPr lang="ru-RU" u="sng" dirty="0"/>
              <a:t>, Череповецкий муниципалитет </a:t>
            </a:r>
          </a:p>
          <a:p>
            <a:r>
              <a:rPr lang="ru-RU" dirty="0"/>
              <a:t>Потребность – </a:t>
            </a:r>
            <a:r>
              <a:rPr lang="ru-RU" i="1" dirty="0"/>
              <a:t>снизить денежные расходы </a:t>
            </a:r>
            <a:r>
              <a:rPr lang="ru-RU" dirty="0"/>
              <a:t>на производство тепла ТЭЦ и </a:t>
            </a:r>
            <a:r>
              <a:rPr lang="ru-RU" i="1" dirty="0"/>
              <a:t>улучшить экологическую обстановку </a:t>
            </a:r>
            <a:r>
              <a:rPr lang="ru-RU" dirty="0"/>
              <a:t>в городе Череповце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99A8EB3-C562-1112-893B-B1D58752B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6" y="2207447"/>
            <a:ext cx="2356561" cy="4578727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77B4E3-44AF-8004-6688-3E79220E6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258" y="2207447"/>
            <a:ext cx="7390859" cy="4578726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2CE74E-D1B6-4E85-900D-6BB5BB9B715C}"/>
              </a:ext>
            </a:extLst>
          </p:cNvPr>
          <p:cNvSpPr txBox="1"/>
          <p:nvPr/>
        </p:nvSpPr>
        <p:spPr>
          <a:xfrm>
            <a:off x="2356561" y="2270589"/>
            <a:ext cx="2415153" cy="92333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 и результат общения с заказчиком</a:t>
            </a:r>
          </a:p>
        </p:txBody>
      </p:sp>
      <p:cxnSp>
        <p:nvCxnSpPr>
          <p:cNvPr id="10" name="Соединитель: уступ 9">
            <a:extLst>
              <a:ext uri="{FF2B5EF4-FFF2-40B4-BE49-F238E27FC236}">
                <a16:creationId xmlns:a16="http://schemas.microsoft.com/office/drawing/2014/main" id="{E3CE6290-6103-0DB9-C984-B3C0FEA6A9BA}"/>
              </a:ext>
            </a:extLst>
          </p:cNvPr>
          <p:cNvCxnSpPr>
            <a:cxnSpLocks/>
            <a:stCxn id="7" idx="2"/>
            <a:endCxn id="1026" idx="3"/>
          </p:cNvCxnSpPr>
          <p:nvPr/>
        </p:nvCxnSpPr>
        <p:spPr>
          <a:xfrm rot="5400000">
            <a:off x="2323552" y="3256225"/>
            <a:ext cx="1302892" cy="1178281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: уступ 11">
            <a:extLst>
              <a:ext uri="{FF2B5EF4-FFF2-40B4-BE49-F238E27FC236}">
                <a16:creationId xmlns:a16="http://schemas.microsoft.com/office/drawing/2014/main" id="{2B1EFCA9-820F-FA76-366A-5C9AD24FCFC6}"/>
              </a:ext>
            </a:extLst>
          </p:cNvPr>
          <p:cNvCxnSpPr>
            <a:cxnSpLocks/>
            <a:stCxn id="7" idx="2"/>
            <a:endCxn id="4" idx="1"/>
          </p:cNvCxnSpPr>
          <p:nvPr/>
        </p:nvCxnSpPr>
        <p:spPr>
          <a:xfrm rot="16200000" flipH="1">
            <a:off x="3515753" y="3242304"/>
            <a:ext cx="1302891" cy="1206120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3" name="Равнобедренный треугольник 2">
            <a:extLst>
              <a:ext uri="{FF2B5EF4-FFF2-40B4-BE49-F238E27FC236}">
                <a16:creationId xmlns:a16="http://schemas.microsoft.com/office/drawing/2014/main" id="{8B4C2459-4A11-41BD-B5ED-C755CCA3C600}"/>
              </a:ext>
            </a:extLst>
          </p:cNvPr>
          <p:cNvSpPr/>
          <p:nvPr/>
        </p:nvSpPr>
        <p:spPr>
          <a:xfrm>
            <a:off x="2763069" y="1493443"/>
            <a:ext cx="6460444" cy="4244747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38E2B77F-F97D-F259-E272-3353EECC0783}"/>
              </a:ext>
            </a:extLst>
          </p:cNvPr>
          <p:cNvSpPr/>
          <p:nvPr/>
        </p:nvSpPr>
        <p:spPr>
          <a:xfrm>
            <a:off x="2454202" y="4978764"/>
            <a:ext cx="1329269" cy="130874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Продажа готовых установок и оказание услуг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A5E27B33-ABA5-432F-1409-B4241D4E8835}"/>
              </a:ext>
            </a:extLst>
          </p:cNvPr>
          <p:cNvSpPr/>
          <p:nvPr/>
        </p:nvSpPr>
        <p:spPr>
          <a:xfrm>
            <a:off x="5337300" y="3379984"/>
            <a:ext cx="1285469" cy="130874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Предприятия с большим выбросом </a:t>
            </a:r>
            <a:r>
              <a:rPr lang="en-US" sz="1100" b="1" dirty="0">
                <a:solidFill>
                  <a:schemeClr val="tx1"/>
                </a:solidFill>
              </a:rPr>
              <a:t>SO</a:t>
            </a:r>
            <a:r>
              <a:rPr lang="en-US" sz="700" b="1" dirty="0">
                <a:solidFill>
                  <a:schemeClr val="tx1"/>
                </a:solidFill>
              </a:rPr>
              <a:t>2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63B022A3-5559-87D2-C96A-9F26D2716E97}"/>
              </a:ext>
            </a:extLst>
          </p:cNvPr>
          <p:cNvSpPr/>
          <p:nvPr/>
        </p:nvSpPr>
        <p:spPr>
          <a:xfrm>
            <a:off x="5337300" y="944124"/>
            <a:ext cx="1285469" cy="130874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Установка по очистке </a:t>
            </a:r>
            <a:r>
              <a:rPr lang="en-BB" sz="1100" b="1" dirty="0">
                <a:solidFill>
                  <a:schemeClr val="tx1"/>
                </a:solidFill>
              </a:rPr>
              <a:t>SO</a:t>
            </a:r>
            <a:r>
              <a:rPr lang="en-BB" sz="800" b="1" dirty="0">
                <a:solidFill>
                  <a:schemeClr val="tx1"/>
                </a:solidFill>
              </a:rPr>
              <a:t>2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CF74A61B-319A-18F1-AE25-C74EF7598B38}"/>
              </a:ext>
            </a:extLst>
          </p:cNvPr>
          <p:cNvSpPr/>
          <p:nvPr/>
        </p:nvSpPr>
        <p:spPr>
          <a:xfrm>
            <a:off x="8203111" y="4978763"/>
            <a:ext cx="1329269" cy="130874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Поиск методов по очистке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</a:rPr>
              <a:t>SO</a:t>
            </a:r>
            <a:r>
              <a:rPr lang="en-US" sz="800" b="1" dirty="0">
                <a:solidFill>
                  <a:schemeClr val="tx1"/>
                </a:solidFill>
              </a:rPr>
              <a:t>2</a:t>
            </a:r>
            <a:endParaRPr lang="ru-RU" sz="1200" b="1" dirty="0">
              <a:solidFill>
                <a:schemeClr val="tx1"/>
              </a:solidFill>
            </a:endParaRP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5164E4F5-4F26-2A0C-09EF-F8DAB7157F0A}"/>
              </a:ext>
            </a:extLst>
          </p:cNvPr>
          <p:cNvCxnSpPr>
            <a:cxnSpLocks/>
            <a:stCxn id="12" idx="4"/>
            <a:endCxn id="3" idx="3"/>
          </p:cNvCxnSpPr>
          <p:nvPr/>
        </p:nvCxnSpPr>
        <p:spPr>
          <a:xfrm>
            <a:off x="5980035" y="4688729"/>
            <a:ext cx="13256" cy="10494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9A304AE0-7F3E-82AE-85FD-7C70D1B4B081}"/>
              </a:ext>
            </a:extLst>
          </p:cNvPr>
          <p:cNvCxnSpPr>
            <a:cxnSpLocks/>
            <a:stCxn id="3" idx="5"/>
            <a:endCxn id="12" idx="6"/>
          </p:cNvCxnSpPr>
          <p:nvPr/>
        </p:nvCxnSpPr>
        <p:spPr>
          <a:xfrm flipH="1">
            <a:off x="6622769" y="3615817"/>
            <a:ext cx="985633" cy="4185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E38458FA-3E4D-678E-3789-340CF3809090}"/>
              </a:ext>
            </a:extLst>
          </p:cNvPr>
          <p:cNvCxnSpPr>
            <a:cxnSpLocks/>
            <a:stCxn id="3" idx="1"/>
            <a:endCxn id="12" idx="2"/>
          </p:cNvCxnSpPr>
          <p:nvPr/>
        </p:nvCxnSpPr>
        <p:spPr>
          <a:xfrm>
            <a:off x="4378180" y="3615817"/>
            <a:ext cx="959120" cy="4185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252B26D-C3EB-6593-0072-5E7D1E3F46E3}"/>
              </a:ext>
            </a:extLst>
          </p:cNvPr>
          <p:cNvSpPr txBox="1"/>
          <p:nvPr/>
        </p:nvSpPr>
        <p:spPr>
          <a:xfrm>
            <a:off x="5363812" y="2405119"/>
            <a:ext cx="12589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Расчёт готовой установки по очистке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DDBEE0B-DA0B-6E66-4616-212761318065}"/>
              </a:ext>
            </a:extLst>
          </p:cNvPr>
          <p:cNvSpPr txBox="1"/>
          <p:nvPr/>
        </p:nvSpPr>
        <p:spPr>
          <a:xfrm>
            <a:off x="6302158" y="4339786"/>
            <a:ext cx="20235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Доработки методов для конкретного клиента (проектирование установки</a:t>
            </a:r>
            <a:r>
              <a:rPr lang="ru-RU" sz="1400" dirty="0"/>
              <a:t>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211A1CC-49E0-BE6A-80E0-3BABCB654279}"/>
              </a:ext>
            </a:extLst>
          </p:cNvPr>
          <p:cNvSpPr txBox="1"/>
          <p:nvPr/>
        </p:nvSpPr>
        <p:spPr>
          <a:xfrm>
            <a:off x="3891999" y="4339786"/>
            <a:ext cx="17294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Наценка на готовую продукцию и оказание услуг по расчёту установок</a:t>
            </a:r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A26C74C-1AB0-B4C6-67CD-220F217F71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69656" y="1132608"/>
            <a:ext cx="9431700" cy="5332044"/>
          </a:xfrm>
          <a:ln w="38100">
            <a:noFill/>
          </a:ln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C8B4996-0E41-19FB-C292-BD7E327DD965}"/>
              </a:ext>
            </a:extLst>
          </p:cNvPr>
          <p:cNvCxnSpPr>
            <a:cxnSpLocks/>
          </p:cNvCxnSpPr>
          <p:nvPr/>
        </p:nvCxnSpPr>
        <p:spPr>
          <a:xfrm flipH="1" flipV="1">
            <a:off x="5114260" y="4225365"/>
            <a:ext cx="4422932" cy="134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362BBF2A-FFEF-5F7C-9103-2E909F0F399B}"/>
              </a:ext>
            </a:extLst>
          </p:cNvPr>
          <p:cNvCxnSpPr>
            <a:cxnSpLocks/>
          </p:cNvCxnSpPr>
          <p:nvPr/>
        </p:nvCxnSpPr>
        <p:spPr>
          <a:xfrm flipH="1">
            <a:off x="3827721" y="3161414"/>
            <a:ext cx="5585789" cy="134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E86A9377-AE71-0E03-70B0-2768AAB72E7A}"/>
              </a:ext>
            </a:extLst>
          </p:cNvPr>
          <p:cNvCxnSpPr>
            <a:cxnSpLocks/>
          </p:cNvCxnSpPr>
          <p:nvPr/>
        </p:nvCxnSpPr>
        <p:spPr>
          <a:xfrm flipH="1">
            <a:off x="2308328" y="2275367"/>
            <a:ext cx="7228864" cy="134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EE09646-704A-DADB-B58C-7C00EDCB6FBF}"/>
              </a:ext>
            </a:extLst>
          </p:cNvPr>
          <p:cNvCxnSpPr>
            <a:cxnSpLocks/>
          </p:cNvCxnSpPr>
          <p:nvPr/>
        </p:nvCxnSpPr>
        <p:spPr>
          <a:xfrm flipH="1">
            <a:off x="963654" y="1389321"/>
            <a:ext cx="8573538" cy="269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9E13BBF-52A7-D04C-F0C7-A94644764BD0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1017711" y="6464652"/>
            <a:ext cx="8367795" cy="269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8BD8692A-DDD3-25D0-282B-39637736449F}"/>
              </a:ext>
            </a:extLst>
          </p:cNvPr>
          <p:cNvCxnSpPr>
            <a:cxnSpLocks/>
          </p:cNvCxnSpPr>
          <p:nvPr/>
        </p:nvCxnSpPr>
        <p:spPr>
          <a:xfrm>
            <a:off x="970965" y="1416285"/>
            <a:ext cx="0" cy="5048367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90EE2F10-921F-F4BC-57A6-3B61229D7AC7}"/>
              </a:ext>
            </a:extLst>
          </p:cNvPr>
          <p:cNvCxnSpPr>
            <a:cxnSpLocks/>
          </p:cNvCxnSpPr>
          <p:nvPr/>
        </p:nvCxnSpPr>
        <p:spPr>
          <a:xfrm>
            <a:off x="2308328" y="2288849"/>
            <a:ext cx="0" cy="4162321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FA2A8A6F-D4ED-30B0-549D-212744ACD603}"/>
              </a:ext>
            </a:extLst>
          </p:cNvPr>
          <p:cNvCxnSpPr>
            <a:cxnSpLocks/>
          </p:cNvCxnSpPr>
          <p:nvPr/>
        </p:nvCxnSpPr>
        <p:spPr>
          <a:xfrm>
            <a:off x="3842608" y="3174896"/>
            <a:ext cx="0" cy="3276274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BBEA4630-8664-14B7-0E87-DD4DADD9510B}"/>
              </a:ext>
            </a:extLst>
          </p:cNvPr>
          <p:cNvCxnSpPr>
            <a:cxnSpLocks/>
          </p:cNvCxnSpPr>
          <p:nvPr/>
        </p:nvCxnSpPr>
        <p:spPr>
          <a:xfrm>
            <a:off x="5114260" y="4225365"/>
            <a:ext cx="0" cy="2212323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F6F9E23F-2748-7EEB-17A5-19CFC3E71939}"/>
              </a:ext>
            </a:extLst>
          </p:cNvPr>
          <p:cNvSpPr txBox="1"/>
          <p:nvPr/>
        </p:nvSpPr>
        <p:spPr>
          <a:xfrm>
            <a:off x="4976037" y="3603820"/>
            <a:ext cx="2636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accent4"/>
                </a:solidFill>
              </a:rPr>
              <a:t>Ближайшие потребители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7FECB33-B186-1F24-8C5B-F167C379679D}"/>
              </a:ext>
            </a:extLst>
          </p:cNvPr>
          <p:cNvSpPr txBox="1"/>
          <p:nvPr/>
        </p:nvSpPr>
        <p:spPr>
          <a:xfrm>
            <a:off x="3795863" y="2599604"/>
            <a:ext cx="2249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4"/>
                </a:solidFill>
              </a:rPr>
              <a:t>ТЭЦ энергосистемы «Центр»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56DD0DBA-8237-FCAC-6703-750891F0484C}"/>
              </a:ext>
            </a:extLst>
          </p:cNvPr>
          <p:cNvSpPr/>
          <p:nvPr/>
        </p:nvSpPr>
        <p:spPr>
          <a:xfrm>
            <a:off x="8477652" y="4790853"/>
            <a:ext cx="1638941" cy="65371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570 млн. руб.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844F3465-8861-002A-1939-ED32B2EF0650}"/>
              </a:ext>
            </a:extLst>
          </p:cNvPr>
          <p:cNvSpPr/>
          <p:nvPr/>
        </p:nvSpPr>
        <p:spPr>
          <a:xfrm>
            <a:off x="8558160" y="3812748"/>
            <a:ext cx="1546577" cy="226690"/>
          </a:xfrm>
          <a:prstGeom prst="rect">
            <a:avLst/>
          </a:prstGeom>
          <a:solidFill>
            <a:srgbClr val="FF96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1,3 млрд. руб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165C284C-19F8-704B-20C3-DF3CC43E01B4}"/>
              </a:ext>
            </a:extLst>
          </p:cNvPr>
          <p:cNvSpPr/>
          <p:nvPr/>
        </p:nvSpPr>
        <p:spPr>
          <a:xfrm>
            <a:off x="8594040" y="2785512"/>
            <a:ext cx="1638940" cy="226690"/>
          </a:xfrm>
          <a:prstGeom prst="rect">
            <a:avLst/>
          </a:prstGeom>
          <a:solidFill>
            <a:srgbClr val="FF3C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6,8 млрд. руб.</a:t>
            </a:r>
            <a:endParaRPr lang="ru-RU" dirty="0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2336D00B-E405-46C7-BEA8-604054B396EC}"/>
              </a:ext>
            </a:extLst>
          </p:cNvPr>
          <p:cNvSpPr/>
          <p:nvPr/>
        </p:nvSpPr>
        <p:spPr>
          <a:xfrm>
            <a:off x="8592486" y="1926266"/>
            <a:ext cx="1477926" cy="24017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7,2 млрд </a:t>
            </a:r>
            <a:r>
              <a:rPr lang="ru-RU" sz="1600" dirty="0" err="1">
                <a:solidFill>
                  <a:schemeClr val="tx1"/>
                </a:solidFill>
              </a:rPr>
              <a:t>руб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4E6140-F29C-59F0-E462-C1CA24B39507}"/>
              </a:ext>
            </a:extLst>
          </p:cNvPr>
          <p:cNvSpPr txBox="1"/>
          <p:nvPr/>
        </p:nvSpPr>
        <p:spPr>
          <a:xfrm>
            <a:off x="970965" y="1055621"/>
            <a:ext cx="47347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4"/>
                </a:solidFill>
              </a:rPr>
              <a:t>Все ТЭЦ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CA4A48-4DC2-33B1-B427-CD177C9F9049}"/>
              </a:ext>
            </a:extLst>
          </p:cNvPr>
          <p:cNvSpPr txBox="1"/>
          <p:nvPr/>
        </p:nvSpPr>
        <p:spPr>
          <a:xfrm>
            <a:off x="2248539" y="1955985"/>
            <a:ext cx="29993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4"/>
                </a:solidFill>
              </a:rPr>
              <a:t>Активные ТЭЦ</a:t>
            </a:r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277273E-B3B3-7C9C-63A8-B6D105A124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00255"/>
              </p:ext>
            </p:extLst>
          </p:nvPr>
        </p:nvGraphicFramePr>
        <p:xfrm>
          <a:off x="100919" y="993316"/>
          <a:ext cx="11539571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5077">
                  <a:extLst>
                    <a:ext uri="{9D8B030D-6E8A-4147-A177-3AD203B41FA5}">
                      <a16:colId xmlns:a16="http://schemas.microsoft.com/office/drawing/2014/main" val="1041568508"/>
                    </a:ext>
                  </a:extLst>
                </a:gridCol>
                <a:gridCol w="1545749">
                  <a:extLst>
                    <a:ext uri="{9D8B030D-6E8A-4147-A177-3AD203B41FA5}">
                      <a16:colId xmlns:a16="http://schemas.microsoft.com/office/drawing/2014/main" val="563558191"/>
                    </a:ext>
                  </a:extLst>
                </a:gridCol>
                <a:gridCol w="1545749">
                  <a:extLst>
                    <a:ext uri="{9D8B030D-6E8A-4147-A177-3AD203B41FA5}">
                      <a16:colId xmlns:a16="http://schemas.microsoft.com/office/drawing/2014/main" val="3741222933"/>
                    </a:ext>
                  </a:extLst>
                </a:gridCol>
                <a:gridCol w="1545749">
                  <a:extLst>
                    <a:ext uri="{9D8B030D-6E8A-4147-A177-3AD203B41FA5}">
                      <a16:colId xmlns:a16="http://schemas.microsoft.com/office/drawing/2014/main" val="3166518311"/>
                    </a:ext>
                  </a:extLst>
                </a:gridCol>
                <a:gridCol w="1545749">
                  <a:extLst>
                    <a:ext uri="{9D8B030D-6E8A-4147-A177-3AD203B41FA5}">
                      <a16:colId xmlns:a16="http://schemas.microsoft.com/office/drawing/2014/main" val="3255177133"/>
                    </a:ext>
                  </a:extLst>
                </a:gridCol>
                <a:gridCol w="1545749">
                  <a:extLst>
                    <a:ext uri="{9D8B030D-6E8A-4147-A177-3AD203B41FA5}">
                      <a16:colId xmlns:a16="http://schemas.microsoft.com/office/drawing/2014/main" val="3991449638"/>
                    </a:ext>
                  </a:extLst>
                </a:gridCol>
                <a:gridCol w="1545749">
                  <a:extLst>
                    <a:ext uri="{9D8B030D-6E8A-4147-A177-3AD203B41FA5}">
                      <a16:colId xmlns:a16="http://schemas.microsoft.com/office/drawing/2014/main" val="3248949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Характеристики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S-PUNK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НПК «</a:t>
                      </a:r>
                      <a:r>
                        <a:rPr lang="ru-RU" i="1" dirty="0" err="1"/>
                        <a:t>Грасис</a:t>
                      </a:r>
                      <a:r>
                        <a:rPr lang="ru-RU" dirty="0"/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ООО «</a:t>
                      </a:r>
                      <a:r>
                        <a:rPr lang="ru-RU" i="1" dirty="0" err="1"/>
                        <a:t>Интех</a:t>
                      </a:r>
                      <a:r>
                        <a:rPr lang="ru-RU" i="1" dirty="0"/>
                        <a:t> </a:t>
                      </a:r>
                      <a:r>
                        <a:rPr lang="ru-RU" i="1" dirty="0" err="1"/>
                        <a:t>ГмбХ</a:t>
                      </a:r>
                      <a:r>
                        <a:rPr lang="ru-RU" dirty="0"/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Факел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ООО «</a:t>
                      </a:r>
                      <a:r>
                        <a:rPr lang="ru-RU" i="1" dirty="0"/>
                        <a:t>Химмаш-Аппарат</a:t>
                      </a:r>
                      <a:r>
                        <a:rPr lang="ru-RU" dirty="0"/>
                        <a:t>»,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ООО «</a:t>
                      </a:r>
                      <a:r>
                        <a:rPr lang="ru-RU" i="1" dirty="0"/>
                        <a:t>ЗАВКОМ-ИНЖИНИРИНГ</a:t>
                      </a:r>
                      <a:r>
                        <a:rPr lang="ru-RU" dirty="0"/>
                        <a:t>»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48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Услуга по расчёт установки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3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3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3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3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3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3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133490"/>
                  </a:ext>
                </a:extLst>
              </a:tr>
              <a:tr h="329278">
                <a:tc>
                  <a:txBody>
                    <a:bodyPr/>
                    <a:lstStyle/>
                    <a:p>
                      <a:r>
                        <a:rPr lang="ru-RU" dirty="0"/>
                        <a:t>Продажа готовой установки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3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3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3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3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868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Продажа аппаратов по отдельности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ru-RU" dirty="0"/>
                    </a:p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091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777015"/>
            <a:ext cx="12190413" cy="6082572"/>
          </a:xfrm>
        </p:spPr>
        <p:txBody>
          <a:bodyPr/>
          <a:lstStyle/>
          <a:p>
            <a:r>
              <a:rPr lang="ru-RU" dirty="0"/>
              <a:t>Наша команда находится на уровне готовности продукта TRL 1 так как сформулированы основная идея и концепция продукта, в виде схемы установки, и обоснована полезность данной технологии ,в виде снижении выбросов сернистого ангидрида, без проведения испытаний и создания демонстрационного макета</a:t>
            </a:r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2" name="Блок-схема: процесс 1">
            <a:extLst>
              <a:ext uri="{FF2B5EF4-FFF2-40B4-BE49-F238E27FC236}">
                <a16:creationId xmlns:a16="http://schemas.microsoft.com/office/drawing/2014/main" id="{D3C9030F-2256-2A2E-B661-AF2AD34BFAD1}"/>
              </a:ext>
            </a:extLst>
          </p:cNvPr>
          <p:cNvSpPr/>
          <p:nvPr/>
        </p:nvSpPr>
        <p:spPr>
          <a:xfrm>
            <a:off x="195209" y="2832603"/>
            <a:ext cx="1768849" cy="1007166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Презентация концепции продукта</a:t>
            </a:r>
          </a:p>
        </p:txBody>
      </p:sp>
      <p:sp>
        <p:nvSpPr>
          <p:cNvPr id="6" name="Блок-схема: процесс 5">
            <a:extLst>
              <a:ext uri="{FF2B5EF4-FFF2-40B4-BE49-F238E27FC236}">
                <a16:creationId xmlns:a16="http://schemas.microsoft.com/office/drawing/2014/main" id="{B08EB235-A35A-07C3-7543-0308BB4BB558}"/>
              </a:ext>
            </a:extLst>
          </p:cNvPr>
          <p:cNvSpPr/>
          <p:nvPr/>
        </p:nvSpPr>
        <p:spPr>
          <a:xfrm>
            <a:off x="2193235" y="2832602"/>
            <a:ext cx="2643808" cy="993913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первая экспериментальная рабочая модель </a:t>
            </a:r>
          </a:p>
        </p:txBody>
      </p:sp>
      <p:sp>
        <p:nvSpPr>
          <p:cNvPr id="7" name="Блок-схема: процесс 6">
            <a:extLst>
              <a:ext uri="{FF2B5EF4-FFF2-40B4-BE49-F238E27FC236}">
                <a16:creationId xmlns:a16="http://schemas.microsoft.com/office/drawing/2014/main" id="{165FE2E3-B276-948E-F4DE-EA27280C9A4A}"/>
              </a:ext>
            </a:extLst>
          </p:cNvPr>
          <p:cNvSpPr/>
          <p:nvPr/>
        </p:nvSpPr>
        <p:spPr>
          <a:xfrm>
            <a:off x="6835070" y="2832600"/>
            <a:ext cx="1345890" cy="993913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реклама компании</a:t>
            </a:r>
          </a:p>
        </p:txBody>
      </p:sp>
      <p:sp>
        <p:nvSpPr>
          <p:cNvPr id="8" name="Блок-схема: процесс 7">
            <a:extLst>
              <a:ext uri="{FF2B5EF4-FFF2-40B4-BE49-F238E27FC236}">
                <a16:creationId xmlns:a16="http://schemas.microsoft.com/office/drawing/2014/main" id="{14C2FF7D-36B1-01B8-CDBF-CCB251D02A05}"/>
              </a:ext>
            </a:extLst>
          </p:cNvPr>
          <p:cNvSpPr/>
          <p:nvPr/>
        </p:nvSpPr>
        <p:spPr>
          <a:xfrm>
            <a:off x="8535716" y="2832600"/>
            <a:ext cx="1643271" cy="993913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поиск новых заказчиков</a:t>
            </a:r>
          </a:p>
          <a:p>
            <a:pPr algn="ctr"/>
            <a:endParaRPr lang="ru-RU" dirty="0"/>
          </a:p>
        </p:txBody>
      </p:sp>
      <p:sp>
        <p:nvSpPr>
          <p:cNvPr id="9" name="Блок-схема: процесс 8">
            <a:extLst>
              <a:ext uri="{FF2B5EF4-FFF2-40B4-BE49-F238E27FC236}">
                <a16:creationId xmlns:a16="http://schemas.microsoft.com/office/drawing/2014/main" id="{63DAEB2C-5A6D-870C-3778-64316C29AFCC}"/>
              </a:ext>
            </a:extLst>
          </p:cNvPr>
          <p:cNvSpPr/>
          <p:nvPr/>
        </p:nvSpPr>
        <p:spPr>
          <a:xfrm>
            <a:off x="10479305" y="2832070"/>
            <a:ext cx="1419526" cy="993913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Выход продукта на рынок</a:t>
            </a:r>
          </a:p>
        </p:txBody>
      </p:sp>
      <p:sp>
        <p:nvSpPr>
          <p:cNvPr id="11" name="Блок-схема: процесс 10">
            <a:extLst>
              <a:ext uri="{FF2B5EF4-FFF2-40B4-BE49-F238E27FC236}">
                <a16:creationId xmlns:a16="http://schemas.microsoft.com/office/drawing/2014/main" id="{6047E78C-B9FC-564E-470C-43FDF28687E2}"/>
              </a:ext>
            </a:extLst>
          </p:cNvPr>
          <p:cNvSpPr/>
          <p:nvPr/>
        </p:nvSpPr>
        <p:spPr>
          <a:xfrm>
            <a:off x="5134424" y="2832601"/>
            <a:ext cx="1345890" cy="993913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Создание компании 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80FEA6EC-FD16-2CF5-E4B9-074C2A25A45B}"/>
              </a:ext>
            </a:extLst>
          </p:cNvPr>
          <p:cNvCxnSpPr>
            <a:cxnSpLocks/>
            <a:stCxn id="2" idx="3"/>
            <a:endCxn id="6" idx="1"/>
          </p:cNvCxnSpPr>
          <p:nvPr/>
        </p:nvCxnSpPr>
        <p:spPr>
          <a:xfrm flipV="1">
            <a:off x="1964058" y="3329559"/>
            <a:ext cx="229177" cy="6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E8516309-9175-BDBD-F154-6C227914E431}"/>
              </a:ext>
            </a:extLst>
          </p:cNvPr>
          <p:cNvCxnSpPr>
            <a:cxnSpLocks/>
            <a:stCxn id="6" idx="3"/>
            <a:endCxn id="11" idx="1"/>
          </p:cNvCxnSpPr>
          <p:nvPr/>
        </p:nvCxnSpPr>
        <p:spPr>
          <a:xfrm flipV="1">
            <a:off x="4837043" y="3329558"/>
            <a:ext cx="29738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0F18A04F-7E65-7041-91A3-58609FAF6C3D}"/>
              </a:ext>
            </a:extLst>
          </p:cNvPr>
          <p:cNvCxnSpPr>
            <a:cxnSpLocks/>
            <a:stCxn id="11" idx="3"/>
            <a:endCxn id="7" idx="1"/>
          </p:cNvCxnSpPr>
          <p:nvPr/>
        </p:nvCxnSpPr>
        <p:spPr>
          <a:xfrm flipV="1">
            <a:off x="6480314" y="3329557"/>
            <a:ext cx="35475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0A276E62-859F-CABC-8D87-B8B9CD3A565B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8180960" y="3329557"/>
            <a:ext cx="354756" cy="6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id="{768A7B40-FE7A-F72E-445F-5B0FBD7C3B7C}"/>
              </a:ext>
            </a:extLst>
          </p:cNvPr>
          <p:cNvCxnSpPr>
            <a:stCxn id="8" idx="3"/>
            <a:endCxn id="9" idx="1"/>
          </p:cNvCxnSpPr>
          <p:nvPr/>
        </p:nvCxnSpPr>
        <p:spPr>
          <a:xfrm flipV="1">
            <a:off x="10178987" y="3329027"/>
            <a:ext cx="300318" cy="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5F606698-735F-5B70-3385-3091595B9E27}"/>
              </a:ext>
            </a:extLst>
          </p:cNvPr>
          <p:cNvSpPr txBox="1"/>
          <p:nvPr/>
        </p:nvSpPr>
        <p:spPr>
          <a:xfrm>
            <a:off x="557888" y="4884092"/>
            <a:ext cx="104989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Основным каналом сбыта является компания ПАО Северсталь, которая нуждается в дополнительных методах очистки сернистых газов, также дополнительным каналом сбыта является муниципалитет города Череповца, который также заинтересован в дополнительных финансово выгодных методах очистки газов. </a:t>
            </a:r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pic>
        <p:nvPicPr>
          <p:cNvPr id="2052" name="Picture 4" descr="Дмитрий Александрович Шалапанов">
            <a:extLst>
              <a:ext uri="{FF2B5EF4-FFF2-40B4-BE49-F238E27FC236}">
                <a16:creationId xmlns:a16="http://schemas.microsoft.com/office/drawing/2014/main" id="{B10FCC75-3805-99DF-D9D0-72E9D59F2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21" y="1403913"/>
            <a:ext cx="2185509" cy="2185509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Алёна Вячеславовна Исакова">
            <a:extLst>
              <a:ext uri="{FF2B5EF4-FFF2-40B4-BE49-F238E27FC236}">
                <a16:creationId xmlns:a16="http://schemas.microsoft.com/office/drawing/2014/main" id="{D792F458-E819-965B-4A85-961EBB5B4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559" y="4035676"/>
            <a:ext cx="2302213" cy="2185509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Семен Ильич Соколов">
            <a:extLst>
              <a:ext uri="{FF2B5EF4-FFF2-40B4-BE49-F238E27FC236}">
                <a16:creationId xmlns:a16="http://schemas.microsoft.com/office/drawing/2014/main" id="{7A10C257-EAB6-220B-BAF9-16D4456FF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825" y="1403913"/>
            <a:ext cx="2302213" cy="2302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99F3E8-A336-D079-AA57-5A25BC576574}"/>
              </a:ext>
            </a:extLst>
          </p:cNvPr>
          <p:cNvSpPr txBox="1"/>
          <p:nvPr/>
        </p:nvSpPr>
        <p:spPr>
          <a:xfrm>
            <a:off x="2477567" y="3658666"/>
            <a:ext cx="2302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Аналитик</a:t>
            </a:r>
            <a:endParaRPr lang="en-US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D88592-EB54-5CDC-CC1F-67B2CED2E263}"/>
              </a:ext>
            </a:extLst>
          </p:cNvPr>
          <p:cNvSpPr txBox="1"/>
          <p:nvPr/>
        </p:nvSpPr>
        <p:spPr>
          <a:xfrm>
            <a:off x="5002451" y="930903"/>
            <a:ext cx="2185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Экономист</a:t>
            </a:r>
          </a:p>
        </p:txBody>
      </p:sp>
      <p:pic>
        <p:nvPicPr>
          <p:cNvPr id="2058" name="Picture 10" descr="Сергей Анатольевич Кулицкий">
            <a:extLst>
              <a:ext uri="{FF2B5EF4-FFF2-40B4-BE49-F238E27FC236}">
                <a16:creationId xmlns:a16="http://schemas.microsoft.com/office/drawing/2014/main" id="{F65F68B1-8DC9-815D-747F-08D3983CA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449" y="4033770"/>
            <a:ext cx="2302213" cy="2302213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BD36AA1-CF72-FCE0-5997-D02271BF9BE3}"/>
              </a:ext>
            </a:extLst>
          </p:cNvPr>
          <p:cNvSpPr txBox="1"/>
          <p:nvPr/>
        </p:nvSpPr>
        <p:spPr>
          <a:xfrm>
            <a:off x="7284322" y="3589422"/>
            <a:ext cx="2474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Генератор идей</a:t>
            </a:r>
            <a:endParaRPr lang="en-US" sz="1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3ACF1F-3EA4-936A-5CA5-37826EE3BD4A}"/>
              </a:ext>
            </a:extLst>
          </p:cNvPr>
          <p:cNvSpPr txBox="1"/>
          <p:nvPr/>
        </p:nvSpPr>
        <p:spPr>
          <a:xfrm>
            <a:off x="-110921" y="757582"/>
            <a:ext cx="2437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Лидер команды</a:t>
            </a:r>
            <a:r>
              <a:rPr lang="en-US" sz="1800" dirty="0"/>
              <a:t> S-PUNK</a:t>
            </a:r>
            <a:r>
              <a:rPr lang="ru-RU" sz="1800" dirty="0"/>
              <a:t> </a:t>
            </a:r>
            <a:endParaRPr lang="en-US" sz="1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D4639E-2B16-9A51-0A69-9F956A1DFF93}"/>
              </a:ext>
            </a:extLst>
          </p:cNvPr>
          <p:cNvSpPr txBox="1"/>
          <p:nvPr/>
        </p:nvSpPr>
        <p:spPr>
          <a:xfrm>
            <a:off x="-45925" y="3774088"/>
            <a:ext cx="2437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err="1"/>
              <a:t>Шалапанов</a:t>
            </a:r>
            <a:r>
              <a:rPr lang="ru-RU" sz="1800" dirty="0"/>
              <a:t> Дмитрий</a:t>
            </a:r>
            <a:endParaRPr lang="en-US" sz="1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0B41A0-F76B-A243-8C97-EEDEE31FE3DC}"/>
              </a:ext>
            </a:extLst>
          </p:cNvPr>
          <p:cNvSpPr txBox="1"/>
          <p:nvPr/>
        </p:nvSpPr>
        <p:spPr>
          <a:xfrm>
            <a:off x="2431623" y="6382636"/>
            <a:ext cx="230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Исакова Алена</a:t>
            </a:r>
            <a:endParaRPr lang="en-US" sz="1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C6F0D1-E0E7-5949-992C-4A40B2275658}"/>
              </a:ext>
            </a:extLst>
          </p:cNvPr>
          <p:cNvSpPr txBox="1"/>
          <p:nvPr/>
        </p:nvSpPr>
        <p:spPr>
          <a:xfrm>
            <a:off x="4929541" y="3882476"/>
            <a:ext cx="230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Соколов Семен</a:t>
            </a:r>
            <a:endParaRPr lang="en-US" sz="1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46FC4E-839F-982F-7872-97289E71AF5A}"/>
              </a:ext>
            </a:extLst>
          </p:cNvPr>
          <p:cNvSpPr txBox="1"/>
          <p:nvPr/>
        </p:nvSpPr>
        <p:spPr>
          <a:xfrm>
            <a:off x="7394384" y="6410999"/>
            <a:ext cx="2364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/>
              <a:t>Кулицкий Сергей</a:t>
            </a:r>
            <a:endParaRPr lang="en-US" sz="1800" dirty="0"/>
          </a:p>
        </p:txBody>
      </p:sp>
      <p:pic>
        <p:nvPicPr>
          <p:cNvPr id="2050" name="Picture 2" descr="Константин Аксенчик">
            <a:extLst>
              <a:ext uri="{FF2B5EF4-FFF2-40B4-BE49-F238E27FC236}">
                <a16:creationId xmlns:a16="http://schemas.microsoft.com/office/drawing/2014/main" id="{6114B8BF-FC53-115C-EC1D-CEDB0EFD7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689" y="1455265"/>
            <a:ext cx="2331985" cy="2297486"/>
          </a:xfrm>
          <a:prstGeom prst="rect">
            <a:avLst/>
          </a:prstGeom>
          <a:solidFill>
            <a:srgbClr val="FF0000"/>
          </a:solidFill>
          <a:ln w="19050">
            <a:solidFill>
              <a:schemeClr val="accent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805C4E0-6018-07A3-FE7B-F9CB586051F5}"/>
              </a:ext>
            </a:extLst>
          </p:cNvPr>
          <p:cNvSpPr txBox="1"/>
          <p:nvPr/>
        </p:nvSpPr>
        <p:spPr>
          <a:xfrm>
            <a:off x="9704365" y="797614"/>
            <a:ext cx="2185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/>
              <a:t>Трекер команд</a:t>
            </a:r>
            <a:r>
              <a:rPr lang="ru-RU" sz="1800" dirty="0"/>
              <a:t>ы</a:t>
            </a:r>
            <a:r>
              <a:rPr lang="ru-RU" sz="1800"/>
              <a:t> </a:t>
            </a:r>
            <a:r>
              <a:rPr lang="en-US" sz="1800" dirty="0"/>
              <a:t>S-PUNK</a:t>
            </a:r>
            <a:endParaRPr lang="ru-RU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7A4C1C-C294-1BE6-5CC3-9B5877E6726C}"/>
              </a:ext>
            </a:extLst>
          </p:cNvPr>
          <p:cNvSpPr txBox="1"/>
          <p:nvPr/>
        </p:nvSpPr>
        <p:spPr>
          <a:xfrm>
            <a:off x="-14123" y="5949334"/>
            <a:ext cx="2326687" cy="92333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800" b="1" dirty="0"/>
              <a:t>Контакты команды</a:t>
            </a:r>
            <a:r>
              <a:rPr lang="en-US" sz="1800" b="1" dirty="0"/>
              <a:t>: 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+79315053341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Props1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2898</TotalTime>
  <Words>382</Words>
  <Application>Microsoft Office PowerPoint</Application>
  <PresentationFormat>Произвольный</PresentationFormat>
  <Paragraphs>111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Roboto</vt:lpstr>
      <vt:lpstr>Wingdings</vt:lpstr>
      <vt:lpstr>Презентация</vt:lpstr>
      <vt:lpstr>Утилизация серы в уходящих газах ТЭЦ. Очистка уходящих газов от вредных выбросов (сернистый ангидрид).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Шалапанов Дмитрий Александрович</cp:lastModifiedBy>
  <cp:revision>308</cp:revision>
  <dcterms:created xsi:type="dcterms:W3CDTF">2022-04-04T12:37:27Z</dcterms:created>
  <dcterms:modified xsi:type="dcterms:W3CDTF">2023-11-19T16:42:27Z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