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300" r:id="rId2"/>
    <p:sldId id="288" r:id="rId3"/>
    <p:sldId id="282" r:id="rId4"/>
    <p:sldId id="267" r:id="rId5"/>
    <p:sldId id="290" r:id="rId6"/>
    <p:sldId id="291" r:id="rId7"/>
    <p:sldId id="301" r:id="rId8"/>
    <p:sldId id="304" r:id="rId9"/>
    <p:sldId id="306" r:id="rId10"/>
    <p:sldId id="294" r:id="rId11"/>
    <p:sldId id="302" r:id="rId12"/>
    <p:sldId id="293" r:id="rId13"/>
    <p:sldId id="305" r:id="rId14"/>
    <p:sldId id="26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7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9757" autoAdjust="0"/>
  </p:normalViewPr>
  <p:slideViewPr>
    <p:cSldViewPr snapToGrid="0">
      <p:cViewPr varScale="1">
        <p:scale>
          <a:sx n="115" d="100"/>
          <a:sy n="115" d="100"/>
        </p:scale>
        <p:origin x="44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74;%20&#1041;&#1056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Некоторые данные продаж</a:t>
            </a:r>
            <a:r>
              <a:rPr lang="ru-RU" baseline="0"/>
              <a:t> за 2020 год</a:t>
            </a:r>
            <a:endParaRPr lang="ru-R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v>Лист</c:v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D9B-4A28-A0E0-CC038D3219D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D9B-4A28-A0E0-CC038D3219D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D9B-4A28-A0E0-CC038D3219D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(Лист1!$A$7,Лист1!$B$7,Лист1!$C$7)</c:f>
              <c:strCache>
                <c:ptCount val="3"/>
                <c:pt idx="0">
                  <c:v>Дорожно-строительная техника</c:v>
                </c:pt>
                <c:pt idx="1">
                  <c:v>Лесная техника </c:v>
                </c:pt>
                <c:pt idx="2">
                  <c:v>Прочие гидравлические машины и оборудование </c:v>
                </c:pt>
              </c:strCache>
            </c:strRef>
          </c:cat>
          <c:val>
            <c:numRef>
              <c:f>(Лист1!$A$4,Лист1!$C$4,Лист1!$E$4)</c:f>
              <c:numCache>
                <c:formatCode>General</c:formatCode>
                <c:ptCount val="3"/>
                <c:pt idx="0">
                  <c:v>13600</c:v>
                </c:pt>
                <c:pt idx="1">
                  <c:v>39000</c:v>
                </c:pt>
                <c:pt idx="2">
                  <c:v>100000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D9B-4A28-A0E0-CC038D3219DC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CD9B-4A28-A0E0-CC038D3219DC}"/>
              </c:ext>
            </c:extLst>
          </c:dPt>
          <c:val>
            <c:numLit>
              <c:formatCode>General</c:formatCode>
              <c:ptCount val="1"/>
              <c:pt idx="0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09-CD9B-4A28-A0E0-CC038D3219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Количество</a:t>
            </a:r>
            <a:r>
              <a:rPr lang="ru-RU" baseline="0"/>
              <a:t> импортной техники</a:t>
            </a:r>
            <a:endParaRPr lang="ru-R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Лист1!$K$8</c:f>
              <c:strCache>
                <c:ptCount val="1"/>
                <c:pt idx="0">
                  <c:v>Машины и оборудование отечественного производства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(Лист1!$A$7,Лист1!$B$7,Лист1!$C$7)</c:f>
              <c:strCache>
                <c:ptCount val="3"/>
                <c:pt idx="0">
                  <c:v>Дорожно-строительная техника</c:v>
                </c:pt>
                <c:pt idx="1">
                  <c:v>Лесная техника </c:v>
                </c:pt>
                <c:pt idx="2">
                  <c:v>Прочие гидравлические машины и оборудование </c:v>
                </c:pt>
              </c:strCache>
            </c:strRef>
          </c:cat>
          <c:val>
            <c:numRef>
              <c:f>Лист1!$I$1:$K$1</c:f>
              <c:numCache>
                <c:formatCode>General</c:formatCode>
                <c:ptCount val="3"/>
                <c:pt idx="0">
                  <c:v>2040</c:v>
                </c:pt>
                <c:pt idx="1">
                  <c:v>26000</c:v>
                </c:pt>
                <c:pt idx="2">
                  <c:v>40000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EC-4C0C-965A-F8A8BFA2716D}"/>
            </c:ext>
          </c:extLst>
        </c:ser>
        <c:ser>
          <c:idx val="1"/>
          <c:order val="1"/>
          <c:tx>
            <c:strRef>
              <c:f>Лист1!$L$8</c:f>
              <c:strCache>
                <c:ptCount val="1"/>
                <c:pt idx="0">
                  <c:v>Машины и оборудование зарубежного производства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(Лист1!$A$7,Лист1!$B$7,Лист1!$C$7)</c:f>
              <c:strCache>
                <c:ptCount val="3"/>
                <c:pt idx="0">
                  <c:v>Дорожно-строительная техника</c:v>
                </c:pt>
                <c:pt idx="1">
                  <c:v>Лесная техника </c:v>
                </c:pt>
                <c:pt idx="2">
                  <c:v>Прочие гидравлические машины и оборудование </c:v>
                </c:pt>
              </c:strCache>
            </c:strRef>
          </c:cat>
          <c:val>
            <c:numRef>
              <c:f>Лист1!$I$2:$K$2</c:f>
              <c:numCache>
                <c:formatCode>General</c:formatCode>
                <c:ptCount val="3"/>
                <c:pt idx="0">
                  <c:v>11560</c:v>
                </c:pt>
                <c:pt idx="1">
                  <c:v>13000</c:v>
                </c:pt>
                <c:pt idx="2">
                  <c:v>60000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EC-4C0C-965A-F8A8BFA271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28027359"/>
        <c:axId val="1766301519"/>
        <c:axId val="0"/>
      </c:bar3DChart>
      <c:catAx>
        <c:axId val="1928027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6301519"/>
        <c:crosses val="autoZero"/>
        <c:auto val="1"/>
        <c:lblAlgn val="ctr"/>
        <c:lblOffset val="100"/>
        <c:noMultiLvlLbl val="0"/>
      </c:catAx>
      <c:valAx>
        <c:axId val="1766301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28027359"/>
        <c:crosses val="autoZero"/>
        <c:crossBetween val="between"/>
      </c:valAx>
      <c:dTable>
        <c:showHorzBorder val="1"/>
        <c:showVertBorder val="1"/>
        <c:showOutline val="1"/>
        <c:showKeys val="0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17C51F0-2067-4050-BADA-1BFFDC3BF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04FADA-3294-4F4D-A82D-6EF28F56FC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4AB2AC-C7D6-4FE6-8B5C-1FF2DB6DA7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51ED3D-7DBF-4770-9BA4-A77A6D473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10/25/2023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C3A7F5-0FCC-47A5-8F9D-ABF8E9507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22DE3A-35C0-4B91-9AF4-2C924D160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1897D25-434C-449A-B35C-F3DF9A7FD542}"/>
              </a:ext>
            </a:extLst>
          </p:cNvPr>
          <p:cNvSpPr/>
          <p:nvPr/>
        </p:nvSpPr>
        <p:spPr>
          <a:xfrm>
            <a:off x="314036" y="297872"/>
            <a:ext cx="11563927" cy="6262255"/>
          </a:xfrm>
          <a:prstGeom prst="rect">
            <a:avLst/>
          </a:prstGeom>
          <a:noFill/>
          <a:ln w="206375"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173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86020D-CA28-4C5E-ACC7-29280E3AB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4A2AEE-94D2-46A5-9629-5321713EB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166B37-DB5B-4A62-98F8-7B181E59A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10/25/2023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62EAB4-3990-4E3F-A53E-29EBE199E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84A3F7-825C-40FC-BDB5-137AB4F1F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397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DF23A-E752-40E7-80B1-4BDD3CA92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E2D53D-7AC6-4FD6-AA3B-56C52EE76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1EDB77-B6F8-4A5B-A76E-5D67044BE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10/25/2023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DDF461-161C-43AC-A8D6-F3C2E996D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892BC1-A18F-48F3-B727-9D711D58C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710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4CBC64-DFB2-4288-9DB8-8CB7DB0E4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4B99CA-CD47-4FBC-96C6-084573ADCE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21D9597-2A1B-4857-A48E-DD5F5B97AC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853B03-1B37-461A-8174-2275F4587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10/25/2023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F604FA-1FF4-4C41-9152-8E15CA06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D7C450-980A-4AD3-89AD-0762C3893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958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D1971-ED88-412B-B861-7E83C27BE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9481B0-8824-44B9-BF1E-8A25160E0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246EF36-03EE-44D9-A311-6B5203DF6F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068911-E70E-43FF-B4BA-D940C1112F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7C53CEB-480D-4B11-A8B2-41DFD07007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160B8DC-73B3-4FA0-8369-8F144693C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10/25/2023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19F1051-27E0-46DD-870E-F9F9E0950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4D9BF1F-5CCA-473E-9F28-1AAE5CC7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991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8FD2F-ED0E-482B-8341-C39CB17B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55951A8-BAF3-495D-ADAE-B69DD62E3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10/25/2023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4CE822F-1DE8-4C11-B3AB-0F1FDED96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BBCD41A-C489-44ED-ABC5-3177F7D2F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690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3B905DF-6E57-43A8-A634-382B0D56D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10/25/2023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152E295-3B46-43C7-9BC6-9B4B691B2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7FEB07-EE42-4C6E-ADAC-B9A405F20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50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C3B2C7-529E-4B5B-947C-01829C18A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31E80E-82DE-4347-BF0D-1CCF8520E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A30426-26F7-43E1-948C-FE16F91C0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C32EA53-A9DA-4DBE-8FE7-C6406B8E5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10/25/2023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86DB0A-AD95-41A5-AFF5-95C0D9E7F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097E1D-EC39-4EA7-9FDC-BEE528C30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213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D0BA6D-C0DA-4297-83A4-0506B282D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BB5D668-3747-4535-97D1-5E3324169E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463301-1FDC-48DD-A763-B16615DB1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FEE9231-C060-49D8-922F-E1DDB0114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10/25/2023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CA633E2-9E80-474C-88D2-1A4A25D0A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893B79-F5F1-4190-8321-53A685A19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835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105C88-2719-4057-BE23-7F94DAE14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D545DE5-F5E8-46A7-91C7-BA1F577B8E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B728F1-C111-4CB7-A98B-7AB0FD3F7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10/25/2023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622F31-4194-43DE-90F9-554EB3D36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A50DA0-F342-4E88-80B5-F446B7156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89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2F1E323-0A7C-42CA-B722-EBBBC797ED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F5303E7-BAD8-472C-A4A4-A9D5856FA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C0477B-6B58-4AD2-BB13-2B1958401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10/25/2023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E90960-2CD2-491A-A747-B62A2142D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A17AA6-7C2E-43FA-8B66-38B30AE9D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349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B60AE5E-5930-486B-91AF-A5B815B86E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97112A-EF75-4740-BC5E-2F1E604CC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10063C-F4C6-4E06-A983-452AB2BD5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4E6720-7197-4F40-A142-CF8FA2872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10/25/2023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0470A6-A2A3-45D8-8CC3-CED4315BA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9A97ED-6DB5-4B63-969C-E3B0DCA9E9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90D73E-7C15-4DBA-B687-D44B96E61637}"/>
              </a:ext>
            </a:extLst>
          </p:cNvPr>
          <p:cNvSpPr/>
          <p:nvPr/>
        </p:nvSpPr>
        <p:spPr>
          <a:xfrm>
            <a:off x="314036" y="297872"/>
            <a:ext cx="11563927" cy="6262255"/>
          </a:xfrm>
          <a:prstGeom prst="rect">
            <a:avLst/>
          </a:prstGeom>
          <a:noFill/>
          <a:ln w="206375"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335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6099" y="4944472"/>
            <a:ext cx="6862476" cy="153938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200" b="1" dirty="0" err="1">
                <a:solidFill>
                  <a:schemeClr val="bg1"/>
                </a:solidFill>
              </a:rPr>
              <a:t>Усков</a:t>
            </a:r>
            <a:r>
              <a:rPr lang="ru-RU" sz="2200" b="1" dirty="0">
                <a:solidFill>
                  <a:schemeClr val="bg1"/>
                </a:solidFill>
              </a:rPr>
              <a:t> Алексей</a:t>
            </a:r>
            <a:br>
              <a:rPr lang="ru-RU" sz="2200" b="1" dirty="0">
                <a:solidFill>
                  <a:schemeClr val="bg1"/>
                </a:solidFill>
              </a:rPr>
            </a:br>
            <a:r>
              <a:rPr lang="ru-RU" sz="2200" dirty="0">
                <a:solidFill>
                  <a:schemeClr val="bg1"/>
                </a:solidFill>
              </a:rPr>
              <a:t/>
            </a:r>
            <a:br>
              <a:rPr lang="ru-RU" sz="2200" dirty="0">
                <a:solidFill>
                  <a:schemeClr val="bg1"/>
                </a:solidFill>
              </a:rPr>
            </a:br>
            <a:r>
              <a:rPr lang="ru-RU" sz="2200" dirty="0">
                <a:solidFill>
                  <a:schemeClr val="bg1"/>
                </a:solidFill>
              </a:rPr>
              <a:t>Телефон: 8-920-418-34-37, </a:t>
            </a:r>
            <a:r>
              <a:rPr lang="en-US" sz="2200" dirty="0">
                <a:solidFill>
                  <a:schemeClr val="bg1"/>
                </a:solidFill>
              </a:rPr>
              <a:t>E-mail</a:t>
            </a:r>
            <a:r>
              <a:rPr lang="ru-RU" sz="2200" dirty="0">
                <a:solidFill>
                  <a:schemeClr val="bg1"/>
                </a:solidFill>
              </a:rPr>
              <a:t>: </a:t>
            </a:r>
            <a:r>
              <a:rPr lang="en-US" sz="2200" dirty="0">
                <a:solidFill>
                  <a:schemeClr val="bg1"/>
                </a:solidFill>
              </a:rPr>
              <a:t>uskov.aleshcka@yandex.ru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</a:p>
          <a:p>
            <a:pPr algn="l"/>
            <a:r>
              <a:rPr lang="ru-RU" sz="2200" dirty="0">
                <a:solidFill>
                  <a:schemeClr val="bg1"/>
                </a:solidFill>
              </a:rPr>
              <a:t>ФГБОУ ВО «Воронежский государственный лесотехнический университет имени Г. Ф. </a:t>
            </a:r>
            <a:r>
              <a:rPr lang="ru-RU" sz="2200">
                <a:solidFill>
                  <a:schemeClr val="bg1"/>
                </a:solidFill>
              </a:rPr>
              <a:t>Морозова», </a:t>
            </a:r>
            <a:r>
              <a:rPr lang="ru-RU" sz="2200" dirty="0">
                <a:solidFill>
                  <a:schemeClr val="bg1"/>
                </a:solidFill>
              </a:rPr>
              <a:t>г. Воронеж.</a:t>
            </a:r>
          </a:p>
          <a:p>
            <a:pPr algn="l"/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3DAEABA-FA40-498D-980F-273DEFB1D5EA}"/>
              </a:ext>
            </a:extLst>
          </p:cNvPr>
          <p:cNvSpPr txBox="1">
            <a:spLocks/>
          </p:cNvSpPr>
          <p:nvPr/>
        </p:nvSpPr>
        <p:spPr>
          <a:xfrm>
            <a:off x="2277687" y="170094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4800" b="1" dirty="0">
                <a:solidFill>
                  <a:schemeClr val="accent6">
                    <a:lumMod val="75000"/>
                  </a:schemeClr>
                </a:solidFill>
              </a:rPr>
              <a:t>СОВЕРШЕНСТВОВАНИЕ МЕХАНИЗМА</a:t>
            </a:r>
            <a:br>
              <a:rPr lang="ru-RU" sz="4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4800" b="1" dirty="0">
                <a:solidFill>
                  <a:schemeClr val="accent6">
                    <a:lumMod val="75000"/>
                  </a:schemeClr>
                </a:solidFill>
              </a:rPr>
              <a:t>ПОДЪЕМА СТРЕЛЫ ГИДРОМАНИПУЛЯТОРА </a:t>
            </a:r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27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3DAEABA-FA40-498D-980F-273DEFB1D5EA}"/>
              </a:ext>
            </a:extLst>
          </p:cNvPr>
          <p:cNvSpPr txBox="1">
            <a:spLocks/>
          </p:cNvSpPr>
          <p:nvPr/>
        </p:nvSpPr>
        <p:spPr>
          <a:xfrm>
            <a:off x="432263" y="444414"/>
            <a:ext cx="10906298" cy="7941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4800" b="1" dirty="0">
                <a:solidFill>
                  <a:schemeClr val="accent6">
                    <a:lumMod val="75000"/>
                  </a:schemeClr>
                </a:solidFill>
              </a:rPr>
              <a:t>ПРОБЛЕМА</a:t>
            </a:r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964277" y="1253331"/>
            <a:ext cx="9842270" cy="4351338"/>
          </a:xfrm>
        </p:spPr>
        <p:txBody>
          <a:bodyPr>
            <a:noAutofit/>
          </a:bodyPr>
          <a:lstStyle/>
          <a:p>
            <a:pPr marL="137160" indent="0" algn="just">
              <a:buNone/>
            </a:pPr>
            <a:r>
              <a:rPr lang="ru-RU" sz="2400" dirty="0"/>
              <a:t>	Высокие динамические нагрузки отрицательно влияют на гидравлическую систему машин, в особенности, при эксплуатации в условиях низких температур. Пиковые скачки давления значительно превышают рабочее, что приводит к выходу из строя гидроцилиндров, рукавов высокого давления и предохранительных клапанов. </a:t>
            </a:r>
          </a:p>
          <a:p>
            <a:pPr marL="137160" indent="0" algn="just">
              <a:buNone/>
            </a:pPr>
            <a:r>
              <a:rPr lang="ru-RU" sz="2400" dirty="0"/>
              <a:t>	Указанные проблемы характерны для многих видов спецтехники оборудованных КМУ, например: экскаваторы и бульдозеры, в т.ч. карьерные; самосвалы; лесная и сельскохозяйственная техника; баржи и суда.   Особенно сильно описанная проблема заметна в оборудовании, использующемся в условиях большого объема работ.</a:t>
            </a:r>
          </a:p>
          <a:p>
            <a:pPr marL="137160" indent="0" algn="just">
              <a:buNone/>
            </a:pPr>
            <a:r>
              <a:rPr lang="ru-RU" sz="2400" dirty="0"/>
              <a:t>	Полученные результаты могут использоваться при проектировании рекуперативных систем новой техники, а также для продления ресурса уже эксплуатирующейся отечественной и импортной техники.  </a:t>
            </a:r>
          </a:p>
        </p:txBody>
      </p:sp>
    </p:spTree>
    <p:extLst>
      <p:ext uri="{BB962C8B-B14F-4D97-AF65-F5344CB8AC3E}">
        <p14:creationId xmlns:p14="http://schemas.microsoft.com/office/powerpoint/2010/main" val="394836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/>
          <p:nvPr/>
        </p:nvPicPr>
        <p:blipFill>
          <a:blip r:embed="rId2"/>
          <a:stretch>
            <a:fillRect/>
          </a:stretch>
        </p:blipFill>
        <p:spPr>
          <a:xfrm>
            <a:off x="976140" y="2419002"/>
            <a:ext cx="4886325" cy="2924175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3"/>
          <a:stretch>
            <a:fillRect/>
          </a:stretch>
        </p:blipFill>
        <p:spPr>
          <a:xfrm>
            <a:off x="6162502" y="2419002"/>
            <a:ext cx="4810124" cy="29241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76102" y="5409854"/>
            <a:ext cx="106013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Рисунок 1 - Теоретические зависимости давления в гидросистеме без демпфирующего устройства</a:t>
            </a:r>
          </a:p>
          <a:p>
            <a:pPr algn="ctr"/>
            <a:r>
              <a:rPr lang="ru-RU" sz="1600" dirty="0"/>
              <a:t> и при использовании энергосберегающего демпфирующего устройства</a:t>
            </a:r>
          </a:p>
          <a:p>
            <a:pPr algn="ctr"/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976140" y="806334"/>
            <a:ext cx="999648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	Применение математических моделей показало, что при отсутствии демпфирующего устройства пиковые скачки давления в </a:t>
            </a:r>
            <a:r>
              <a:rPr lang="ru-RU" sz="2400" dirty="0" err="1"/>
              <a:t>гидролинии</a:t>
            </a:r>
            <a:r>
              <a:rPr lang="ru-RU" sz="2400" dirty="0"/>
              <a:t> и поршневой полости при переходных режимах значительно превышают рабочее.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7206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1993" y="2062826"/>
            <a:ext cx="3540295" cy="794182"/>
          </a:xfrm>
        </p:spPr>
        <p:txBody>
          <a:bodyPr>
            <a:normAutofit fontScale="85000" lnSpcReduction="20000"/>
          </a:bodyPr>
          <a:lstStyle/>
          <a:p>
            <a:pPr marL="137160" indent="0" algn="ctr">
              <a:buNone/>
            </a:pPr>
            <a:r>
              <a:rPr lang="ru-RU" sz="2400" dirty="0"/>
              <a:t>В качестве объекта исследований выбран</a:t>
            </a:r>
            <a:br>
              <a:rPr lang="ru-RU" sz="2400" dirty="0"/>
            </a:br>
            <a:r>
              <a:rPr lang="ru-RU" sz="2400" dirty="0"/>
              <a:t>серийный </a:t>
            </a:r>
            <a:r>
              <a:rPr lang="ru-RU" sz="2400" dirty="0" err="1"/>
              <a:t>гидроманипулятор</a:t>
            </a:r>
            <a:endParaRPr lang="ru-RU" sz="24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3DAEABA-FA40-498D-980F-273DEFB1D5EA}"/>
              </a:ext>
            </a:extLst>
          </p:cNvPr>
          <p:cNvSpPr txBox="1">
            <a:spLocks/>
          </p:cNvSpPr>
          <p:nvPr/>
        </p:nvSpPr>
        <p:spPr>
          <a:xfrm>
            <a:off x="432263" y="444414"/>
            <a:ext cx="10906298" cy="7941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4800" b="1" dirty="0">
                <a:solidFill>
                  <a:schemeClr val="accent6">
                    <a:lumMod val="75000"/>
                  </a:schemeClr>
                </a:solidFill>
              </a:rPr>
              <a:t>РЕШЕНИЕ ПРОБЛЕМЫ</a:t>
            </a:r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C0ED86-5BFD-49F3-95FC-22B28BC5E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534" y="1238595"/>
            <a:ext cx="4573201" cy="38643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A126D2-B2A0-440F-83FF-90B42E7CC00D}"/>
              </a:ext>
            </a:extLst>
          </p:cNvPr>
          <p:cNvSpPr txBox="1"/>
          <p:nvPr/>
        </p:nvSpPr>
        <p:spPr>
          <a:xfrm>
            <a:off x="1659600" y="5311628"/>
            <a:ext cx="31490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Рисунок 2 – Испытательный стенд</a:t>
            </a: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8FE7AD-EA75-4245-8661-8876785E802E}"/>
              </a:ext>
            </a:extLst>
          </p:cNvPr>
          <p:cNvSpPr txBox="1"/>
          <p:nvPr/>
        </p:nvSpPr>
        <p:spPr>
          <a:xfrm>
            <a:off x="5658514" y="4000992"/>
            <a:ext cx="6094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/>
              <a:t>Внедрение в гидросистему манипулятора дополнительного </a:t>
            </a:r>
            <a:r>
              <a:rPr lang="ru-RU" sz="1800" b="1" u="sng" dirty="0"/>
              <a:t>гидроцилиндра</a:t>
            </a:r>
            <a:r>
              <a:rPr lang="ru-RU" sz="1800" b="1" dirty="0"/>
              <a:t> рекуперации</a:t>
            </a:r>
            <a:r>
              <a:rPr lang="ru-RU" b="1" dirty="0"/>
              <a:t> </a:t>
            </a:r>
            <a:br>
              <a:rPr lang="ru-RU" b="1" dirty="0"/>
            </a:br>
            <a:r>
              <a:rPr lang="ru-RU" sz="1800" b="1" dirty="0"/>
              <a:t>и </a:t>
            </a:r>
            <a:r>
              <a:rPr lang="ru-RU" sz="1800" b="1" u="sng" dirty="0"/>
              <a:t>энергосберегающего демпфирующего устройства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7988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3077" y="5507340"/>
            <a:ext cx="6125845" cy="1015663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/>
            <a:r>
              <a:rPr lang="ru-RU" sz="2000" b="1" u="sng" dirty="0"/>
              <a:t>Разработка находится на стадии лабораторных исследований. </a:t>
            </a:r>
          </a:p>
          <a:p>
            <a:pPr algn="just"/>
            <a:r>
              <a:rPr lang="ru-RU" sz="2000" dirty="0"/>
              <a:t>	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AA58297A-2314-455E-8EBB-5D518CE612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683963"/>
              </p:ext>
            </p:extLst>
          </p:nvPr>
        </p:nvGraphicFramePr>
        <p:xfrm>
          <a:off x="466987" y="528771"/>
          <a:ext cx="11258026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9013">
                  <a:extLst>
                    <a:ext uri="{9D8B030D-6E8A-4147-A177-3AD203B41FA5}">
                      <a16:colId xmlns:a16="http://schemas.microsoft.com/office/drawing/2014/main" val="2108615481"/>
                    </a:ext>
                  </a:extLst>
                </a:gridCol>
                <a:gridCol w="5629013">
                  <a:extLst>
                    <a:ext uri="{9D8B030D-6E8A-4147-A177-3AD203B41FA5}">
                      <a16:colId xmlns:a16="http://schemas.microsoft.com/office/drawing/2014/main" val="274236799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Чем полезна наша разработка: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23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accent6"/>
                          </a:solidFill>
                        </a:rPr>
                        <a:t>Сглаживаются</a:t>
                      </a:r>
                      <a:r>
                        <a:rPr lang="ru-RU" sz="2400" dirty="0"/>
                        <a:t> всплески давления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accent6"/>
                          </a:solidFill>
                        </a:rPr>
                        <a:t>Снижение</a:t>
                      </a:r>
                      <a:r>
                        <a:rPr lang="ru-RU" sz="2400" dirty="0"/>
                        <a:t> энергозатрат на 20-30 %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868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accent6"/>
                          </a:solidFill>
                        </a:rPr>
                        <a:t>Устраняются</a:t>
                      </a:r>
                      <a:r>
                        <a:rPr lang="ru-RU" sz="2400" dirty="0"/>
                        <a:t> высокочастотные колебания давления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accent6"/>
                          </a:solidFill>
                        </a:rPr>
                        <a:t>Снижение</a:t>
                      </a:r>
                      <a:r>
                        <a:rPr lang="ru-RU" sz="2400" dirty="0"/>
                        <a:t> расхода топлива на 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92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accent6"/>
                          </a:solidFill>
                        </a:rPr>
                        <a:t>Снижается</a:t>
                      </a:r>
                      <a:r>
                        <a:rPr lang="ru-RU" sz="2400" dirty="0"/>
                        <a:t> усталостное разрушение металлоконструкций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accent6"/>
                          </a:solidFill>
                        </a:rPr>
                        <a:t>Повышение</a:t>
                      </a:r>
                      <a:r>
                        <a:rPr lang="ru-RU" sz="2400" dirty="0"/>
                        <a:t> производительности на 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226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Всплески давления </a:t>
                      </a:r>
                      <a:r>
                        <a:rPr lang="ru-RU" sz="2400" dirty="0">
                          <a:solidFill>
                            <a:schemeClr val="accent6"/>
                          </a:solidFill>
                        </a:rPr>
                        <a:t>не превышают </a:t>
                      </a:r>
                      <a:r>
                        <a:rPr lang="ru-RU" sz="2400" dirty="0"/>
                        <a:t>давление настройки предохранительных клапанов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Использование </a:t>
                      </a:r>
                      <a:r>
                        <a:rPr lang="ru-RU" sz="2400" dirty="0">
                          <a:solidFill>
                            <a:schemeClr val="accent6"/>
                          </a:solidFill>
                        </a:rPr>
                        <a:t>отечественных</a:t>
                      </a:r>
                      <a:r>
                        <a:rPr lang="ru-RU" sz="2400" dirty="0"/>
                        <a:t> комплектующих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0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Гидросистема </a:t>
                      </a:r>
                      <a:r>
                        <a:rPr lang="ru-RU" sz="2400" dirty="0">
                          <a:solidFill>
                            <a:schemeClr val="accent6"/>
                          </a:solidFill>
                        </a:rPr>
                        <a:t>не перегревается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Возможность </a:t>
                      </a:r>
                      <a:r>
                        <a:rPr lang="ru-RU" sz="2400" dirty="0">
                          <a:solidFill>
                            <a:schemeClr val="accent6"/>
                          </a:solidFill>
                        </a:rPr>
                        <a:t>совершенствования</a:t>
                      </a:r>
                      <a:r>
                        <a:rPr lang="ru-RU" sz="2400" dirty="0"/>
                        <a:t> практически любых машин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22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3753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3DAEABA-FA40-498D-980F-273DEFB1D5EA}"/>
              </a:ext>
            </a:extLst>
          </p:cNvPr>
          <p:cNvSpPr txBox="1">
            <a:spLocks/>
          </p:cNvSpPr>
          <p:nvPr/>
        </p:nvSpPr>
        <p:spPr>
          <a:xfrm>
            <a:off x="432263" y="444414"/>
            <a:ext cx="10906298" cy="7941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4800" b="1" dirty="0">
                <a:solidFill>
                  <a:schemeClr val="accent6">
                    <a:lumMod val="75000"/>
                  </a:schemeClr>
                </a:solidFill>
              </a:rPr>
              <a:t>ТЕХНОЛОГИЯ</a:t>
            </a:r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4045" y="1238596"/>
            <a:ext cx="106292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ea typeface="Calibri" panose="020F0502020204030204" pitchFamily="34" charset="0"/>
              </a:rPr>
              <a:t>	Дополнительный гидроцилиндр рекуперации и гидропневматический аккумулятор, по специальной системе </a:t>
            </a:r>
            <a:r>
              <a:rPr lang="ru-RU" sz="2400" dirty="0" err="1">
                <a:ea typeface="Calibri" panose="020F0502020204030204" pitchFamily="34" charset="0"/>
              </a:rPr>
              <a:t>гидропроводов</a:t>
            </a:r>
            <a:r>
              <a:rPr lang="ru-RU" sz="2400" dirty="0">
                <a:ea typeface="Calibri" panose="020F0502020204030204" pitchFamily="34" charset="0"/>
              </a:rPr>
              <a:t>, аккумулирует энергию</a:t>
            </a:r>
            <a:r>
              <a:rPr lang="ru-RU" sz="2400" dirty="0">
                <a:ea typeface="Times New Roman" panose="02020603050405020304" pitchFamily="18" charset="0"/>
              </a:rPr>
              <a:t> торможения при опускании груза и возвращает ее при последующих подъемах груза.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778924" y="3248114"/>
            <a:ext cx="58677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" indent="0" algn="ctr">
              <a:buNone/>
            </a:pPr>
            <a:r>
              <a:rPr lang="ru-RU" sz="1600" dirty="0"/>
              <a:t>Рисунок 3 – Энергосберегающий гидропривод механизма подъема стрелы лесного манипулятора  (схема)</a:t>
            </a:r>
          </a:p>
          <a:p>
            <a:pPr marL="137160" indent="0" algn="ctr">
              <a:buNone/>
            </a:pPr>
            <a:r>
              <a:rPr lang="ru-RU" sz="1600" dirty="0"/>
              <a:t>1 - бак; 2 - насос; 5; 6; 7; 10; 14 - </a:t>
            </a:r>
            <a:r>
              <a:rPr lang="ru-RU" sz="1600" dirty="0" err="1"/>
              <a:t>гидролинии</a:t>
            </a:r>
            <a:r>
              <a:rPr lang="ru-RU" sz="1600" dirty="0"/>
              <a:t>; </a:t>
            </a:r>
          </a:p>
          <a:p>
            <a:pPr marL="137160" indent="0" algn="ctr">
              <a:buNone/>
            </a:pPr>
            <a:r>
              <a:rPr lang="ru-RU" sz="1600" dirty="0"/>
              <a:t>4 - гидроцилиндр привода стрелы 5;</a:t>
            </a:r>
          </a:p>
          <a:p>
            <a:pPr marL="137160" indent="0" algn="ctr">
              <a:buNone/>
            </a:pPr>
            <a:r>
              <a:rPr lang="ru-RU" sz="1600" dirty="0"/>
              <a:t>8 - дополнительный гидроцилиндр рекуперации;</a:t>
            </a:r>
          </a:p>
          <a:p>
            <a:pPr marL="137160" indent="0" algn="ctr">
              <a:buNone/>
            </a:pPr>
            <a:r>
              <a:rPr lang="ru-RU" sz="1600" dirty="0"/>
              <a:t>11; 13; 15; 17; 21; 23 - обратные клапаны;</a:t>
            </a:r>
          </a:p>
          <a:p>
            <a:pPr marL="137160" indent="0" algn="ctr">
              <a:buNone/>
            </a:pPr>
            <a:r>
              <a:rPr lang="ru-RU" sz="1600" dirty="0"/>
              <a:t> 12 - </a:t>
            </a:r>
            <a:r>
              <a:rPr lang="ru-RU" sz="1600" dirty="0" err="1"/>
              <a:t>гидроаккумулятор</a:t>
            </a:r>
            <a:r>
              <a:rPr lang="ru-RU" sz="1600" dirty="0"/>
              <a:t>; 19 - предохранительный клапан; 18 - разгрузочное устройство;</a:t>
            </a:r>
          </a:p>
          <a:p>
            <a:pPr marL="137160" indent="0" algn="ctr">
              <a:buNone/>
            </a:pPr>
            <a:r>
              <a:rPr lang="ru-RU" sz="1600" dirty="0"/>
              <a:t>22 - демпфер; 25 - плунжер.</a:t>
            </a:r>
          </a:p>
        </p:txBody>
      </p:sp>
      <p:pic>
        <p:nvPicPr>
          <p:cNvPr id="8" name="Рисунок 7" descr="G:\дисс Конюхову А В\Патенты Конюхов\Заявка Энергосберегающий гидропривод\ор2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0" t="8776" r="5170"/>
          <a:stretch/>
        </p:blipFill>
        <p:spPr bwMode="auto">
          <a:xfrm>
            <a:off x="8150311" y="2413470"/>
            <a:ext cx="3188250" cy="3977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5321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3DAEABA-FA40-498D-980F-273DEFB1D5EA}"/>
              </a:ext>
            </a:extLst>
          </p:cNvPr>
          <p:cNvSpPr txBox="1">
            <a:spLocks/>
          </p:cNvSpPr>
          <p:nvPr/>
        </p:nvSpPr>
        <p:spPr>
          <a:xfrm>
            <a:off x="432263" y="444414"/>
            <a:ext cx="10906298" cy="7941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4800" b="1" dirty="0">
                <a:solidFill>
                  <a:schemeClr val="accent6">
                    <a:lumMod val="75000"/>
                  </a:schemeClr>
                </a:solidFill>
              </a:rPr>
              <a:t>КОНКУРЕНТЫ</a:t>
            </a:r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FEEA4281-5475-466C-95AE-E4F96E053C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736041"/>
              </p:ext>
            </p:extLst>
          </p:nvPr>
        </p:nvGraphicFramePr>
        <p:xfrm>
          <a:off x="1472498" y="2029934"/>
          <a:ext cx="9669012" cy="3092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3004">
                  <a:extLst>
                    <a:ext uri="{9D8B030D-6E8A-4147-A177-3AD203B41FA5}">
                      <a16:colId xmlns:a16="http://schemas.microsoft.com/office/drawing/2014/main" val="3984331065"/>
                    </a:ext>
                  </a:extLst>
                </a:gridCol>
                <a:gridCol w="3223004">
                  <a:extLst>
                    <a:ext uri="{9D8B030D-6E8A-4147-A177-3AD203B41FA5}">
                      <a16:colId xmlns:a16="http://schemas.microsoft.com/office/drawing/2014/main" val="2867754223"/>
                    </a:ext>
                  </a:extLst>
                </a:gridCol>
                <a:gridCol w="3223004">
                  <a:extLst>
                    <a:ext uri="{9D8B030D-6E8A-4147-A177-3AD203B41FA5}">
                      <a16:colId xmlns:a16="http://schemas.microsoft.com/office/drawing/2014/main" val="2327100662"/>
                    </a:ext>
                  </a:extLst>
                </a:gridCol>
              </a:tblGrid>
              <a:tr h="773116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Иностранные производители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292918"/>
                  </a:ext>
                </a:extLst>
              </a:tr>
              <a:tr h="773116">
                <a:tc>
                  <a:txBody>
                    <a:bodyPr/>
                    <a:lstStyle/>
                    <a:p>
                      <a:r>
                        <a:rPr lang="en-US" dirty="0" err="1"/>
                        <a:t>Zoomlion</a:t>
                      </a:r>
                      <a:r>
                        <a:rPr lang="ru-RU" dirty="0"/>
                        <a:t> (Китай)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Shaoye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(Китай)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Kesla</a:t>
                      </a:r>
                      <a:r>
                        <a:rPr lang="en-US" dirty="0"/>
                        <a:t> </a:t>
                      </a:r>
                      <a:r>
                        <a:rPr lang="ru-RU" dirty="0"/>
                        <a:t>(Финляндия)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546827"/>
                  </a:ext>
                </a:extLst>
              </a:tr>
              <a:tr h="773116">
                <a:tc>
                  <a:txBody>
                    <a:bodyPr/>
                    <a:lstStyle/>
                    <a:p>
                      <a:r>
                        <a:rPr lang="en-US" dirty="0"/>
                        <a:t>Hiab</a:t>
                      </a:r>
                      <a:r>
                        <a:rPr lang="ru-RU" dirty="0"/>
                        <a:t> (Швеция)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Loglift</a:t>
                      </a:r>
                      <a:r>
                        <a:rPr lang="ru-RU" dirty="0"/>
                        <a:t> (Финляндия)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Jonsered</a:t>
                      </a:r>
                      <a:r>
                        <a:rPr lang="ru-RU" dirty="0"/>
                        <a:t> (Швеция)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66290"/>
                  </a:ext>
                </a:extLst>
              </a:tr>
              <a:tr h="773116">
                <a:tc>
                  <a:txBody>
                    <a:bodyPr/>
                    <a:lstStyle/>
                    <a:p>
                      <a:r>
                        <a:rPr lang="en-US" dirty="0"/>
                        <a:t>John Deere</a:t>
                      </a:r>
                      <a:r>
                        <a:rPr lang="ru-RU" dirty="0"/>
                        <a:t> (США)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Caterpillar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(США)</a:t>
                      </a:r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Ponsse</a:t>
                      </a:r>
                      <a:r>
                        <a:rPr lang="ru-RU" dirty="0"/>
                        <a:t> (Финляндия)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277433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EC81B8E-CC1E-48F8-B3AF-FDAFC18CC9D9}"/>
              </a:ext>
            </a:extLst>
          </p:cNvPr>
          <p:cNvSpPr/>
          <p:nvPr/>
        </p:nvSpPr>
        <p:spPr>
          <a:xfrm>
            <a:off x="771787" y="5293453"/>
            <a:ext cx="360727" cy="4026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93B496-DCAA-46E8-BCEE-9003C266103B}"/>
              </a:ext>
            </a:extLst>
          </p:cNvPr>
          <p:cNvSpPr/>
          <p:nvPr/>
        </p:nvSpPr>
        <p:spPr>
          <a:xfrm>
            <a:off x="4749567" y="5293451"/>
            <a:ext cx="360727" cy="40267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F0C9EBA-999B-46F2-9ABC-E51B6C62A559}"/>
              </a:ext>
            </a:extLst>
          </p:cNvPr>
          <p:cNvSpPr/>
          <p:nvPr/>
        </p:nvSpPr>
        <p:spPr>
          <a:xfrm>
            <a:off x="8546983" y="5293453"/>
            <a:ext cx="360727" cy="4026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708611-A093-4867-8598-81641B8C3BA3}"/>
              </a:ext>
            </a:extLst>
          </p:cNvPr>
          <p:cNvSpPr txBox="1"/>
          <p:nvPr/>
        </p:nvSpPr>
        <p:spPr>
          <a:xfrm>
            <a:off x="1132514" y="5171623"/>
            <a:ext cx="2884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Увеличивают производство</a:t>
            </a:r>
          </a:p>
          <a:p>
            <a:r>
              <a:rPr lang="ru-RU" dirty="0"/>
              <a:t>и продажи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2CD26C-DFDD-4034-B354-47B0E27D1505}"/>
              </a:ext>
            </a:extLst>
          </p:cNvPr>
          <p:cNvSpPr txBox="1"/>
          <p:nvPr/>
        </p:nvSpPr>
        <p:spPr>
          <a:xfrm>
            <a:off x="5110294" y="5171622"/>
            <a:ext cx="2909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Остались на отечественном</a:t>
            </a:r>
          </a:p>
          <a:p>
            <a:r>
              <a:rPr lang="ru-RU" dirty="0"/>
              <a:t>рынке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478427-9D8A-4BB0-89F6-4CE7CC7CE60B}"/>
              </a:ext>
            </a:extLst>
          </p:cNvPr>
          <p:cNvSpPr txBox="1"/>
          <p:nvPr/>
        </p:nvSpPr>
        <p:spPr>
          <a:xfrm>
            <a:off x="8907710" y="5293233"/>
            <a:ext cx="2320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Прекратили действие</a:t>
            </a:r>
          </a:p>
        </p:txBody>
      </p:sp>
    </p:spTree>
    <p:extLst>
      <p:ext uri="{BB962C8B-B14F-4D97-AF65-F5344CB8AC3E}">
        <p14:creationId xmlns:p14="http://schemas.microsoft.com/office/powerpoint/2010/main" val="1648279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3DAEABA-FA40-498D-980F-273DEFB1D5EA}"/>
              </a:ext>
            </a:extLst>
          </p:cNvPr>
          <p:cNvSpPr txBox="1">
            <a:spLocks/>
          </p:cNvSpPr>
          <p:nvPr/>
        </p:nvSpPr>
        <p:spPr>
          <a:xfrm>
            <a:off x="432263" y="444414"/>
            <a:ext cx="10906298" cy="7941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4800" b="1" dirty="0">
                <a:solidFill>
                  <a:schemeClr val="accent6">
                    <a:lumMod val="75000"/>
                  </a:schemeClr>
                </a:solidFill>
              </a:rPr>
              <a:t>ОЦЕНКА РЫНКА</a:t>
            </a:r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A9341D84-52D8-4450-9173-A16EA02446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6550185"/>
              </p:ext>
            </p:extLst>
          </p:nvPr>
        </p:nvGraphicFramePr>
        <p:xfrm>
          <a:off x="118816" y="1968688"/>
          <a:ext cx="5477368" cy="3236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E59C85F1-F2F0-42F2-A8BB-E4ABE6D572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3900577"/>
              </p:ext>
            </p:extLst>
          </p:nvPr>
        </p:nvGraphicFramePr>
        <p:xfrm>
          <a:off x="5479048" y="1687832"/>
          <a:ext cx="5495512" cy="3798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86250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3DAEABA-FA40-498D-980F-273DEFB1D5EA}"/>
              </a:ext>
            </a:extLst>
          </p:cNvPr>
          <p:cNvSpPr txBox="1">
            <a:spLocks/>
          </p:cNvSpPr>
          <p:nvPr/>
        </p:nvSpPr>
        <p:spPr>
          <a:xfrm>
            <a:off x="642851" y="459095"/>
            <a:ext cx="10906298" cy="7941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БИЗНЕС-МОДЕЛЬ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72725215-5A18-490E-B4B7-4901D3D70EEE}"/>
              </a:ext>
            </a:extLst>
          </p:cNvPr>
          <p:cNvSpPr/>
          <p:nvPr/>
        </p:nvSpPr>
        <p:spPr>
          <a:xfrm rot="10800000">
            <a:off x="5773023" y="1934539"/>
            <a:ext cx="645953" cy="9731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959818B6-7032-4EE6-BC69-B559B7D26C83}"/>
              </a:ext>
            </a:extLst>
          </p:cNvPr>
          <p:cNvSpPr/>
          <p:nvPr/>
        </p:nvSpPr>
        <p:spPr>
          <a:xfrm rot="16200000">
            <a:off x="7309605" y="3076352"/>
            <a:ext cx="645953" cy="9731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AE438E3D-E3D5-4290-A322-F1246FCCF9AB}"/>
              </a:ext>
            </a:extLst>
          </p:cNvPr>
          <p:cNvSpPr/>
          <p:nvPr/>
        </p:nvSpPr>
        <p:spPr>
          <a:xfrm>
            <a:off x="5805181" y="4095580"/>
            <a:ext cx="645953" cy="9731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4B409700-A74F-493B-8E1E-21D8A0C4FA00}"/>
              </a:ext>
            </a:extLst>
          </p:cNvPr>
          <p:cNvSpPr/>
          <p:nvPr/>
        </p:nvSpPr>
        <p:spPr>
          <a:xfrm rot="5400000">
            <a:off x="4300758" y="3076351"/>
            <a:ext cx="645953" cy="9731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CD21EEB4-81B5-4893-A5EF-D45E5E865C59}"/>
              </a:ext>
            </a:extLst>
          </p:cNvPr>
          <p:cNvSpPr/>
          <p:nvPr/>
        </p:nvSpPr>
        <p:spPr>
          <a:xfrm>
            <a:off x="4949505" y="2827089"/>
            <a:ext cx="2357306" cy="147165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Наше решение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8A62BEC-9CAA-4DA3-B0C9-2BFA127B40D4}"/>
              </a:ext>
            </a:extLst>
          </p:cNvPr>
          <p:cNvSpPr/>
          <p:nvPr/>
        </p:nvSpPr>
        <p:spPr>
          <a:xfrm>
            <a:off x="4917346" y="462888"/>
            <a:ext cx="2357306" cy="147165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Продажа готовых решений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7455C365-BE74-4E09-8AEB-81309C0E4978}"/>
              </a:ext>
            </a:extLst>
          </p:cNvPr>
          <p:cNvSpPr/>
          <p:nvPr/>
        </p:nvSpPr>
        <p:spPr>
          <a:xfrm>
            <a:off x="1779867" y="2827089"/>
            <a:ext cx="2357306" cy="147165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Проведение НИОКР на заказ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8947792B-01D3-41D4-9B0A-C80367A3184E}"/>
              </a:ext>
            </a:extLst>
          </p:cNvPr>
          <p:cNvSpPr/>
          <p:nvPr/>
        </p:nvSpPr>
        <p:spPr>
          <a:xfrm>
            <a:off x="8123335" y="2533839"/>
            <a:ext cx="2799129" cy="194143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Создание участка производства на базе предприятия (сотрудничество) 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2181E59C-2AF9-4AC5-9AD2-60F4D0AF53EF}"/>
              </a:ext>
            </a:extLst>
          </p:cNvPr>
          <p:cNvSpPr/>
          <p:nvPr/>
        </p:nvSpPr>
        <p:spPr>
          <a:xfrm>
            <a:off x="4894975" y="5068703"/>
            <a:ext cx="2466363" cy="147165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Модернизация существующего оборудования </a:t>
            </a:r>
          </a:p>
        </p:txBody>
      </p:sp>
    </p:spTree>
    <p:extLst>
      <p:ext uri="{BB962C8B-B14F-4D97-AF65-F5344CB8AC3E}">
        <p14:creationId xmlns:p14="http://schemas.microsoft.com/office/powerpoint/2010/main" val="1053010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3DAEABA-FA40-498D-980F-273DEFB1D5EA}"/>
              </a:ext>
            </a:extLst>
          </p:cNvPr>
          <p:cNvSpPr txBox="1">
            <a:spLocks/>
          </p:cNvSpPr>
          <p:nvPr/>
        </p:nvSpPr>
        <p:spPr>
          <a:xfrm>
            <a:off x="432263" y="444414"/>
            <a:ext cx="10906298" cy="7941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4800" b="1" dirty="0">
                <a:solidFill>
                  <a:schemeClr val="accent6">
                    <a:lumMod val="75000"/>
                  </a:schemeClr>
                </a:solidFill>
              </a:rPr>
              <a:t>УРОВЕНЬ ГОТОВНОСТИ</a:t>
            </a:r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9710" y="1959093"/>
            <a:ext cx="1054885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006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Изготовлен испытательный стенд для 	исследования параметров работы усовершенствованного </a:t>
            </a:r>
            <a:r>
              <a:rPr lang="ru-RU" sz="2400" dirty="0" err="1"/>
              <a:t>гидроманипулятора</a:t>
            </a:r>
            <a:r>
              <a:rPr lang="ru-RU" sz="2400" dirty="0"/>
              <a:t>;</a:t>
            </a:r>
          </a:p>
          <a:p>
            <a:pPr marL="48006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Для обоснования параметров энергосберегающего гидропривода механизма подъема стрелы лесного манипулятора составлена расчетная схема;</a:t>
            </a:r>
          </a:p>
          <a:p>
            <a:pPr marL="48006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Разработана математическая модель подъема стрелы </a:t>
            </a:r>
            <a:r>
              <a:rPr lang="ru-RU" sz="2400" dirty="0" err="1"/>
              <a:t>гидроманипулятора</a:t>
            </a:r>
            <a:r>
              <a:rPr lang="ru-RU" sz="2400" dirty="0"/>
              <a:t> с гидропневматическим устройством при работе на уклоне и обоснованы ее параметры;</a:t>
            </a:r>
          </a:p>
          <a:p>
            <a:pPr marL="48006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Разработан алгоритм решения полученной мат. модели;</a:t>
            </a:r>
          </a:p>
        </p:txBody>
      </p:sp>
    </p:spTree>
    <p:extLst>
      <p:ext uri="{BB962C8B-B14F-4D97-AF65-F5344CB8AC3E}">
        <p14:creationId xmlns:p14="http://schemas.microsoft.com/office/powerpoint/2010/main" val="2779190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701" y="766983"/>
            <a:ext cx="110136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006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Проведенное испытание энергосберегающего гидропривода подтвердило теорию о принципе его работы и снижении пикового давления в </a:t>
            </a:r>
            <a:r>
              <a:rPr lang="ru-RU" sz="2400" dirty="0" err="1"/>
              <a:t>гидропроводах</a:t>
            </a:r>
            <a:r>
              <a:rPr lang="ru-RU" sz="2400" dirty="0"/>
              <a:t>;</a:t>
            </a:r>
          </a:p>
          <a:p>
            <a:pPr marL="48006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Графики зависимостей давления рабочей жидкости (рис. 1) показали, что подключение энергосберегающего демпфирующего устройства в гидропривод механизма подъема стрелы позволяет снизить пиковое давление в </a:t>
            </a:r>
            <a:r>
              <a:rPr lang="ru-RU" sz="2400" dirty="0" err="1"/>
              <a:t>гидролинии</a:t>
            </a:r>
            <a:r>
              <a:rPr lang="ru-RU" sz="2400" dirty="0"/>
              <a:t> поршневой полости гидроцилиндра при переходных режимах в 1,5-1,6 раза.</a:t>
            </a:r>
          </a:p>
          <a:p>
            <a:pPr marL="137160" indent="0" algn="just">
              <a:buNone/>
            </a:pPr>
            <a:r>
              <a:rPr lang="ru-RU" sz="2400" dirty="0"/>
              <a:t>	</a:t>
            </a:r>
          </a:p>
          <a:p>
            <a:pPr marL="137160" indent="0" algn="just">
              <a:buNone/>
            </a:pPr>
            <a:endParaRPr lang="ru-RU" sz="2400" dirty="0"/>
          </a:p>
          <a:p>
            <a:pPr marL="137160" indent="0" algn="just">
              <a:buNone/>
            </a:pPr>
            <a:endParaRPr lang="ru-RU" sz="2400" dirty="0"/>
          </a:p>
          <a:p>
            <a:pPr marL="137160" indent="0" algn="just">
              <a:buNone/>
            </a:pPr>
            <a:r>
              <a:rPr lang="ru-RU" sz="2400" dirty="0"/>
              <a:t>	В дальнейшем будут проводиться экспериментальные исследования для определения технологических параметров энергосберегающего гидропривода при различной </a:t>
            </a:r>
            <a:r>
              <a:rPr lang="ru-RU" sz="2400" dirty="0" err="1"/>
              <a:t>нагруженности</a:t>
            </a:r>
            <a:r>
              <a:rPr lang="ru-RU" sz="2400" dirty="0"/>
              <a:t> для оптимизации объема поднимаемого груза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879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3DAEABA-FA40-498D-980F-273DEFB1D5EA}"/>
              </a:ext>
            </a:extLst>
          </p:cNvPr>
          <p:cNvSpPr txBox="1">
            <a:spLocks/>
          </p:cNvSpPr>
          <p:nvPr/>
        </p:nvSpPr>
        <p:spPr>
          <a:xfrm>
            <a:off x="432263" y="444414"/>
            <a:ext cx="10906298" cy="7941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4800" b="1" dirty="0">
                <a:solidFill>
                  <a:schemeClr val="accent6">
                    <a:lumMod val="75000"/>
                  </a:schemeClr>
                </a:solidFill>
              </a:rPr>
              <a:t>КОМАНДА</a:t>
            </a:r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1566" y="2047567"/>
            <a:ext cx="10515600" cy="4351338"/>
          </a:xfrm>
        </p:spPr>
        <p:txBody>
          <a:bodyPr/>
          <a:lstStyle/>
          <a:p>
            <a:r>
              <a:rPr lang="ru-RU" dirty="0" err="1"/>
              <a:t>Усков</a:t>
            </a:r>
            <a:r>
              <a:rPr lang="ru-RU" dirty="0"/>
              <a:t> А. И., руководитель проекта;</a:t>
            </a:r>
          </a:p>
          <a:p>
            <a:r>
              <a:rPr lang="ru-RU" dirty="0" err="1"/>
              <a:t>Четверикова</a:t>
            </a:r>
            <a:r>
              <a:rPr lang="ru-RU" dirty="0"/>
              <a:t> И. В., руководитель проекта;</a:t>
            </a:r>
          </a:p>
          <a:p>
            <a:r>
              <a:rPr lang="ru-RU" dirty="0"/>
              <a:t>Попиков П. И., научный руководитель;</a:t>
            </a:r>
          </a:p>
          <a:p>
            <a:r>
              <a:rPr lang="ru-RU" dirty="0" err="1"/>
              <a:t>Дручинин</a:t>
            </a:r>
            <a:r>
              <a:rPr lang="ru-RU" dirty="0"/>
              <a:t> Д. Ю., технический специалист;</a:t>
            </a:r>
          </a:p>
          <a:p>
            <a:r>
              <a:rPr lang="ru-RU" dirty="0"/>
              <a:t>Петков А. Ф., технический специалист.</a:t>
            </a:r>
          </a:p>
        </p:txBody>
      </p:sp>
    </p:spTree>
    <p:extLst>
      <p:ext uri="{BB962C8B-B14F-4D97-AF65-F5344CB8AC3E}">
        <p14:creationId xmlns:p14="http://schemas.microsoft.com/office/powerpoint/2010/main" val="1006459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3DAEABA-FA40-498D-980F-273DEFB1D5EA}"/>
              </a:ext>
            </a:extLst>
          </p:cNvPr>
          <p:cNvSpPr txBox="1">
            <a:spLocks/>
          </p:cNvSpPr>
          <p:nvPr/>
        </p:nvSpPr>
        <p:spPr>
          <a:xfrm>
            <a:off x="-268448" y="459096"/>
            <a:ext cx="11930827" cy="53709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ЗАПРОС К АКСЕЛЕРАТОРУ и ТЕХНОЛОГИЧЕСКИМ ПАРТНЁРАМ</a:t>
            </a:r>
            <a:endParaRPr 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5B7FF847-76D7-4D9A-B83B-760C16740131}"/>
              </a:ext>
            </a:extLst>
          </p:cNvPr>
          <p:cNvSpPr/>
          <p:nvPr/>
        </p:nvSpPr>
        <p:spPr>
          <a:xfrm>
            <a:off x="5323655" y="3166062"/>
            <a:ext cx="1803633" cy="8284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2AFC832-776F-4E1E-8277-BF37FE9AB56A}"/>
              </a:ext>
            </a:extLst>
          </p:cNvPr>
          <p:cNvSpPr txBox="1"/>
          <p:nvPr/>
        </p:nvSpPr>
        <p:spPr>
          <a:xfrm>
            <a:off x="5498445" y="3257102"/>
            <a:ext cx="1454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Цели нашего</a:t>
            </a:r>
            <a:br>
              <a:rPr lang="ru-RU" dirty="0"/>
            </a:br>
            <a:r>
              <a:rPr lang="ru-RU" dirty="0"/>
              <a:t>участия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076490B4-AE47-4775-8343-E0F4F91878BD}"/>
              </a:ext>
            </a:extLst>
          </p:cNvPr>
          <p:cNvSpPr/>
          <p:nvPr/>
        </p:nvSpPr>
        <p:spPr>
          <a:xfrm>
            <a:off x="2377672" y="2723824"/>
            <a:ext cx="1905725" cy="171288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1208C60D-6787-4D1A-8094-E59DF6819C1B}"/>
              </a:ext>
            </a:extLst>
          </p:cNvPr>
          <p:cNvSpPr/>
          <p:nvPr/>
        </p:nvSpPr>
        <p:spPr>
          <a:xfrm>
            <a:off x="5361003" y="1100007"/>
            <a:ext cx="1728935" cy="15583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A6904EF0-DAF8-47F4-979E-783B1FAC01FF}"/>
              </a:ext>
            </a:extLst>
          </p:cNvPr>
          <p:cNvSpPr/>
          <p:nvPr/>
        </p:nvSpPr>
        <p:spPr>
          <a:xfrm>
            <a:off x="4791499" y="4640325"/>
            <a:ext cx="2867937" cy="18477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37593318-1C5E-4ABA-BF70-A5582F554D52}"/>
              </a:ext>
            </a:extLst>
          </p:cNvPr>
          <p:cNvSpPr/>
          <p:nvPr/>
        </p:nvSpPr>
        <p:spPr>
          <a:xfrm>
            <a:off x="8202467" y="2799260"/>
            <a:ext cx="1733789" cy="15583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13622F7D-0A3A-41C9-B4C7-19701664EC12}"/>
              </a:ext>
            </a:extLst>
          </p:cNvPr>
          <p:cNvCxnSpPr>
            <a:cxnSpLocks/>
            <a:stCxn id="39" idx="0"/>
            <a:endCxn id="42" idx="4"/>
          </p:cNvCxnSpPr>
          <p:nvPr/>
        </p:nvCxnSpPr>
        <p:spPr>
          <a:xfrm flipH="1" flipV="1">
            <a:off x="6225471" y="2658354"/>
            <a:ext cx="1" cy="5077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247FA93D-EDB5-4B72-8CDE-F849914DB2E2}"/>
              </a:ext>
            </a:extLst>
          </p:cNvPr>
          <p:cNvCxnSpPr>
            <a:cxnSpLocks/>
            <a:stCxn id="39" idx="3"/>
            <a:endCxn id="44" idx="2"/>
          </p:cNvCxnSpPr>
          <p:nvPr/>
        </p:nvCxnSpPr>
        <p:spPr>
          <a:xfrm flipV="1">
            <a:off x="7127288" y="3578434"/>
            <a:ext cx="1075179" cy="18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339FB1AE-133F-4A6C-8DAD-F22356007ABC}"/>
              </a:ext>
            </a:extLst>
          </p:cNvPr>
          <p:cNvCxnSpPr>
            <a:cxnSpLocks/>
            <a:stCxn id="39" idx="1"/>
            <a:endCxn id="41" idx="6"/>
          </p:cNvCxnSpPr>
          <p:nvPr/>
        </p:nvCxnSpPr>
        <p:spPr>
          <a:xfrm flipH="1" flipV="1">
            <a:off x="4283397" y="3580267"/>
            <a:ext cx="1040258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8749649B-04E5-499A-8137-0C31623DEC80}"/>
              </a:ext>
            </a:extLst>
          </p:cNvPr>
          <p:cNvCxnSpPr>
            <a:cxnSpLocks/>
            <a:stCxn id="39" idx="2"/>
          </p:cNvCxnSpPr>
          <p:nvPr/>
        </p:nvCxnSpPr>
        <p:spPr>
          <a:xfrm flipH="1">
            <a:off x="6225471" y="3994475"/>
            <a:ext cx="1" cy="633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333698C-F83A-4616-A4C5-266F2D26661E}"/>
              </a:ext>
            </a:extLst>
          </p:cNvPr>
          <p:cNvSpPr txBox="1"/>
          <p:nvPr/>
        </p:nvSpPr>
        <p:spPr>
          <a:xfrm>
            <a:off x="5361002" y="1523292"/>
            <a:ext cx="17289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Научное</a:t>
            </a:r>
            <a:br>
              <a:rPr lang="ru-RU" dirty="0"/>
            </a:br>
            <a:r>
              <a:rPr lang="ru-RU" dirty="0"/>
              <a:t>сотрудничество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A0B7575-7297-468C-B724-DB3FFE004C18}"/>
              </a:ext>
            </a:extLst>
          </p:cNvPr>
          <p:cNvSpPr txBox="1"/>
          <p:nvPr/>
        </p:nvSpPr>
        <p:spPr>
          <a:xfrm>
            <a:off x="2401188" y="3118601"/>
            <a:ext cx="18534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Пилотирование</a:t>
            </a:r>
            <a:br>
              <a:rPr lang="ru-RU" dirty="0"/>
            </a:br>
            <a:r>
              <a:rPr lang="ru-RU" dirty="0"/>
              <a:t>проекта</a:t>
            </a:r>
            <a:br>
              <a:rPr lang="ru-RU" dirty="0"/>
            </a:br>
            <a:r>
              <a:rPr lang="ru-RU" dirty="0"/>
              <a:t>на предприятиях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EF2FD42-A6E3-4D18-82A4-03E05363A0CC}"/>
              </a:ext>
            </a:extLst>
          </p:cNvPr>
          <p:cNvSpPr txBox="1"/>
          <p:nvPr/>
        </p:nvSpPr>
        <p:spPr>
          <a:xfrm>
            <a:off x="8229378" y="3242497"/>
            <a:ext cx="170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Внедрение</a:t>
            </a:r>
            <a:br>
              <a:rPr lang="ru-RU" dirty="0"/>
            </a:br>
            <a:r>
              <a:rPr lang="ru-RU" dirty="0"/>
              <a:t>в производство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3A46E06-28EB-4AF3-A78E-F11D4B879209}"/>
              </a:ext>
            </a:extLst>
          </p:cNvPr>
          <p:cNvSpPr txBox="1"/>
          <p:nvPr/>
        </p:nvSpPr>
        <p:spPr>
          <a:xfrm>
            <a:off x="4851695" y="5097645"/>
            <a:ext cx="27475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Уточнение актуальных</a:t>
            </a:r>
            <a:br>
              <a:rPr lang="ru-RU" dirty="0"/>
            </a:br>
            <a:r>
              <a:rPr lang="ru-RU" dirty="0"/>
              <a:t>проблем технологических</a:t>
            </a:r>
          </a:p>
          <a:p>
            <a:pPr algn="ctr"/>
            <a:r>
              <a:rPr lang="ru-RU" dirty="0"/>
              <a:t>машин и оборудования</a:t>
            </a:r>
          </a:p>
        </p:txBody>
      </p:sp>
    </p:spTree>
    <p:extLst>
      <p:ext uri="{BB962C8B-B14F-4D97-AF65-F5344CB8AC3E}">
        <p14:creationId xmlns:p14="http://schemas.microsoft.com/office/powerpoint/2010/main" val="2166813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27007" y="530352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3DAEABA-FA40-498D-980F-273DEFB1D5EA}"/>
              </a:ext>
            </a:extLst>
          </p:cNvPr>
          <p:cNvSpPr txBox="1">
            <a:spLocks/>
          </p:cNvSpPr>
          <p:nvPr/>
        </p:nvSpPr>
        <p:spPr>
          <a:xfrm>
            <a:off x="2254230" y="2198717"/>
            <a:ext cx="10906298" cy="7941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solidFill>
                  <a:schemeClr val="accent6">
                    <a:lumMod val="75000"/>
                  </a:schemeClr>
                </a:solidFill>
              </a:rPr>
              <a:t>СПАСИБО ЗА ВНИМАНИЕ!</a:t>
            </a:r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yarly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80510" y="344979"/>
            <a:ext cx="1853738" cy="185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2742" y="548818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solidFill>
                  <a:schemeClr val="bg1"/>
                </a:solidFill>
              </a:rPr>
              <a:t>Усков</a:t>
            </a:r>
            <a:r>
              <a:rPr lang="ru-RU" b="1" dirty="0">
                <a:solidFill>
                  <a:schemeClr val="bg1"/>
                </a:solidFill>
              </a:rPr>
              <a:t> Алексей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Телефон: 8-920-418-34-37, </a:t>
            </a:r>
            <a:r>
              <a:rPr lang="en-US" dirty="0">
                <a:solidFill>
                  <a:schemeClr val="bg1"/>
                </a:solidFill>
              </a:rPr>
              <a:t>E-mail</a:t>
            </a:r>
            <a:r>
              <a:rPr lang="ru-RU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uskov.aleshcka@yandex.ru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3599157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base.com-w917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powerpointbase.com-w917</Template>
  <TotalTime>2757</TotalTime>
  <Words>389</Words>
  <Application>Microsoft Office PowerPoint</Application>
  <PresentationFormat>Широкоэкранный</PresentationFormat>
  <Paragraphs>88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powerpointbase.com-w917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Моделирование новой конструкции механизма подъема стреловой группы манипулятора для машин манипуляторного типа</dc:title>
  <dc:creator>Анюта!</dc:creator>
  <cp:lastModifiedBy>Усков Алексей Иванович</cp:lastModifiedBy>
  <cp:revision>137</cp:revision>
  <dcterms:created xsi:type="dcterms:W3CDTF">2017-11-16T21:01:07Z</dcterms:created>
  <dcterms:modified xsi:type="dcterms:W3CDTF">2023-10-25T07:58:05Z</dcterms:modified>
</cp:coreProperties>
</file>