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11315700" cx="20112025"/>
  <p:notesSz cx="9144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jjMD+WXdmdyC3CP8Gru4U1zReO3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640A305-BBC7-4CD9-BC00-CDB02561274A}">
  <a:tblStyle styleId="{4640A305-BBC7-4CD9-BC00-CDB02561274A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customschemas.google.com/relationships/presentationmetadata" Target="meta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3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95506a2b2d_0_2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95506a2b2d_0_2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295506a2b2d_0_2:notes"/>
          <p:cNvSpPr txBox="1"/>
          <p:nvPr>
            <p:ph idx="12" type="sldNum"/>
          </p:nvPr>
        </p:nvSpPr>
        <p:spPr>
          <a:xfrm>
            <a:off x="5180013" y="6513513"/>
            <a:ext cx="3962400" cy="344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95506a2b2d_0_24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95506a2b2d_0_24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295506a2b2d_0_24:notes"/>
          <p:cNvSpPr txBox="1"/>
          <p:nvPr>
            <p:ph idx="12" type="sldNum"/>
          </p:nvPr>
        </p:nvSpPr>
        <p:spPr>
          <a:xfrm>
            <a:off x="5180013" y="6513513"/>
            <a:ext cx="3962400" cy="344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5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6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97a207e055_0_5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97a207e055_0_5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g297a207e055_0_5:notes"/>
          <p:cNvSpPr txBox="1"/>
          <p:nvPr>
            <p:ph idx="12" type="sldNum"/>
          </p:nvPr>
        </p:nvSpPr>
        <p:spPr>
          <a:xfrm>
            <a:off x="5180013" y="6513513"/>
            <a:ext cx="3962400" cy="344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7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8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9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0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1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4.png"/><Relationship Id="rId3" Type="http://schemas.openxmlformats.org/officeDocument/2006/relationships/image" Target="../media/image18.png"/><Relationship Id="rId4" Type="http://schemas.openxmlformats.org/officeDocument/2006/relationships/image" Target="../media/image16.png"/><Relationship Id="rId11" Type="http://schemas.openxmlformats.org/officeDocument/2006/relationships/image" Target="../media/image19.png"/><Relationship Id="rId10" Type="http://schemas.openxmlformats.org/officeDocument/2006/relationships/image" Target="../media/image47.png"/><Relationship Id="rId12" Type="http://schemas.openxmlformats.org/officeDocument/2006/relationships/image" Target="../media/image12.png"/><Relationship Id="rId9" Type="http://schemas.openxmlformats.org/officeDocument/2006/relationships/image" Target="../media/image37.png"/><Relationship Id="rId5" Type="http://schemas.openxmlformats.org/officeDocument/2006/relationships/image" Target="../media/image17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/>
          <p:nvPr>
            <p:ph type="ctrTitle"/>
          </p:nvPr>
        </p:nvSpPr>
        <p:spPr>
          <a:xfrm>
            <a:off x="2514005" y="1851899"/>
            <a:ext cx="15084029" cy="39395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898"/>
              <a:buFont typeface="Arial"/>
              <a:buNone/>
              <a:defRPr sz="98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" type="subTitle"/>
          </p:nvPr>
        </p:nvSpPr>
        <p:spPr>
          <a:xfrm>
            <a:off x="2514005" y="5943363"/>
            <a:ext cx="15084029" cy="2732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959"/>
              <a:buNone/>
              <a:defRPr sz="3959"/>
            </a:lvl1pPr>
            <a:lvl2pPr lvl="1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None/>
              <a:defRPr sz="3299"/>
            </a:lvl2pPr>
            <a:lvl3pPr lvl="2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None/>
              <a:defRPr sz="2969"/>
            </a:lvl3pPr>
            <a:lvl4pPr lvl="3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4pPr>
            <a:lvl5pPr lvl="4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5pPr>
            <a:lvl6pPr lvl="5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6pPr>
            <a:lvl7pPr lvl="6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7pPr>
            <a:lvl8pPr lvl="7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8pPr>
            <a:lvl9pPr lvl="8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9pPr>
          </a:lstStyle>
          <a:p/>
        </p:txBody>
      </p:sp>
      <p:sp>
        <p:nvSpPr>
          <p:cNvPr id="34" name="Google Shape;34;p12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7" name="Google Shape;37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0"/>
            <a:ext cx="20112039" cy="1128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" y="6356"/>
            <a:ext cx="20112039" cy="11313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3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"/>
          <p:cNvSpPr txBox="1"/>
          <p:nvPr>
            <p:ph idx="1" type="body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8" name="Google Shape;48;p14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4"/>
          <p:cNvSpPr txBox="1"/>
          <p:nvPr>
            <p:ph idx="4" type="body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5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7" name="Google Shape;57;p16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1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6"/>
          <p:cNvSpPr/>
          <p:nvPr>
            <p:ph idx="3" type="pic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6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6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16"/>
          <p:cNvSpPr/>
          <p:nvPr>
            <p:ph idx="6" type="pic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16"/>
          <p:cNvSpPr/>
          <p:nvPr>
            <p:ph idx="9" type="pic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6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6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6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2017470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7"/>
          <p:cNvSpPr txBox="1"/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u="none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ПолитехNET 2023</a:t>
            </a:r>
            <a:endParaRPr b="1" sz="7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" name="Google Shape;75;p17"/>
          <p:cNvGrpSpPr/>
          <p:nvPr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76" name="Google Shape;76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1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1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7"/>
            <p:cNvPicPr preferRelativeResize="0"/>
            <p:nvPr/>
          </p:nvPicPr>
          <p:blipFill rotWithShape="1">
            <a:blip r:embed="rId9">
              <a:alphaModFix/>
            </a:blip>
            <a:srcRect b="2593" l="73075" r="0" t="0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2" type="body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18"/>
          <p:cNvSpPr/>
          <p:nvPr>
            <p:ph idx="3" type="pic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2" type="body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1385323" y="754380"/>
            <a:ext cx="6486655" cy="26403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79"/>
              <a:buFont typeface="Arial"/>
              <a:buNone/>
              <a:defRPr sz="527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/>
          <p:nvPr>
            <p:ph idx="2" type="pic"/>
          </p:nvPr>
        </p:nvSpPr>
        <p:spPr>
          <a:xfrm>
            <a:off x="8550236" y="1629252"/>
            <a:ext cx="10181719" cy="8041481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1385323" y="3394710"/>
            <a:ext cx="6486655" cy="62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1pPr>
            <a:lvl2pPr indent="-2286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309"/>
              <a:buNone/>
              <a:defRPr sz="2309"/>
            </a:lvl2pPr>
            <a:lvl3pPr indent="-2286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979"/>
            </a:lvl3pPr>
            <a:lvl4pPr indent="-2286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4pPr>
            <a:lvl5pPr indent="-2286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5pPr>
            <a:lvl6pPr indent="-2286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6pPr>
            <a:lvl7pPr indent="-2286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7pPr>
            <a:lvl8pPr indent="-2286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8pPr>
            <a:lvl9pPr indent="-2286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9pPr>
          </a:lstStyle>
          <a:p/>
        </p:txBody>
      </p:sp>
      <p:sp>
        <p:nvSpPr>
          <p:cNvPr id="101" name="Google Shape;101;p20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0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 rot="5400000">
            <a:off x="6466165" y="-2071181"/>
            <a:ext cx="7179708" cy="173466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1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1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 rot="5400000">
            <a:off x="11766239" y="3228893"/>
            <a:ext cx="9589533" cy="4336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" type="body"/>
          </p:nvPr>
        </p:nvSpPr>
        <p:spPr>
          <a:xfrm rot="5400000">
            <a:off x="2967223" y="-982064"/>
            <a:ext cx="9589533" cy="12758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2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7.xml"/><Relationship Id="rId22" Type="http://schemas.openxmlformats.org/officeDocument/2006/relationships/slideLayout" Target="../slideLayouts/slideLayout9.xml"/><Relationship Id="rId21" Type="http://schemas.openxmlformats.org/officeDocument/2006/relationships/slideLayout" Target="../slideLayouts/slideLayout8.xml"/><Relationship Id="rId24" Type="http://schemas.openxmlformats.org/officeDocument/2006/relationships/slideLayout" Target="../slideLayouts/slideLayout11.xml"/><Relationship Id="rId23" Type="http://schemas.openxmlformats.org/officeDocument/2006/relationships/slideLayout" Target="../slideLayouts/slideLayout10.xml"/><Relationship Id="rId1" Type="http://schemas.openxmlformats.org/officeDocument/2006/relationships/image" Target="../media/image34.jpg"/><Relationship Id="rId2" Type="http://schemas.openxmlformats.org/officeDocument/2006/relationships/image" Target="../media/image10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36.png"/><Relationship Id="rId25" Type="http://schemas.openxmlformats.org/officeDocument/2006/relationships/theme" Target="../theme/theme1.xml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image" Target="../media/image11.png"/><Relationship Id="rId11" Type="http://schemas.openxmlformats.org/officeDocument/2006/relationships/image" Target="../media/image8.png"/><Relationship Id="rId10" Type="http://schemas.openxmlformats.org/officeDocument/2006/relationships/image" Target="../media/image47.png"/><Relationship Id="rId13" Type="http://schemas.openxmlformats.org/officeDocument/2006/relationships/image" Target="../media/image9.png"/><Relationship Id="rId12" Type="http://schemas.openxmlformats.org/officeDocument/2006/relationships/image" Target="../media/image1.png"/><Relationship Id="rId15" Type="http://schemas.openxmlformats.org/officeDocument/2006/relationships/slideLayout" Target="../slideLayouts/slideLayout2.xml"/><Relationship Id="rId14" Type="http://schemas.openxmlformats.org/officeDocument/2006/relationships/slideLayout" Target="../slideLayouts/slideLayout1.xml"/><Relationship Id="rId17" Type="http://schemas.openxmlformats.org/officeDocument/2006/relationships/slideLayout" Target="../slideLayouts/slideLayout4.xml"/><Relationship Id="rId16" Type="http://schemas.openxmlformats.org/officeDocument/2006/relationships/slideLayout" Target="../slideLayouts/slideLayout3.xml"/><Relationship Id="rId19" Type="http://schemas.openxmlformats.org/officeDocument/2006/relationships/slideLayout" Target="../slideLayouts/slideLayout6.xml"/><Relationship Id="rId1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20112038" cy="1128055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1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sz="725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1"/>
          <p:cNvSpPr txBox="1"/>
          <p:nvPr>
            <p:ph idx="1" type="body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21906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619"/>
              <a:buFont typeface="Arial"/>
              <a:buChar char="•"/>
              <a:defRPr b="0" i="0" sz="461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1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6" name="Google Shape;16;p11"/>
          <p:cNvGrpSpPr/>
          <p:nvPr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17" name="Google Shape;17;p11"/>
            <p:cNvGrpSpPr/>
            <p:nvPr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18" name="Google Shape;18;p11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9" name="Google Shape;19;p11"/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20" name="Google Shape;20;p1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21;p11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22;p11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23;p11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" name="Google Shape;24;p11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0" r="0" t="0"/>
                <a:stretch/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25;p11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26;p11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2593" l="73075" r="16746" t="0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Google Shape;27;p11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28;p11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b="0" l="0" r="0" t="0"/>
                <a:stretch/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29" name="Google Shape;29;p11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11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4"/>
    <p:sldLayoutId id="2147483650" r:id="rId15"/>
    <p:sldLayoutId id="2147483651" r:id="rId16"/>
    <p:sldLayoutId id="2147483652" r:id="rId17"/>
    <p:sldLayoutId id="2147483653" r:id="rId18"/>
    <p:sldLayoutId id="2147483654" r:id="rId19"/>
    <p:sldLayoutId id="2147483655" r:id="rId20"/>
    <p:sldLayoutId id="2147483656" r:id="rId21"/>
    <p:sldLayoutId id="2147483657" r:id="rId22"/>
    <p:sldLayoutId id="2147483658" r:id="rId23"/>
    <p:sldLayoutId id="2147483659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Relationship Id="rId4" Type="http://schemas.openxmlformats.org/officeDocument/2006/relationships/image" Target="../media/image29.png"/><Relationship Id="rId9" Type="http://schemas.openxmlformats.org/officeDocument/2006/relationships/image" Target="../media/image28.png"/><Relationship Id="rId5" Type="http://schemas.openxmlformats.org/officeDocument/2006/relationships/image" Target="../media/image31.png"/><Relationship Id="rId6" Type="http://schemas.openxmlformats.org/officeDocument/2006/relationships/image" Target="../media/image23.png"/><Relationship Id="rId7" Type="http://schemas.openxmlformats.org/officeDocument/2006/relationships/image" Target="../media/image20.png"/><Relationship Id="rId8" Type="http://schemas.openxmlformats.org/officeDocument/2006/relationships/image" Target="../media/image25.png"/><Relationship Id="rId11" Type="http://schemas.openxmlformats.org/officeDocument/2006/relationships/image" Target="../media/image39.png"/><Relationship Id="rId10" Type="http://schemas.openxmlformats.org/officeDocument/2006/relationships/image" Target="../media/image24.png"/><Relationship Id="rId13" Type="http://schemas.openxmlformats.org/officeDocument/2006/relationships/image" Target="../media/image26.png"/><Relationship Id="rId12" Type="http://schemas.openxmlformats.org/officeDocument/2006/relationships/image" Target="../media/image45.png"/><Relationship Id="rId15" Type="http://schemas.openxmlformats.org/officeDocument/2006/relationships/image" Target="../media/image27.png"/><Relationship Id="rId14" Type="http://schemas.openxmlformats.org/officeDocument/2006/relationships/image" Target="../media/image2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0.jpg"/><Relationship Id="rId4" Type="http://schemas.openxmlformats.org/officeDocument/2006/relationships/image" Target="../media/image4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0.jpg"/><Relationship Id="rId4" Type="http://schemas.openxmlformats.org/officeDocument/2006/relationships/image" Target="../media/image33.jpg"/><Relationship Id="rId5" Type="http://schemas.openxmlformats.org/officeDocument/2006/relationships/image" Target="../media/image4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"/>
          <p:cNvSpPr txBox="1"/>
          <p:nvPr>
            <p:ph type="ctrTitle"/>
          </p:nvPr>
        </p:nvSpPr>
        <p:spPr>
          <a:xfrm>
            <a:off x="747985" y="4629288"/>
            <a:ext cx="16696800" cy="3171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6000">
                <a:solidFill>
                  <a:schemeClr val="lt1"/>
                </a:solidFill>
              </a:rPr>
              <a:t>Разработка системы измерения осевой силы в подшипнике</a:t>
            </a:r>
            <a:endParaRPr/>
          </a:p>
        </p:txBody>
      </p:sp>
      <p:sp>
        <p:nvSpPr>
          <p:cNvPr id="121" name="Google Shape;121;p1"/>
          <p:cNvSpPr txBox="1"/>
          <p:nvPr/>
        </p:nvSpPr>
        <p:spPr>
          <a:xfrm>
            <a:off x="910336" y="9744726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Обозначение версионности документа</a:t>
            </a:r>
            <a:endParaRPr/>
          </a:p>
        </p:txBody>
      </p:sp>
      <p:pic>
        <p:nvPicPr>
          <p:cNvPr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494" y="3279904"/>
            <a:ext cx="10294626" cy="237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20722" y="433171"/>
            <a:ext cx="988211" cy="1123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710796" y="433170"/>
            <a:ext cx="1727979" cy="1090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98620" y="1611079"/>
            <a:ext cx="1342380" cy="102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349321" y="1610286"/>
            <a:ext cx="3274800" cy="107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152607" y="1646657"/>
            <a:ext cx="2337949" cy="103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707810" y="1646256"/>
            <a:ext cx="3031427" cy="1027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899238" y="1458093"/>
            <a:ext cx="4148480" cy="1445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 rotWithShape="1">
          <a:blip r:embed="rId11">
            <a:alphaModFix/>
          </a:blip>
          <a:srcRect b="2593" l="73075" r="16746" t="0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5106829" y="379722"/>
            <a:ext cx="2337949" cy="108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477015" y="467022"/>
            <a:ext cx="3458971" cy="1065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692332" y="99642"/>
            <a:ext cx="4969938" cy="162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1024905" y="320833"/>
            <a:ext cx="3127702" cy="1541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"/>
          <p:cNvSpPr txBox="1"/>
          <p:nvPr>
            <p:ph type="title"/>
          </p:nvPr>
        </p:nvSpPr>
        <p:spPr>
          <a:xfrm>
            <a:off x="622113" y="93212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b="1" lang="ru-RU"/>
              <a:t> </a:t>
            </a:r>
            <a:r>
              <a:rPr b="1" lang="ru-RU">
                <a:latin typeface="Arial"/>
                <a:ea typeface="Arial"/>
                <a:cs typeface="Arial"/>
                <a:sym typeface="Arial"/>
              </a:rPr>
              <a:t>проекта</a:t>
            </a:r>
            <a:endParaRPr/>
          </a:p>
        </p:txBody>
      </p:sp>
      <p:sp>
        <p:nvSpPr>
          <p:cNvPr id="140" name="Google Shape;140;p2"/>
          <p:cNvSpPr txBox="1"/>
          <p:nvPr>
            <p:ph idx="2" type="body"/>
          </p:nvPr>
        </p:nvSpPr>
        <p:spPr>
          <a:xfrm>
            <a:off x="843676" y="3279000"/>
            <a:ext cx="184248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300"/>
              <a:t>В</a:t>
            </a:r>
            <a:r>
              <a:rPr lang="ru-RU" sz="3300"/>
              <a:t> связи с огромными усилиями (до 7 тонн) при работе ГТД, создаётся серьёзная нагрузка на раму, фундамент и подшипники (являющимися слабейшим звеном в конструкции), возникла необходимость непрерывного контроля осевых усилий на работающих аппаратах.</a:t>
            </a:r>
            <a:endParaRPr sz="33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"/>
          <p:cNvSpPr txBox="1"/>
          <p:nvPr>
            <p:ph type="title"/>
          </p:nvPr>
        </p:nvSpPr>
        <p:spPr>
          <a:xfrm>
            <a:off x="2305038" y="127332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Проблема</a:t>
            </a:r>
            <a:endParaRPr/>
          </a:p>
        </p:txBody>
      </p:sp>
      <p:sp>
        <p:nvSpPr>
          <p:cNvPr id="146" name="Google Shape;146;p3"/>
          <p:cNvSpPr txBox="1"/>
          <p:nvPr>
            <p:ph idx="2" type="body"/>
          </p:nvPr>
        </p:nvSpPr>
        <p:spPr>
          <a:xfrm>
            <a:off x="894588" y="3439886"/>
            <a:ext cx="8793162" cy="70574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300"/>
              <a:t>При эксплуатации ГТД </a:t>
            </a:r>
            <a:r>
              <a:rPr lang="ru-RU" sz="3300"/>
              <a:t>возникает</a:t>
            </a:r>
            <a:r>
              <a:rPr lang="ru-RU" sz="3300"/>
              <a:t> проблема с неравномерной нагрузкой на подшипники.</a:t>
            </a:r>
            <a:endParaRPr sz="33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300"/>
              <a:t>Для своевременной замены подшипников при износе и исключения факта перегрузок </a:t>
            </a:r>
            <a:r>
              <a:rPr lang="ru-RU" sz="3300"/>
              <a:t>необходим расчет нагрузки на них.</a:t>
            </a:r>
            <a:endParaRPr sz="33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3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300"/>
              <a:t>К</a:t>
            </a:r>
            <a:r>
              <a:rPr lang="ru-RU" sz="3300"/>
              <a:t>онтроль осевых усилий на подшипниках крайне проблематичен, поэтому в</a:t>
            </a:r>
            <a:r>
              <a:rPr lang="ru-RU" sz="3300"/>
              <a:t> настоящее время отсутствует мониторинг нагрузки. Текущее состояние подшипника оценивается при техническом обслуживании двигателя, а не в течении его эксплуатации в стационарных условиях.</a:t>
            </a:r>
            <a:endParaRPr sz="33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300"/>
              <a:t> </a:t>
            </a:r>
            <a:endParaRPr sz="33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3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300"/>
          </a:p>
        </p:txBody>
      </p:sp>
      <p:sp>
        <p:nvSpPr>
          <p:cNvPr id="147" name="Google Shape;147;p3"/>
          <p:cNvSpPr txBox="1"/>
          <p:nvPr>
            <p:ph idx="3" type="body"/>
          </p:nvPr>
        </p:nvSpPr>
        <p:spPr>
          <a:xfrm>
            <a:off x="10624166" y="3439886"/>
            <a:ext cx="8793300" cy="70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3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3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300"/>
          </a:p>
        </p:txBody>
      </p:sp>
      <p:sp>
        <p:nvSpPr>
          <p:cNvPr id="148" name="Google Shape;148;p3"/>
          <p:cNvSpPr txBox="1"/>
          <p:nvPr>
            <p:ph idx="4" type="body"/>
          </p:nvPr>
        </p:nvSpPr>
        <p:spPr>
          <a:xfrm>
            <a:off x="10533917" y="2184431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49" name="Google Shape;149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06025" y="3439875"/>
            <a:ext cx="7368274" cy="549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>
            <p:ph type="title"/>
          </p:nvPr>
        </p:nvSpPr>
        <p:spPr>
          <a:xfrm>
            <a:off x="4020013" y="117252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Решение</a:t>
            </a:r>
            <a:endParaRPr/>
          </a:p>
        </p:txBody>
      </p:sp>
      <p:sp>
        <p:nvSpPr>
          <p:cNvPr id="155" name="Google Shape;155;p4"/>
          <p:cNvSpPr txBox="1"/>
          <p:nvPr>
            <p:ph idx="2" type="body"/>
          </p:nvPr>
        </p:nvSpPr>
        <p:spPr>
          <a:xfrm>
            <a:off x="862526" y="3535425"/>
            <a:ext cx="180837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400"/>
              <a:t>Мы предлагаем систему из двух деталей, </a:t>
            </a:r>
            <a:r>
              <a:rPr lang="ru-RU" sz="3400"/>
              <a:t>соединённых шарниром</a:t>
            </a:r>
            <a:r>
              <a:rPr lang="ru-RU" sz="3400"/>
              <a:t>, закреплённых на раме и фундаменте с подключенными к ним тензорезисторами, считывающими воздействие осевой силы на </a:t>
            </a:r>
            <a:r>
              <a:rPr lang="ru-RU" sz="3400"/>
              <a:t>подшипники</a:t>
            </a:r>
            <a:r>
              <a:rPr lang="ru-RU" sz="3400"/>
              <a:t> и передающими оператору данные о них.</a:t>
            </a:r>
            <a:endParaRPr sz="3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95506a2b2d_0_2"/>
          <p:cNvSpPr txBox="1"/>
          <p:nvPr>
            <p:ph type="title"/>
          </p:nvPr>
        </p:nvSpPr>
        <p:spPr>
          <a:xfrm>
            <a:off x="177100" y="515375"/>
            <a:ext cx="11438700" cy="91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5532"/>
              <a:t>Местоположение и начальная</a:t>
            </a:r>
            <a:endParaRPr sz="5532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5532"/>
              <a:t>модель устройств</a:t>
            </a:r>
            <a:endParaRPr sz="5532"/>
          </a:p>
        </p:txBody>
      </p:sp>
      <p:pic>
        <p:nvPicPr>
          <p:cNvPr id="162" name="Google Shape;162;g295506a2b2d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56800" y="2271287"/>
            <a:ext cx="6544575" cy="904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295506a2b2d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100" y="2122425"/>
            <a:ext cx="12052000" cy="903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g295506a2b2d_0_2"/>
          <p:cNvSpPr/>
          <p:nvPr/>
        </p:nvSpPr>
        <p:spPr>
          <a:xfrm>
            <a:off x="7205413" y="6035625"/>
            <a:ext cx="630000" cy="30885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295506a2b2d_0_2"/>
          <p:cNvSpPr/>
          <p:nvPr/>
        </p:nvSpPr>
        <p:spPr>
          <a:xfrm>
            <a:off x="5265975" y="6258000"/>
            <a:ext cx="494100" cy="23472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295506a2b2d_0_2"/>
          <p:cNvSpPr/>
          <p:nvPr/>
        </p:nvSpPr>
        <p:spPr>
          <a:xfrm>
            <a:off x="4582475" y="6258000"/>
            <a:ext cx="325200" cy="21990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295506a2b2d_0_2"/>
          <p:cNvSpPr/>
          <p:nvPr/>
        </p:nvSpPr>
        <p:spPr>
          <a:xfrm>
            <a:off x="2494750" y="6406225"/>
            <a:ext cx="201600" cy="18282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295506a2b2d_0_2"/>
          <p:cNvSpPr txBox="1"/>
          <p:nvPr/>
        </p:nvSpPr>
        <p:spPr>
          <a:xfrm>
            <a:off x="7341325" y="5358525"/>
            <a:ext cx="12844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FF0000"/>
                </a:solidFill>
              </a:rPr>
              <a:t>1</a:t>
            </a:r>
            <a:endParaRPr b="1" sz="3200">
              <a:solidFill>
                <a:srgbClr val="FF0000"/>
              </a:solidFill>
            </a:endParaRPr>
          </a:p>
        </p:txBody>
      </p:sp>
      <p:sp>
        <p:nvSpPr>
          <p:cNvPr id="169" name="Google Shape;169;g295506a2b2d_0_2"/>
          <p:cNvSpPr txBox="1"/>
          <p:nvPr/>
        </p:nvSpPr>
        <p:spPr>
          <a:xfrm>
            <a:off x="5265975" y="5580900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FF0000"/>
                </a:solidFill>
              </a:rPr>
              <a:t>2</a:t>
            </a:r>
            <a:endParaRPr/>
          </a:p>
        </p:txBody>
      </p:sp>
      <p:sp>
        <p:nvSpPr>
          <p:cNvPr id="170" name="Google Shape;170;g295506a2b2d_0_2"/>
          <p:cNvSpPr txBox="1"/>
          <p:nvPr/>
        </p:nvSpPr>
        <p:spPr>
          <a:xfrm>
            <a:off x="4582475" y="5580900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FF0000"/>
                </a:solidFill>
              </a:rPr>
              <a:t>3</a:t>
            </a:r>
            <a:endParaRPr/>
          </a:p>
        </p:txBody>
      </p:sp>
      <p:sp>
        <p:nvSpPr>
          <p:cNvPr id="171" name="Google Shape;171;g295506a2b2d_0_2"/>
          <p:cNvSpPr txBox="1"/>
          <p:nvPr/>
        </p:nvSpPr>
        <p:spPr>
          <a:xfrm>
            <a:off x="2371225" y="5729125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FF0000"/>
                </a:solidFill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95506a2b2d_0_24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Принципиальная схема</a:t>
            </a:r>
            <a:endParaRPr/>
          </a:p>
        </p:txBody>
      </p:sp>
      <p:pic>
        <p:nvPicPr>
          <p:cNvPr id="178" name="Google Shape;178;g295506a2b2d_0_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3525" y="2293275"/>
            <a:ext cx="16980300" cy="881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"/>
          <p:cNvSpPr txBox="1"/>
          <p:nvPr>
            <p:ph idx="1" type="body"/>
          </p:nvPr>
        </p:nvSpPr>
        <p:spPr>
          <a:xfrm>
            <a:off x="894588" y="1813822"/>
            <a:ext cx="9741217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84" name="Google Shape;184;p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Рынок</a:t>
            </a:r>
            <a:endParaRPr/>
          </a:p>
        </p:txBody>
      </p:sp>
      <p:sp>
        <p:nvSpPr>
          <p:cNvPr id="185" name="Google Shape;185;p5"/>
          <p:cNvSpPr txBox="1"/>
          <p:nvPr>
            <p:ph idx="2" type="body"/>
          </p:nvPr>
        </p:nvSpPr>
        <p:spPr>
          <a:xfrm>
            <a:off x="894582" y="2942400"/>
            <a:ext cx="79539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900"/>
              <a:t>Н</a:t>
            </a:r>
            <a:r>
              <a:rPr lang="ru-RU" sz="2900"/>
              <a:t>а данный момент производства только ГТД для </a:t>
            </a:r>
            <a:r>
              <a:rPr lang="ru-RU" sz="2900"/>
              <a:t>авиапромышленности</a:t>
            </a:r>
            <a:r>
              <a:rPr lang="ru-RU" sz="2900"/>
              <a:t> примерно равен 1500 штук в год, что составляет около 1,5% от рынка.</a:t>
            </a:r>
            <a:endParaRPr sz="29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900"/>
              <a:t>Рынок наполняет более 60000 ГТД на станциях газо и нефтедобычи и около 10000 самолётов (если рассматривать только РФ).</a:t>
            </a:r>
            <a:endParaRPr sz="29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9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900"/>
              <a:t>Как следствие </a:t>
            </a:r>
            <a:r>
              <a:rPr lang="ru-RU" sz="2900"/>
              <a:t>инновационности</a:t>
            </a:r>
            <a:r>
              <a:rPr lang="ru-RU" sz="2900"/>
              <a:t> нашего решения и отсутствия прямых аналогов, </a:t>
            </a:r>
            <a:endParaRPr sz="29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900"/>
              <a:t>наш проект определённо сумеет занять </a:t>
            </a:r>
            <a:endParaRPr sz="29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900"/>
              <a:t>свою нишу на рынке.</a:t>
            </a:r>
            <a:endParaRPr sz="2900"/>
          </a:p>
        </p:txBody>
      </p:sp>
      <p:pic>
        <p:nvPicPr>
          <p:cNvPr id="186" name="Google Shape;186;p5"/>
          <p:cNvPicPr preferRelativeResize="0"/>
          <p:nvPr/>
        </p:nvPicPr>
        <p:blipFill rotWithShape="1">
          <a:blip r:embed="rId3">
            <a:alphaModFix/>
          </a:blip>
          <a:srcRect b="60343" l="11964" r="3540" t="17226"/>
          <a:stretch/>
        </p:blipFill>
        <p:spPr>
          <a:xfrm>
            <a:off x="8848450" y="2942400"/>
            <a:ext cx="10478625" cy="6181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"/>
          <p:cNvSpPr txBox="1"/>
          <p:nvPr>
            <p:ph type="title"/>
          </p:nvPr>
        </p:nvSpPr>
        <p:spPr>
          <a:xfrm>
            <a:off x="1439513" y="11564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Бизнес</a:t>
            </a:r>
            <a:r>
              <a:rPr lang="ru-RU"/>
              <a:t> </a:t>
            </a:r>
            <a:r>
              <a:rPr b="1" lang="ru-RU"/>
              <a:t>- модель</a:t>
            </a:r>
            <a:endParaRPr/>
          </a:p>
        </p:txBody>
      </p:sp>
      <p:sp>
        <p:nvSpPr>
          <p:cNvPr id="192" name="Google Shape;192;p6"/>
          <p:cNvSpPr txBox="1"/>
          <p:nvPr>
            <p:ph idx="2" type="body"/>
          </p:nvPr>
        </p:nvSpPr>
        <p:spPr>
          <a:xfrm>
            <a:off x="839774" y="3599550"/>
            <a:ext cx="184326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Мы планируем зарабатывать продажей комплектов систем измерения осевой силы. Один комплект будет включать в себя 8 устройств, устанавливаемых на раму и фундамент ГТД. </a:t>
            </a:r>
            <a:endParaRPr sz="28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8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8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Продаваться будет через сайт, а также связи с заводами, производящими ГТД и компаниями, эксплуатирующими их.</a:t>
            </a:r>
            <a:endParaRPr sz="2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97a207e055_0_5"/>
          <p:cNvSpPr txBox="1"/>
          <p:nvPr/>
        </p:nvSpPr>
        <p:spPr>
          <a:xfrm>
            <a:off x="989363" y="13597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000000"/>
              </a:solidFill>
            </a:endParaRPr>
          </a:p>
        </p:txBody>
      </p:sp>
      <p:sp>
        <p:nvSpPr>
          <p:cNvPr id="199" name="Google Shape;199;g297a207e055_0_5"/>
          <p:cNvSpPr txBox="1"/>
          <p:nvPr/>
        </p:nvSpPr>
        <p:spPr>
          <a:xfrm>
            <a:off x="8117013" y="4869477"/>
            <a:ext cx="790200" cy="11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800">
                <a:solidFill>
                  <a:srgbClr val="3C84FF"/>
                </a:solidFill>
              </a:rPr>
              <a:t>‹#›</a:t>
            </a:fld>
            <a:endParaRPr sz="800">
              <a:solidFill>
                <a:srgbClr val="3C84FF"/>
              </a:solidFill>
            </a:endParaRPr>
          </a:p>
        </p:txBody>
      </p:sp>
      <p:graphicFrame>
        <p:nvGraphicFramePr>
          <p:cNvPr id="200" name="Google Shape;200;g297a207e055_0_5"/>
          <p:cNvGraphicFramePr/>
          <p:nvPr/>
        </p:nvGraphicFramePr>
        <p:xfrm>
          <a:off x="989375" y="2112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{4640A305-BBC7-4CD9-BC00-CDB02561274A}</a:tableStyleId>
              </a:tblPr>
              <a:tblGrid>
                <a:gridCol w="2184900"/>
                <a:gridCol w="3537725"/>
                <a:gridCol w="2887625"/>
                <a:gridCol w="2695950"/>
                <a:gridCol w="3950625"/>
                <a:gridCol w="2876425"/>
              </a:tblGrid>
              <a:tr h="3071125"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Ключевые партнеры</a:t>
                      </a:r>
                      <a:endParaRPr b="1"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Самарский политех </a:t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ОДК Кузнецов</a:t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Ключевые действия</a:t>
                      </a:r>
                      <a:endParaRPr b="1"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Разработка технического решения, продажа систем контроля осевых нагрузок на подшипники.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 gridSpan="2"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Ц</a:t>
                      </a:r>
                      <a:r>
                        <a:rPr b="1"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енностное предложение</a:t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619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100"/>
                        <a:buFont typeface="Calibri"/>
                        <a:buAutoNum type="arabicPeriod"/>
                      </a:pPr>
                      <a:r>
                        <a:rPr b="1"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Уменьшение вероятности разрушения подшипника, а вследствии и деструкции ГДТ</a:t>
                      </a:r>
                      <a:endParaRPr b="1"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619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100"/>
                        <a:buFont typeface="Calibri"/>
                        <a:buAutoNum type="arabicPeriod"/>
                      </a:pPr>
                      <a:r>
                        <a:rPr b="1"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Повышение безопасности и надежности во время использования ГТД</a:t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 rowSpan="2" h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Взаимоотношения с клиентами</a:t>
                      </a:r>
                      <a:endParaRPr b="1"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 2 Прямые отношения/тендеры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Проектная команда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 Проектный менеджер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 Самообслуживание на сайте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Сегменты клиентов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 Крупные производители электроники</a:t>
                      </a:r>
                      <a:endParaRPr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Авиационные компании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ОДК</a:t>
                      </a:r>
                      <a:endParaRPr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 Частные исследователи</a:t>
                      </a:r>
                      <a:endParaRPr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419490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Ключевые ресурсы</a:t>
                      </a:r>
                      <a:endParaRPr b="1"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Интеллектуальные (патенты, лицензии на техническое </a:t>
                      </a: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решение</a:t>
                      </a: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Человеческие (Наличие ключевых компетенций  в области двигателестроения)</a:t>
                      </a:r>
                      <a:endParaRPr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Каналы</a:t>
                      </a:r>
                      <a:endParaRPr b="1" sz="2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Отраслевые союзы</a:t>
                      </a:r>
                      <a:endParaRPr sz="2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Профильные СМИ</a:t>
                      </a:r>
                      <a:endParaRPr sz="2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Тематические мероприятия</a:t>
                      </a:r>
                      <a:endParaRPr sz="2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 vMerge="1"/>
              </a:tr>
              <a:tr h="1937375">
                <a:tc grid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Структура издержек</a:t>
                      </a:r>
                      <a:endParaRPr b="1" sz="3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</a:t>
                      </a: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алоги, комплектующие, продвижение, расходы на создание </a:t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Потоки доходов</a:t>
                      </a:r>
                      <a:endParaRPr b="1"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619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100"/>
                        <a:buFont typeface="Calibri"/>
                        <a:buAutoNum type="arabicPeriod"/>
                      </a:pP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Продажа оборудования</a:t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619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100"/>
                        <a:buFont typeface="Calibri"/>
                        <a:buAutoNum type="arabicPeriod"/>
                      </a:pP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Консультирование</a:t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619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100"/>
                        <a:buFont typeface="Calibri"/>
                        <a:buAutoNum type="arabicPeriod"/>
                      </a:pPr>
                      <a:r>
                        <a:rPr lang="ru-RU" sz="2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разработка проекта под заказ</a:t>
                      </a:r>
                      <a:endParaRPr sz="2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201" name="Google Shape;201;g297a207e055_0_5"/>
          <p:cNvSpPr txBox="1"/>
          <p:nvPr>
            <p:ph type="title"/>
          </p:nvPr>
        </p:nvSpPr>
        <p:spPr>
          <a:xfrm>
            <a:off x="1519663" y="759150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Бизнес</a:t>
            </a:r>
            <a:r>
              <a:rPr lang="ru-RU"/>
              <a:t> </a:t>
            </a:r>
            <a:r>
              <a:rPr b="1" lang="ru-RU"/>
              <a:t>- модель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"/>
          <p:cNvSpPr txBox="1"/>
          <p:nvPr>
            <p:ph type="title"/>
          </p:nvPr>
        </p:nvSpPr>
        <p:spPr>
          <a:xfrm>
            <a:off x="1038838" y="1108400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Текущие</a:t>
            </a:r>
            <a:r>
              <a:rPr lang="ru-RU"/>
              <a:t> </a:t>
            </a:r>
            <a:r>
              <a:rPr b="1" lang="ru-RU"/>
              <a:t>результаты</a:t>
            </a:r>
            <a:endParaRPr/>
          </a:p>
        </p:txBody>
      </p:sp>
      <p:sp>
        <p:nvSpPr>
          <p:cNvPr id="207" name="Google Shape;207;p7"/>
          <p:cNvSpPr txBox="1"/>
          <p:nvPr>
            <p:ph idx="2" type="body"/>
          </p:nvPr>
        </p:nvSpPr>
        <p:spPr>
          <a:xfrm>
            <a:off x="839712" y="3760800"/>
            <a:ext cx="184326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700"/>
              <a:t>Составлена бизнес-модель, принципиальная схема и начальная модель измерительного прибора и осуществляется его разработка.</a:t>
            </a:r>
            <a:endParaRPr sz="37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Ключевые члены вашей команды (CEO, CTO и СMO), опыт и компетенции;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13" name="Google Shape;213;p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Команда</a:t>
            </a:r>
            <a:endParaRPr/>
          </a:p>
        </p:txBody>
      </p:sp>
      <p:sp>
        <p:nvSpPr>
          <p:cNvPr id="214" name="Google Shape;214;p8"/>
          <p:cNvSpPr txBox="1"/>
          <p:nvPr>
            <p:ph idx="2" type="body"/>
          </p:nvPr>
        </p:nvSpPr>
        <p:spPr>
          <a:xfrm>
            <a:off x="894593" y="8455061"/>
            <a:ext cx="5624100" cy="28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Опыт научно-исследовательской работы. Построение процессов разработки продуктов, анализ рынка, маркетинговая коммуникация. Коммуникационные навыки, умение разрешать конфликты и проблемы.</a:t>
            </a:r>
            <a:endParaRPr/>
          </a:p>
        </p:txBody>
      </p:sp>
      <p:pic>
        <p:nvPicPr>
          <p:cNvPr id="215" name="Google Shape;215;p8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12467" l="0" r="0" t="12474"/>
          <a:stretch/>
        </p:blipFill>
        <p:spPr>
          <a:xfrm>
            <a:off x="1802429" y="3949538"/>
            <a:ext cx="2910897" cy="291306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8"/>
          <p:cNvSpPr txBox="1"/>
          <p:nvPr>
            <p:ph idx="4" type="body"/>
          </p:nvPr>
        </p:nvSpPr>
        <p:spPr>
          <a:xfrm>
            <a:off x="894575" y="7584398"/>
            <a:ext cx="56241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 lnSpcReduction="2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Неклюдов </a:t>
            </a:r>
            <a:r>
              <a:rPr lang="ru-RU"/>
              <a:t>Кирилл Леонидович, SEO</a:t>
            </a:r>
            <a:endParaRPr/>
          </a:p>
        </p:txBody>
      </p:sp>
      <p:sp>
        <p:nvSpPr>
          <p:cNvPr id="217" name="Google Shape;217;p8"/>
          <p:cNvSpPr txBox="1"/>
          <p:nvPr>
            <p:ph idx="5" type="body"/>
          </p:nvPr>
        </p:nvSpPr>
        <p:spPr>
          <a:xfrm>
            <a:off x="7355227" y="8455061"/>
            <a:ext cx="5624100" cy="28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Опыт научно-исследовательской работы и опытно-конструкторской работы. Навыки разработки радиоэлектронных устройств, программирования на ПЛИС, проведения испытаний устройств</a:t>
            </a:r>
            <a:endParaRPr/>
          </a:p>
        </p:txBody>
      </p:sp>
      <p:pic>
        <p:nvPicPr>
          <p:cNvPr id="218" name="Google Shape;218;p8"/>
          <p:cNvPicPr preferRelativeResize="0"/>
          <p:nvPr>
            <p:ph idx="6" type="pic"/>
          </p:nvPr>
        </p:nvPicPr>
        <p:blipFill rotWithShape="1">
          <a:blip r:embed="rId4">
            <a:alphaModFix/>
          </a:blip>
          <a:srcRect b="0" l="12552" r="12552" t="0"/>
          <a:stretch/>
        </p:blipFill>
        <p:spPr>
          <a:xfrm>
            <a:off x="8162289" y="3949638"/>
            <a:ext cx="2910830" cy="2912874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8"/>
          <p:cNvSpPr txBox="1"/>
          <p:nvPr>
            <p:ph idx="7" type="body"/>
          </p:nvPr>
        </p:nvSpPr>
        <p:spPr>
          <a:xfrm>
            <a:off x="7355227" y="7584383"/>
            <a:ext cx="56241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 Синев </a:t>
            </a:r>
            <a:r>
              <a:rPr lang="ru-RU"/>
              <a:t>Кирилл Сергеевич, CTO</a:t>
            </a:r>
            <a:endParaRPr/>
          </a:p>
        </p:txBody>
      </p:sp>
      <p:sp>
        <p:nvSpPr>
          <p:cNvPr id="220" name="Google Shape;220;p8"/>
          <p:cNvSpPr txBox="1"/>
          <p:nvPr>
            <p:ph idx="8" type="body"/>
          </p:nvPr>
        </p:nvSpPr>
        <p:spPr>
          <a:xfrm>
            <a:off x="13815862" y="8455061"/>
            <a:ext cx="5624100" cy="28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Опыт составления отчётных документов, сбора и исследования информации. Навыки общения с заказчиками. Высокая работоспособность и преданность делу, знание специфики отрасли.</a:t>
            </a:r>
            <a:endParaRPr/>
          </a:p>
        </p:txBody>
      </p:sp>
      <p:pic>
        <p:nvPicPr>
          <p:cNvPr id="221" name="Google Shape;221;p8"/>
          <p:cNvPicPr preferRelativeResize="0"/>
          <p:nvPr>
            <p:ph idx="9" type="pic"/>
          </p:nvPr>
        </p:nvPicPr>
        <p:blipFill rotWithShape="1">
          <a:blip r:embed="rId5">
            <a:alphaModFix/>
          </a:blip>
          <a:srcRect b="2732" l="0" r="0" t="2722"/>
          <a:stretch/>
        </p:blipFill>
        <p:spPr>
          <a:xfrm>
            <a:off x="14522098" y="3949738"/>
            <a:ext cx="2910830" cy="291287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8"/>
          <p:cNvSpPr txBox="1"/>
          <p:nvPr>
            <p:ph idx="13" type="body"/>
          </p:nvPr>
        </p:nvSpPr>
        <p:spPr>
          <a:xfrm>
            <a:off x="13815862" y="7584383"/>
            <a:ext cx="56241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 lnSpcReduction="2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Венедиктова  </a:t>
            </a:r>
            <a:r>
              <a:rPr lang="ru-RU"/>
              <a:t>Виктория Вячеславовна, CMO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9"/>
          <p:cNvSpPr txBox="1"/>
          <p:nvPr>
            <p:ph type="title"/>
          </p:nvPr>
        </p:nvSpPr>
        <p:spPr>
          <a:xfrm>
            <a:off x="1155788" y="1477050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Планы развития</a:t>
            </a:r>
            <a:endParaRPr/>
          </a:p>
        </p:txBody>
      </p:sp>
      <p:sp>
        <p:nvSpPr>
          <p:cNvPr id="228" name="Google Shape;228;p9"/>
          <p:cNvSpPr txBox="1"/>
          <p:nvPr>
            <p:ph idx="2" type="body"/>
          </p:nvPr>
        </p:nvSpPr>
        <p:spPr>
          <a:xfrm>
            <a:off x="910613" y="37608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200"/>
              <a:t>В рамках акселератора: разработать MVP, провести исследование рынка, составить бизнес-модель.</a:t>
            </a:r>
            <a:endParaRPr sz="4200"/>
          </a:p>
        </p:txBody>
      </p:sp>
      <p:sp>
        <p:nvSpPr>
          <p:cNvPr id="229" name="Google Shape;229;p9"/>
          <p:cNvSpPr txBox="1"/>
          <p:nvPr>
            <p:ph idx="3" type="body"/>
          </p:nvPr>
        </p:nvSpPr>
        <p:spPr>
          <a:xfrm>
            <a:off x="10544366" y="37608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200"/>
              <a:t>После акселератора: пройти путь от MVP до полноценного продукта, разработать стратегию выхода на рынок, осуществить продажи.</a:t>
            </a:r>
            <a:endParaRPr sz="4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"/>
          <p:cNvSpPr txBox="1"/>
          <p:nvPr>
            <p:ph type="title"/>
          </p:nvPr>
        </p:nvSpPr>
        <p:spPr>
          <a:xfrm>
            <a:off x="1034254" y="2537440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ru-RU"/>
              <a:t>Контакты</a:t>
            </a:r>
            <a:endParaRPr/>
          </a:p>
        </p:txBody>
      </p:sp>
      <p:sp>
        <p:nvSpPr>
          <p:cNvPr id="235" name="Google Shape;235;p10"/>
          <p:cNvSpPr txBox="1"/>
          <p:nvPr/>
        </p:nvSpPr>
        <p:spPr>
          <a:xfrm>
            <a:off x="1034254" y="6136421"/>
            <a:ext cx="9733800" cy="27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77099" lvl="0" marL="377099" marR="0" rtl="0" algn="l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  <a:p>
            <a:pPr indent="-377099" lvl="0" marL="377099" marR="0" rtl="0" algn="l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/>
          </a:p>
          <a:p>
            <a:pPr indent="-377099" lvl="0" marL="377099" marR="0" rtl="0" algn="l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3799875" y="5933450"/>
            <a:ext cx="3883200" cy="6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0"/>
          <p:cNvSpPr/>
          <p:nvPr/>
        </p:nvSpPr>
        <p:spPr>
          <a:xfrm>
            <a:off x="3799887" y="6603076"/>
            <a:ext cx="3701654" cy="6089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+7 (</a:t>
            </a:r>
            <a:r>
              <a:rPr lang="ru-RU" sz="3200">
                <a:solidFill>
                  <a:schemeClr val="dk1"/>
                </a:solidFill>
              </a:rPr>
              <a:t>937</a:t>
            </a: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ru-RU" sz="3200">
                <a:solidFill>
                  <a:schemeClr val="dk1"/>
                </a:solidFill>
              </a:rPr>
              <a:t>075-00</a:t>
            </a: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 sz="3200">
                <a:solidFill>
                  <a:schemeClr val="dk1"/>
                </a:solidFill>
              </a:rPr>
              <a:t>06</a:t>
            </a:r>
            <a:endParaRPr/>
          </a:p>
        </p:txBody>
      </p:sp>
      <p:sp>
        <p:nvSpPr>
          <p:cNvPr id="238" name="Google Shape;238;p10"/>
          <p:cNvSpPr/>
          <p:nvPr/>
        </p:nvSpPr>
        <p:spPr>
          <a:xfrm>
            <a:off x="3799876" y="7446100"/>
            <a:ext cx="5294400" cy="6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</a:rPr>
              <a:t>kirill_neklyudov63@mail.ru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0"/>
          <p:cNvSpPr txBox="1"/>
          <p:nvPr/>
        </p:nvSpPr>
        <p:spPr>
          <a:xfrm>
            <a:off x="10028879" y="5779371"/>
            <a:ext cx="9733800" cy="27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77098" lvl="0" marL="377098" marR="0" rtl="0" algn="l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377098" lvl="0" marL="377098" marR="0" rtl="0" algn="l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/>
          </a:p>
          <a:p>
            <a:pPr indent="-377098" lvl="0" marL="377098" marR="0" rtl="0" algn="l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0"/>
          <p:cNvSpPr/>
          <p:nvPr/>
        </p:nvSpPr>
        <p:spPr>
          <a:xfrm>
            <a:off x="12417912" y="6603063"/>
            <a:ext cx="37017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+7 (</a:t>
            </a:r>
            <a:r>
              <a:rPr lang="ru-RU" sz="3200">
                <a:solidFill>
                  <a:schemeClr val="dk1"/>
                </a:solidFill>
              </a:rPr>
              <a:t>937</a:t>
            </a: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ru-RU" sz="3200">
                <a:solidFill>
                  <a:schemeClr val="dk1"/>
                </a:solidFill>
              </a:rPr>
              <a:t>33</a:t>
            </a:r>
            <a:r>
              <a:rPr lang="ru-RU" sz="3200">
                <a:solidFill>
                  <a:schemeClr val="dk1"/>
                </a:solidFill>
              </a:rPr>
              <a:t>5-12-40</a:t>
            </a:r>
            <a:endParaRPr/>
          </a:p>
        </p:txBody>
      </p:sp>
      <p:sp>
        <p:nvSpPr>
          <p:cNvPr id="241" name="Google Shape;241;p10"/>
          <p:cNvSpPr/>
          <p:nvPr/>
        </p:nvSpPr>
        <p:spPr>
          <a:xfrm>
            <a:off x="12417901" y="7446088"/>
            <a:ext cx="5294400" cy="6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</a:rPr>
              <a:t>kirill2281488@mail.ru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2023-10-12T08:46:59Z</dcterms:created>
  <dc:creator>Acer</dc:creator>
</cp:coreProperties>
</file>