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70" r:id="rId12"/>
    <p:sldId id="272" r:id="rId13"/>
    <p:sldId id="271" r:id="rId14"/>
    <p:sldId id="264" r:id="rId15"/>
    <p:sldId id="26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8;&#1072;&#1073;&#1086;&#1095;&#1080;&#1081;%20&#1089;&#1090;&#1086;&#1083;\&#1041;&#1080;&#1079;&#1085;&#1077;&#1089;-&#1087;&#1083;&#1072;&#1085;\&#1056;&#1072;&#1089;&#1095;&#1077;&#1090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4728376422904886"/>
          <c:y val="5.7242840130212101E-2"/>
          <c:w val="0.51908478003206537"/>
          <c:h val="0.94275715986978792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'Диаграмма Ганта'!$B$1</c:f>
              <c:strCache>
                <c:ptCount val="1"/>
                <c:pt idx="0">
                  <c:v>Начало</c:v>
                </c:pt>
              </c:strCache>
            </c:strRef>
          </c:tx>
          <c:spPr>
            <a:noFill/>
            <a:ln>
              <a:noFill/>
            </a:ln>
            <a:effectLst/>
            <a:sp3d/>
          </c:spPr>
          <c:invertIfNegative val="0"/>
          <c:cat>
            <c:strRef>
              <c:f>'Диаграмма Ганта'!$A$2:$A$10</c:f>
              <c:strCache>
                <c:ptCount val="9"/>
                <c:pt idx="0">
                  <c:v>Подготовка помещения, оформление документов (01.01.2024 - 31.01.2024)</c:v>
                </c:pt>
                <c:pt idx="1">
                  <c:v>Создание сайта (01.01.2024 - 24.01.2024)</c:v>
                </c:pt>
                <c:pt idx="2">
                  <c:v>Заключение соглашений с контрагентами (10.01.2024 - 28.01.2024)</c:v>
                </c:pt>
                <c:pt idx="3">
                  <c:v>Запуск производства, заключение договора подряда (01.02.2024 - 07.02.2024)</c:v>
                </c:pt>
                <c:pt idx="4">
                  <c:v>Покупка рекламы (03.02.2024 - 10.02.2024)</c:v>
                </c:pt>
                <c:pt idx="5">
                  <c:v>Первые продажи (11.02.2024 - 31.03.2024)</c:v>
                </c:pt>
                <c:pt idx="6">
                  <c:v>Закрепление на рынке, сотрудничество с магазинами (01.03.2024 - 01.05.2024)</c:v>
                </c:pt>
                <c:pt idx="7">
                  <c:v>Рост клиентской базы, аренда доп. складских помещений, расширение производства (11.02.2024 - 01.09.2025)</c:v>
                </c:pt>
                <c:pt idx="8">
                  <c:v>Развитие бизнеса в направлении производства бутылированной воды (01.09.2025 - 01.01.2026)</c:v>
                </c:pt>
              </c:strCache>
            </c:strRef>
          </c:cat>
          <c:val>
            <c:numRef>
              <c:f>'Диаграмма Ганта'!$B$2:$B$10</c:f>
              <c:numCache>
                <c:formatCode>m/d/yyyy</c:formatCode>
                <c:ptCount val="9"/>
                <c:pt idx="0">
                  <c:v>45292</c:v>
                </c:pt>
                <c:pt idx="1">
                  <c:v>45292</c:v>
                </c:pt>
                <c:pt idx="2">
                  <c:v>45301</c:v>
                </c:pt>
                <c:pt idx="3">
                  <c:v>45323</c:v>
                </c:pt>
                <c:pt idx="4">
                  <c:v>45325</c:v>
                </c:pt>
                <c:pt idx="5">
                  <c:v>45333</c:v>
                </c:pt>
                <c:pt idx="6">
                  <c:v>45352</c:v>
                </c:pt>
                <c:pt idx="7">
                  <c:v>45333</c:v>
                </c:pt>
                <c:pt idx="8">
                  <c:v>45901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20-434D-9706-282FA7AA6087}"/>
            </c:ext>
          </c:extLst>
        </c:ser>
        <c:ser>
          <c:idx val="1"/>
          <c:order val="1"/>
          <c:tx>
            <c:v>Длительность</c:v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'Диаграмма Ганта'!$A$2:$A$10</c:f>
              <c:strCache>
                <c:ptCount val="9"/>
                <c:pt idx="0">
                  <c:v>Подготовка помещения, оформление документов (01.01.2024 - 31.01.2024)</c:v>
                </c:pt>
                <c:pt idx="1">
                  <c:v>Создание сайта (01.01.2024 - 24.01.2024)</c:v>
                </c:pt>
                <c:pt idx="2">
                  <c:v>Заключение соглашений с контрагентами (10.01.2024 - 28.01.2024)</c:v>
                </c:pt>
                <c:pt idx="3">
                  <c:v>Запуск производства, заключение договора подряда (01.02.2024 - 07.02.2024)</c:v>
                </c:pt>
                <c:pt idx="4">
                  <c:v>Покупка рекламы (03.02.2024 - 10.02.2024)</c:v>
                </c:pt>
                <c:pt idx="5">
                  <c:v>Первые продажи (11.02.2024 - 31.03.2024)</c:v>
                </c:pt>
                <c:pt idx="6">
                  <c:v>Закрепление на рынке, сотрудничество с магазинами (01.03.2024 - 01.05.2024)</c:v>
                </c:pt>
                <c:pt idx="7">
                  <c:v>Рост клиентской базы, аренда доп. складских помещений, расширение производства (11.02.2024 - 01.09.2025)</c:v>
                </c:pt>
                <c:pt idx="8">
                  <c:v>Развитие бизнеса в направлении производства бутылированной воды (01.09.2025 - 01.01.2026)</c:v>
                </c:pt>
              </c:strCache>
            </c:strRef>
          </c:cat>
          <c:val>
            <c:numRef>
              <c:f>'Диаграмма Ганта'!$D$2:$D$10</c:f>
              <c:numCache>
                <c:formatCode>General</c:formatCode>
                <c:ptCount val="9"/>
                <c:pt idx="0">
                  <c:v>30</c:v>
                </c:pt>
                <c:pt idx="1">
                  <c:v>23</c:v>
                </c:pt>
                <c:pt idx="2">
                  <c:v>18</c:v>
                </c:pt>
                <c:pt idx="3">
                  <c:v>6</c:v>
                </c:pt>
                <c:pt idx="4">
                  <c:v>7</c:v>
                </c:pt>
                <c:pt idx="5">
                  <c:v>49</c:v>
                </c:pt>
                <c:pt idx="6">
                  <c:v>61</c:v>
                </c:pt>
                <c:pt idx="7">
                  <c:v>568</c:v>
                </c:pt>
                <c:pt idx="8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20-434D-9706-282FA7AA6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2286016"/>
        <c:axId val="572288760"/>
        <c:axId val="0"/>
      </c:bar3DChart>
      <c:catAx>
        <c:axId val="572286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2288760"/>
        <c:crosses val="autoZero"/>
        <c:auto val="1"/>
        <c:lblAlgn val="ctr"/>
        <c:lblOffset val="100"/>
        <c:noMultiLvlLbl val="0"/>
      </c:catAx>
      <c:valAx>
        <c:axId val="572288760"/>
        <c:scaling>
          <c:orientation val="minMax"/>
          <c:max val="46032"/>
          <c:min val="45292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228601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C2FB7-DB06-41F2-A0AB-A83CC7E9FE80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001E8-1430-4249-92E6-E5E2433D8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110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01F81-9ECD-4BA2-A3E0-2CF004F01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B8ABE4-A870-4D9B-B6D3-D7407DE1E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9C14D3-D6AB-4F96-9DAF-79FACA13B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D0B89C-241C-485E-A91B-B1FCB4B6A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8C1E9D-26F2-408F-BC86-488B73577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322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1A497-BF28-448B-84CD-F0917A0C6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E42591-4122-4E3D-AD87-68AEB928C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8A2B96-3B53-4FEB-914E-0AEB0AC8F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0AF3E7-7525-4F1C-935F-EE5512ABD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A2F9DB-5CA4-42F4-88B1-B343CDC92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135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FBC7F-D9A5-4FF2-9579-A224C5A81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4B90E2-EA71-49FD-A946-F0288E9CF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7EB7DB-7930-4396-BF14-06D9969E3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E7296F-F68E-43F2-B045-2AC668665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872ADC-118D-4833-8497-DA465032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57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D0064-1E0D-44B7-9452-189E9B67C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B0D16B-2D9A-48CA-83F7-A2A5EF9312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95D580-101A-4E27-9D36-5D6F74A93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DA32F1-9389-49DA-BC24-D82E6E2D4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2B669A-8C49-43FE-9DEF-03EEB799D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D9B521-C12A-4204-9CC5-D885924E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809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07850-2EBA-4A90-B344-38FBA8A6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09ADD9-51C2-485C-8EC1-9449DF372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B34774-5CD9-4722-BCA1-006F7BEC96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92CAEA4-EED6-4A84-B5AC-F59E1AFC75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D34E29-6118-4B21-9F6B-5A953F4FBF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879F639-734B-4DA3-8F83-D6BB549D6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E34AE5-E6AE-4C89-AB69-AE591C7C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47DEB19-7DA0-41AA-9897-03E57D4F7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537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75D96B-622C-4B44-A8AB-0EAC6A9D5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E2EB76-E292-45D1-BCFF-849868E8D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FB0EDB-B606-497E-AB2F-80F625505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96502C-03AF-4FC6-B906-282B87681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8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5ADEDAB-C1F9-4015-8919-C9B50053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0E5E02-80F9-4E31-9F89-BF3C9CFCC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3CB308-AAD2-42E1-8763-A51C7B2F1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08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298E1-D266-48C9-8BB1-CD4AE5F1A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ACBB63-F06E-4980-A2D7-1FC49F221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40D5C2-56E6-43DB-8509-8EF48BAF0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531D4B-09A9-4C2F-A7A3-02681FD6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5E79C0-062F-4184-90BA-3F80A20D8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01ECD1-CDD0-4961-901E-327F6CF50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124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BDC5A-487B-4DEC-95E9-A68910F4C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3C41A44-D223-4AC4-AAB0-E6BBBDDC0F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031FCD-2045-475A-8A38-F093F84CB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10DDD4-B7BE-452B-AD25-471F103A3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CEFD5C-B6D7-4F96-B0CA-D4FCBFC13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2F926-263E-4C25-91FA-3F1CBB6E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094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7AE85-4F59-4309-92C7-62E1A814C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BC2868-D6CE-41CD-9A94-B57110571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FFC40F-B54E-4C35-B1EC-661C37A9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0C7EEB-6837-478E-814B-DF0D8E036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452E66-0A11-48B7-A810-9B2B91287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7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9F4A93-2F73-4607-9B00-6B87A60B1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E0A891-21F8-400E-8FD1-D859A18AB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D8BED8-C9E4-46E6-823F-8E860791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C72509-9749-454B-9400-36359A430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0CD6C9-FDC6-4FDD-9ACB-10765EDB7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88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FE4D0-F546-4B28-AEB9-4054376EB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A96D29-D91D-4476-87CB-8C0E6AA1F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E4B36C-9833-44B3-9288-C3FBE8B39F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26E98-9CC6-4260-995A-F904F8D7CA4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39E8DC-9F0C-40EE-BBF8-E277AA73C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3A28C4-B4FD-48D6-8AA0-EDA269314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58C2F-B3B0-487A-9EEF-AD196109C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0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08A49-5337-4221-810B-8E48102A2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effectLst>
            <a:reflection blurRad="6350" stA="50000" endA="275" endPos="40000" dist="101600" dir="5400000" sy="-100000" algn="bl" rotWithShape="0"/>
          </a:effectLst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Аквакосмос</a:t>
            </a:r>
          </a:p>
        </p:txBody>
      </p:sp>
    </p:spTree>
    <p:extLst>
      <p:ext uri="{BB962C8B-B14F-4D97-AF65-F5344CB8AC3E}">
        <p14:creationId xmlns:p14="http://schemas.microsoft.com/office/powerpoint/2010/main" val="205604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7F2CE-D993-49B3-9B63-9D7E9623E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180122-6B62-483A-BAE6-8EBD17EFB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74363" cy="4351338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в своем быту зачастую используют грязную воду с различными примесями и сточными веществами</a:t>
            </a:r>
          </a:p>
          <a:p>
            <a:pPr algn="just"/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Фильтрация воды позволит сделать её более полезной для потребления, а также снизить риски заболевания людей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5D4FB9-AEEA-45C8-A8ED-27C84E8E4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003" y="3566520"/>
            <a:ext cx="3833797" cy="310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9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6F334F-1B05-4F19-8CAF-0126276C2013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8CEA07-DB8A-4CC5-88A6-2515EEE98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528" y="1583960"/>
            <a:ext cx="6672943" cy="483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2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D3DC3C-1267-4647-A701-00F1B84CA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Потребительский сегмент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C0E022-1389-4B52-A53F-EBD347B6B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целевого потребителя определены: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Домохозяйства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Заведения общественного питания (например, кафе)</a:t>
            </a:r>
          </a:p>
          <a:p>
            <a:pPr algn="just"/>
            <a:r>
              <a:rPr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Хозяйственные магазины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2B58B6-CDB2-4F90-9832-C36F46FA8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8" y="1690688"/>
            <a:ext cx="4195666" cy="23568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8D8316-2C67-4863-A492-64F9E7572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134" y="1689070"/>
            <a:ext cx="4195666" cy="236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3278A-3945-4C84-B096-E8DE18E14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35A6C0-9035-444C-8110-4F2274784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2058"/>
            <a:ext cx="10909041" cy="4351338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технологии обратного осмоса составляет наномембрана, которая делает продукт экономичнее и долговечнее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2CA5C4-E54C-462C-912B-1D6DE0513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859" y="1452401"/>
            <a:ext cx="5828281" cy="31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0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8F18C1-4B9E-4BC5-938A-F8E5043D5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8AC44-AE18-4BA1-88DB-4DEDD160C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30CAB9-EAAF-47D0-BD51-4084E81C2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46" y="5167312"/>
            <a:ext cx="3023278" cy="77621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1A1ACB-1987-4C24-BBC1-D51151A01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690688"/>
            <a:ext cx="3021724" cy="77621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F3403F-98AA-4403-AE52-431493CB8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667" y="3428999"/>
            <a:ext cx="3023279" cy="77621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01E4F2-F6D5-4B90-B6D4-20B34BDC87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429000"/>
            <a:ext cx="3021724" cy="77621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DFDAB2-FC5D-4757-A1D0-6CA4A083E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8187" y="1043782"/>
            <a:ext cx="1657350" cy="14287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D2D98B-3196-4705-862F-7C9AF0A01C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222" y="5167312"/>
            <a:ext cx="3021724" cy="77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6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9507F-F292-4E0C-8434-D289BE1B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F4C85-C5C1-4DE5-BB66-D4EC47CB1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Послепродажное обслуживание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Ценовое предложение ниже среднего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 конфигурации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5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9507F-F292-4E0C-8434-D289BE1B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7016956"/>
              </p:ext>
            </p:extLst>
          </p:nvPr>
        </p:nvGraphicFramePr>
        <p:xfrm>
          <a:off x="7767485" y="2113938"/>
          <a:ext cx="4149212" cy="293984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31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96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6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привлечения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689,655172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на 1 клиента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13512,6594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на 1 клиента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3503,28205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Жизненная ценность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53961" y="2465042"/>
            <a:ext cx="67547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размер инвестиций – 18,5 млн. р.;</a:t>
            </a:r>
          </a:p>
          <a:p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единицы продукции – 10009 р.;</a:t>
            </a:r>
          </a:p>
          <a:p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единицы продукции – 13512 р.;</a:t>
            </a:r>
          </a:p>
        </p:txBody>
      </p:sp>
    </p:spTree>
    <p:extLst>
      <p:ext uri="{BB962C8B-B14F-4D97-AF65-F5344CB8AC3E}">
        <p14:creationId xmlns:p14="http://schemas.microsoft.com/office/powerpoint/2010/main" val="19714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9507F-F292-4E0C-8434-D289BE1B0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980" y="-185481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Затраты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531053"/>
              </p:ext>
            </p:extLst>
          </p:nvPr>
        </p:nvGraphicFramePr>
        <p:xfrm>
          <a:off x="4205341" y="607927"/>
          <a:ext cx="7630239" cy="6063681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6754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282">
                <a:tc gridSpan="2"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</a:t>
                      </a:r>
                      <a:endParaRPr lang="ru-RU" sz="16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83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 последовательные колбы и комплект картриджей для обратного осмоса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443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Кран накопительного бака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34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Накопительный бак обратного осмоса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1685,6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443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Внешний кран для чистой воды из фильтра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443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Ограничитель дренажа или дренажного потока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83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Обратный клапан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443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Автопереключатель воды или гидроавтомат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28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Дренажный хомут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54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Тройник (адаптер) с краном подачи воды или узел ввода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483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Трубка JG 1/4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934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Мембрана обратного осмоса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128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Постфильтр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128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128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310,3448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128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Коммунальные плт.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62,06897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128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67,70833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128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689,6552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128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128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10009,38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48" marR="3148" marT="3148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107789"/>
              </p:ext>
            </p:extLst>
          </p:nvPr>
        </p:nvGraphicFramePr>
        <p:xfrm>
          <a:off x="175180" y="2557861"/>
          <a:ext cx="3509710" cy="216381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63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7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Постоянные затраты</a:t>
                      </a:r>
                      <a:endParaRPr lang="ru-RU" sz="16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386666,7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7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Рабочие (мес.)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7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(мес.)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7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Коммунальные плт. (мес.)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7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(мес.)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166666,7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9507F-F292-4E0C-8434-D289BE1B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F4C85-C5C1-4DE5-BB66-D4EC47CB1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компании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Рекламные видеоролики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в интернете (всплывающая реклама)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на маркетплейсах</a:t>
            </a:r>
          </a:p>
        </p:txBody>
      </p:sp>
    </p:spTree>
    <p:extLst>
      <p:ext uri="{BB962C8B-B14F-4D97-AF65-F5344CB8AC3E}">
        <p14:creationId xmlns:p14="http://schemas.microsoft.com/office/powerpoint/2010/main" val="155266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9507F-F292-4E0C-8434-D289BE1B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Сбыт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F4C85-C5C1-4DE5-BB66-D4EC47CB1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Маркетплейсы (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Wildberries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т.д.)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Розничная продажа через сайт компании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Хозяйственные магазины</a:t>
            </a:r>
          </a:p>
        </p:txBody>
      </p:sp>
    </p:spTree>
    <p:extLst>
      <p:ext uri="{BB962C8B-B14F-4D97-AF65-F5344CB8AC3E}">
        <p14:creationId xmlns:p14="http://schemas.microsoft.com/office/powerpoint/2010/main" val="38176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9507F-F292-4E0C-8434-D289BE1B0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0" y="365125"/>
            <a:ext cx="11720052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потенциала «рынка» и рентабельности бизнеса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888435"/>
              </p:ext>
            </p:extLst>
          </p:nvPr>
        </p:nvGraphicFramePr>
        <p:xfrm>
          <a:off x="265470" y="2251587"/>
          <a:ext cx="11720052" cy="2497392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143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2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924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38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Денежный поток</a:t>
                      </a:r>
                      <a:endParaRPr lang="ru-RU" sz="14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-18060533,15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10159518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69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</a:t>
                      </a:r>
                      <a:endParaRPr lang="en-US" sz="14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-44%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69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Дисконтир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8466264,97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7055221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5879351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4899459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4082882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3402402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2835335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2362779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1968983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1640819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1367349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1139458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69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</a:t>
                      </a:r>
                      <a:endParaRPr lang="en-US" sz="14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-9594268,2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-2539047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3340303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8239762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12322645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15725047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18560382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20923161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22892143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24532962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25900311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27039769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69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</a:t>
                      </a:r>
                      <a:endParaRPr lang="en-US" sz="14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0,4687716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0,859415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1,18495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1,45623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1,682297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65470" y="512060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– 35 %;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Точка безубыточности – 84 шт.;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 – 1,78 лет.</a:t>
            </a:r>
          </a:p>
        </p:txBody>
      </p:sp>
    </p:spTree>
    <p:extLst>
      <p:ext uri="{BB962C8B-B14F-4D97-AF65-F5344CB8AC3E}">
        <p14:creationId xmlns:p14="http://schemas.microsoft.com/office/powerpoint/2010/main" val="248746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9507F-F292-4E0C-8434-D289BE1B0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84" y="129610"/>
            <a:ext cx="11520948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-проекта. Диаграмма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Ганта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1152667"/>
              </p:ext>
            </p:extLst>
          </p:nvPr>
        </p:nvGraphicFramePr>
        <p:xfrm>
          <a:off x="206477" y="1455173"/>
          <a:ext cx="11611897" cy="4928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80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08A49-5337-4221-810B-8E48102A2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effectLst>
            <a:reflection blurRad="6350" stA="50000" endA="275" endPos="40000" dist="101600" dir="5400000" sy="-100000" algn="bl" rotWithShape="0"/>
          </a:effectLst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0683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9507F-F292-4E0C-8434-D289BE1B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F4C85-C5C1-4DE5-BB66-D4EC47CB1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Баронин И.Д.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baroninivan25@gmail.com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 А.А.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andrey2508.50@mail.ru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4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394</Words>
  <Application>Microsoft Office PowerPoint</Application>
  <PresentationFormat>Широкоэкранный</PresentationFormat>
  <Paragraphs>190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Аквакосмос</vt:lpstr>
      <vt:lpstr>Проблема</vt:lpstr>
      <vt:lpstr>Продукт</vt:lpstr>
      <vt:lpstr>Потребительский сегмент</vt:lpstr>
      <vt:lpstr>Технология</vt:lpstr>
      <vt:lpstr>Конкуренты</vt:lpstr>
      <vt:lpstr>Преимущество</vt:lpstr>
      <vt:lpstr>Расчеты</vt:lpstr>
      <vt:lpstr>Затраты</vt:lpstr>
      <vt:lpstr>Продвижение</vt:lpstr>
      <vt:lpstr>Сбыт</vt:lpstr>
      <vt:lpstr>Оценка потенциала «рынка» и рентабельности бизнеса</vt:lpstr>
      <vt:lpstr>План развития стартап-проекта. Диаграмма Ганта</vt:lpstr>
      <vt:lpstr>Благодарим за внимание!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Баронин</dc:creator>
  <cp:lastModifiedBy>Иван Баронин</cp:lastModifiedBy>
  <cp:revision>90</cp:revision>
  <dcterms:created xsi:type="dcterms:W3CDTF">2023-10-12T11:58:35Z</dcterms:created>
  <dcterms:modified xsi:type="dcterms:W3CDTF">2023-11-19T09:04:53Z</dcterms:modified>
</cp:coreProperties>
</file>