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  <p:sldMasterId id="2147483655" r:id="rId5"/>
    <p:sldMasterId id="2147483662" r:id="rId6"/>
  </p:sldMasterIdLst>
  <p:notesMasterIdLst>
    <p:notesMasterId r:id="rId43"/>
  </p:notesMasterIdLst>
  <p:handoutMasterIdLst>
    <p:handoutMasterId r:id="rId44"/>
  </p:handoutMasterIdLst>
  <p:sldIdLst>
    <p:sldId id="260" r:id="rId7"/>
    <p:sldId id="261" r:id="rId8"/>
    <p:sldId id="271" r:id="rId9"/>
    <p:sldId id="272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2" r:id="rId18"/>
    <p:sldId id="283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69" r:id="rId27"/>
    <p:sldId id="273" r:id="rId28"/>
    <p:sldId id="268" r:id="rId29"/>
    <p:sldId id="295" r:id="rId30"/>
    <p:sldId id="296" r:id="rId31"/>
    <p:sldId id="297" r:id="rId32"/>
    <p:sldId id="292" r:id="rId33"/>
    <p:sldId id="293" r:id="rId34"/>
    <p:sldId id="281" r:id="rId35"/>
    <p:sldId id="284" r:id="rId36"/>
    <p:sldId id="294" r:id="rId37"/>
    <p:sldId id="298" r:id="rId38"/>
    <p:sldId id="300" r:id="rId39"/>
    <p:sldId id="301" r:id="rId40"/>
    <p:sldId id="302" r:id="rId41"/>
    <p:sldId id="299" r:id="rId42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ОБЛОЖКИ" id="{798C4FA6-6AE8-1949-A700-934A6A476711}">
          <p14:sldIdLst>
            <p14:sldId id="260"/>
            <p14:sldId id="261"/>
            <p14:sldId id="271"/>
            <p14:sldId id="272"/>
            <p14:sldId id="274"/>
            <p14:sldId id="275"/>
            <p14:sldId id="276"/>
            <p14:sldId id="277"/>
            <p14:sldId id="278"/>
            <p14:sldId id="279"/>
            <p14:sldId id="280"/>
            <p14:sldId id="282"/>
            <p14:sldId id="283"/>
          </p14:sldIdLst>
        </p14:section>
        <p14:section name="Раздел без заголовка" id="{E3C9AA9D-65DD-40CE-8E08-8E11CD578BC6}">
          <p14:sldIdLst>
            <p14:sldId id="285"/>
            <p14:sldId id="286"/>
            <p14:sldId id="287"/>
            <p14:sldId id="288"/>
            <p14:sldId id="289"/>
            <p14:sldId id="290"/>
            <p14:sldId id="291"/>
            <p14:sldId id="269"/>
            <p14:sldId id="273"/>
            <p14:sldId id="268"/>
            <p14:sldId id="295"/>
            <p14:sldId id="296"/>
            <p14:sldId id="297"/>
            <p14:sldId id="292"/>
            <p14:sldId id="293"/>
            <p14:sldId id="281"/>
            <p14:sldId id="284"/>
            <p14:sldId id="294"/>
            <p14:sldId id="298"/>
            <p14:sldId id="300"/>
            <p14:sldId id="301"/>
            <p14:sldId id="302"/>
            <p14:sldId id="299"/>
          </p14:sldIdLst>
        </p14:section>
        <p14:section name="КОНТЕНТНЫЕ СТРАНИЦЫ" id="{681036FE-2B9C-0640-B710-70E9B7D207F5}">
          <p14:sldIdLst/>
        </p14:section>
        <p14:section name="РАЗДЕЕЛИТЕЛИ" id="{BC8F23E5-0938-6249-A334-770A442FAAF8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20D7C0"/>
    <a:srgbClr val="0640BC"/>
    <a:srgbClr val="086BFF"/>
    <a:srgbClr val="FF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/>
    <p:restoredTop sz="95604" autoAdjust="0"/>
  </p:normalViewPr>
  <p:slideViewPr>
    <p:cSldViewPr snapToGrid="0">
      <p:cViewPr varScale="1">
        <p:scale>
          <a:sx n="70" d="100"/>
          <a:sy n="70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2" d="100"/>
        <a:sy n="42" d="100"/>
      </p:scale>
      <p:origin x="0" y="-1068"/>
    </p:cViewPr>
  </p:sorterViewPr>
  <p:notesViewPr>
    <p:cSldViewPr snapToGrid="0" showGuides="1">
      <p:cViewPr varScale="1">
        <p:scale>
          <a:sx n="156" d="100"/>
          <a:sy n="156" d="100"/>
        </p:scale>
        <p:origin x="100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customschemas.google.com/relationships/presentationmetadata" Target="meta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48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commentAuthors" Target="commentAuthor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H:\00%20&#1055;&#1088;&#1086;&#1077;&#1082;&#1090;&#1099;\00%20&#1054;&#1054;&#1054;\00%20&#1055;&#1088;&#1077;&#1079;&#1077;&#1085;&#1090;&#1072;&#1094;&#1080;&#1080;%20&#1087;&#1088;&#1086;&#1077;&#1082;&#1090;&#1086;&#1074;\01%20&#1055;&#1088;&#1077;&#1079;&#1077;&#1085;&#1090;&#1072;&#1094;&#1080;&#1080;%20&#1074;&#1089;&#1077;&#1093;%20&#1087;&#1088;&#1086;&#1077;&#1082;&#1090;&#1086;&#1074;\&#1043;&#1080;&#1087;&#1087;&#1086;&#1082;&#1088;&#1072;&#1090;%20&#1076;&#1086;&#1088;%20&#1082;&#1072;&#1088;&#1090;&#1072;%20&#1080;%20&#1089;&#1084;&#1077;&#1090;&#1072;%20&#1088;&#1072;&#1089;&#1093;&#1086;&#1076;&#1086;&#1074;%20&#1080;%20&#1076;&#1086;&#1093;&#1086;&#1076;&#1086;&#107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Доходы и расходы, млн.руб.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Лист1!$P$2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Лист1!$Q$1:$U$1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Лист1!$Q$2:$U$2</c:f>
              <c:numCache>
                <c:formatCode>_-* #\ ##0\ _₽_-;\-* #\ ##0\ _₽_-;_-* "-"??\ _₽_-;_-@_-</c:formatCode>
                <c:ptCount val="5"/>
                <c:pt idx="0">
                  <c:v>0.3</c:v>
                </c:pt>
                <c:pt idx="1">
                  <c:v>25.53</c:v>
                </c:pt>
                <c:pt idx="2">
                  <c:v>137.16999999999999</c:v>
                </c:pt>
                <c:pt idx="3">
                  <c:v>373.05</c:v>
                </c:pt>
                <c:pt idx="4" formatCode="General">
                  <c:v>454</c:v>
                </c:pt>
              </c:numCache>
            </c:numRef>
          </c:val>
        </c:ser>
        <c:ser>
          <c:idx val="1"/>
          <c:order val="1"/>
          <c:tx>
            <c:strRef>
              <c:f>Лист1!$P$9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Лист1!$Q$1:$U$1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Лист1!$Q$9:$U$9</c:f>
              <c:numCache>
                <c:formatCode>_-* #\ ##0\ _₽_-;\-* #\ ##0\ _₽_-;_-* "-"??\ _₽_-;_-@_-</c:formatCode>
                <c:ptCount val="5"/>
                <c:pt idx="0">
                  <c:v>7.36</c:v>
                </c:pt>
                <c:pt idx="1">
                  <c:v>19.156400000000001</c:v>
                </c:pt>
                <c:pt idx="2">
                  <c:v>30.827599999999997</c:v>
                </c:pt>
                <c:pt idx="3">
                  <c:v>71.789000000000001</c:v>
                </c:pt>
                <c:pt idx="4" formatCode="General">
                  <c:v>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42421136"/>
        <c:axId val="1242420048"/>
      </c:barChart>
      <c:catAx>
        <c:axId val="124242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2420048"/>
        <c:crosses val="autoZero"/>
        <c:auto val="1"/>
        <c:lblAlgn val="ctr"/>
        <c:lblOffset val="100"/>
        <c:noMultiLvlLbl val="0"/>
      </c:catAx>
      <c:valAx>
        <c:axId val="124242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\ _₽_-;\-* #\ ##0\ _₽_-;_-* &quot;-&quot;??\ _₽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242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70030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d5b4397c63_2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gd5b4397c63_2_2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d5b4397c63_2_2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7299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d5b4397c63_2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gd5b4397c63_2_2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d5b4397c63_2_2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3043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d5b4397c63_2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gd5b4397c63_2_2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d5b4397c63_2_2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5972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d13abac2c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gd13abac2c6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gd13abac2c6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6066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3DBC2EC1-BCC7-4BB4-8678-C25473CF38A4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599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d13abac2c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gd13abac2c6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gd13abac2c6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5652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d13abac2c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gd13abac2c6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gd13abac2c6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2715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3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16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3.sv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svg"/><Relationship Id="rId5" Type="http://schemas.openxmlformats.org/officeDocument/2006/relationships/image" Target="../media/image9.png"/><Relationship Id="rId4" Type="http://schemas.openxmlformats.org/officeDocument/2006/relationships/image" Target="../media/image11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3.sv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D41DA8C-2A1E-6944-B0BF-656EA21CF46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683806-A212-E84E-9314-10DA1A0B48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DBA02923-DFFC-6948-BBFB-12F368FD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66810BDF-FDD4-454A-BE86-88E1A5A6B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18472150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00A755-5FB5-EA41-BB66-8D1E515551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66A903-58E4-A941-B8BF-09F60FC4C03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AA2F030-95C6-7A44-86CA-8AB7EADD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8793162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CC34EF35-4529-4242-8AB6-25295CDB06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26078" y="1589088"/>
            <a:ext cx="8793162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78632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00A755-5FB5-EA41-BB66-8D1E515551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66A903-58E4-A941-B8BF-09F60FC4C03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AA2F030-95C6-7A44-86CA-8AB7EADD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5816744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3ED78375-3171-7943-BF45-611D3DAA1D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62858" y="1589088"/>
            <a:ext cx="5816744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425D7662-4C8F-8D4A-AFD1-9B3BF3CF1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492279" y="1589088"/>
            <a:ext cx="5816744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27010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533E935-59FD-A04F-87C7-825C911378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7000"/>
          </a:blip>
          <a:srcRect t="1930" r="-666" b="25084"/>
          <a:stretch/>
        </p:blipFill>
        <p:spPr>
          <a:xfrm>
            <a:off x="5041438" y="0"/>
            <a:ext cx="15062662" cy="11315700"/>
          </a:xfrm>
          <a:prstGeom prst="rect">
            <a:avLst/>
          </a:prstGeom>
        </p:spPr>
      </p:pic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D41DA8C-2A1E-6944-B0BF-656EA21CF46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683806-A212-E84E-9314-10DA1A0B48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DBA02923-DFFC-6948-BBFB-12F368FD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66810BDF-FDD4-454A-BE86-88E1A5A6B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18472150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837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1050289"/>
            <a:ext cx="5432746" cy="19755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1226720-6270-FB48-94E1-B019888ECF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509234" y="-147570"/>
            <a:ext cx="11940882" cy="12823372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1050289"/>
            <a:ext cx="5432746" cy="19755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A4AB871-B387-4F4D-8539-4B039117C5C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5000"/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 userDrawn="1">
          <p15:clr>
            <a:srgbClr val="FBAE40"/>
          </p15:clr>
        </p15:guide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userDrawn="1">
  <p:cSld name="Заголовок и объект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736313" y="2293988"/>
            <a:ext cx="18631470" cy="703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195458" lvl="0" indent="0" algn="l">
              <a:lnSpc>
                <a:spcPct val="120000"/>
              </a:lnSpc>
              <a:spcBef>
                <a:spcPts val="1759"/>
              </a:spcBef>
              <a:spcAft>
                <a:spcPts val="0"/>
              </a:spcAft>
              <a:buSzPts val="2200"/>
              <a:buNone/>
              <a:defRPr/>
            </a:lvl1pPr>
            <a:lvl2pPr marL="2010411" lvl="1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2pPr>
            <a:lvl3pPr marL="3015615" lvl="2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3pPr>
            <a:lvl4pPr marL="4020821" lvl="3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4pPr>
            <a:lvl5pPr marL="5026027" lvl="4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5pPr>
            <a:lvl6pPr marL="6031232" lvl="5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6pPr>
            <a:lvl7pPr marL="7036436" lvl="6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7pPr>
            <a:lvl8pPr marL="8041642" lvl="7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8pPr>
            <a:lvl9pPr marL="9046848" lvl="8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99925041-9F0E-4D8B-B728-B919D7B9BA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9236328" y="10692301"/>
            <a:ext cx="867773" cy="602456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F60349C4-9E36-4EED-BACE-9740882E4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313" y="322171"/>
            <a:ext cx="18631470" cy="155467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63412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3" y="5923756"/>
            <a:ext cx="15078075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6030958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17338675" cy="2185988"/>
          </a:xfrm>
          <a:prstGeom prst="rect">
            <a:avLst/>
          </a:prstGeom>
        </p:spPr>
        <p:txBody>
          <a:bodyPr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14058"/>
            <a:ext cx="3177669" cy="11823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BF76C5E-4548-0D45-89C5-ED8D6ED69EA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3" y="5923756"/>
            <a:ext cx="9733829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3471862"/>
            <a:ext cx="9733828" cy="2185988"/>
          </a:xfrm>
          <a:prstGeom prst="rect">
            <a:avLst/>
          </a:prstGeom>
        </p:spPr>
        <p:txBody>
          <a:bodyPr anchor="b"/>
          <a:lstStyle>
            <a:lvl1pPr>
              <a:defRPr sz="48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3C4E543-72A3-8844-B39E-4FCE727322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FDA4197-9197-8846-91AB-D4A4535C0EA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4" y="5923756"/>
            <a:ext cx="8769552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8769552" cy="2185988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1885" y="10759711"/>
            <a:ext cx="6433312" cy="1846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A22464A-B2B9-5642-9E05-D958EE5BDE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4" y="5923756"/>
            <a:ext cx="8769552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8769552" cy="2185988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CA5AE3D8-C96A-C346-AFDA-0C314AF8812E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E58B38A-54BA-5942-9DD3-1CC1D83FA6E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5000"/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05688" y="-2088439"/>
            <a:ext cx="18969642" cy="13404139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4" y="5923756"/>
            <a:ext cx="8769552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8769552" cy="2185988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BDFEAB92-0757-4349-AC28-41B70184CA7E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48A0D46-D363-9B42-A3A9-58A6572BA5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userDrawn="1">
  <p:cSld name="Заголовок и объект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736313" y="2293988"/>
            <a:ext cx="18631470" cy="703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195458" lvl="0" indent="0" algn="l">
              <a:lnSpc>
                <a:spcPct val="120000"/>
              </a:lnSpc>
              <a:spcBef>
                <a:spcPts val="1759"/>
              </a:spcBef>
              <a:spcAft>
                <a:spcPts val="0"/>
              </a:spcAft>
              <a:buSzPts val="2200"/>
              <a:buNone/>
              <a:defRPr/>
            </a:lvl1pPr>
            <a:lvl2pPr marL="2010411" lvl="1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2pPr>
            <a:lvl3pPr marL="3015615" lvl="2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3pPr>
            <a:lvl4pPr marL="4020821" lvl="3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4pPr>
            <a:lvl5pPr marL="5026027" lvl="4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5pPr>
            <a:lvl6pPr marL="6031232" lvl="5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6pPr>
            <a:lvl7pPr marL="7036436" lvl="6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7pPr>
            <a:lvl8pPr marL="8041642" lvl="7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8pPr>
            <a:lvl9pPr marL="9046848" lvl="8" indent="-809748" algn="l">
              <a:lnSpc>
                <a:spcPct val="120000"/>
              </a:lnSpc>
              <a:spcBef>
                <a:spcPts val="879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99925041-9F0E-4D8B-B728-B919D7B9BA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F60349C4-9E36-4EED-BACE-9740882E4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313" y="322171"/>
            <a:ext cx="18631470" cy="155467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6315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541897" y="10599459"/>
            <a:ext cx="4690955" cy="602456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958361" y="10599459"/>
            <a:ext cx="11406191" cy="602456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143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BC37B12-EBB1-4234-B19B-54663816E0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E0906D4B-7D3D-44E8-9F69-469C852C1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313" y="322171"/>
            <a:ext cx="18631470" cy="155467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4031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832655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7" name="Google Shape;17;p26"/>
          <p:cNvSpPr txBox="1">
            <a:spLocks noGrp="1"/>
          </p:cNvSpPr>
          <p:nvPr>
            <p:ph type="sldNum" idx="12"/>
          </p:nvPr>
        </p:nvSpPr>
        <p:spPr>
          <a:xfrm>
            <a:off x="14648272" y="10759711"/>
            <a:ext cx="462394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D57711-806E-E448-A3D0-EB9A1C425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8827625" cy="7680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004221C-574D-5545-B7AB-C130846B264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6957964" y="309180"/>
            <a:ext cx="2347501" cy="8734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50B6935-71E1-9044-AF0C-F47EC39EA0A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5000"/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2485715" y="440248"/>
            <a:ext cx="3890357" cy="595821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61" r:id="rId2"/>
    <p:sldLayoutId id="2147483667" r:id="rId3"/>
    <p:sldLayoutId id="2147483670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200" marR="0" lvl="0" indent="-22701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tabLst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03" userDrawn="1">
          <p15:clr>
            <a:srgbClr val="F26B43"/>
          </p15:clr>
        </p15:guide>
        <p15:guide id="2" pos="12161" userDrawn="1">
          <p15:clr>
            <a:srgbClr val="F26B43"/>
          </p15:clr>
        </p15:guide>
        <p15:guide id="3" orient="horz" pos="6648" userDrawn="1">
          <p15:clr>
            <a:srgbClr val="F26B43"/>
          </p15:clr>
        </p15:guide>
        <p15:guide id="4" orient="horz" pos="865" userDrawn="1">
          <p15:clr>
            <a:srgbClr val="F26B43"/>
          </p15:clr>
        </p15:guide>
        <p15:guide id="5" orient="horz" pos="100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2">
            <a:extLst>
              <a:ext uri="{FF2B5EF4-FFF2-40B4-BE49-F238E27FC236}">
                <a16:creationId xmlns:a16="http://schemas.microsoft.com/office/drawing/2014/main" xmlns="" id="{85C44EBC-5272-8E41-81C8-86A7CF3B7E30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  <p:sldLayoutId id="2147483671" r:id="rId6"/>
    <p:sldLayoutId id="2147483672" r:id="rId7"/>
    <p:sldLayoutId id="214748367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ibrary.ru/download/elibrary_25895895_50307137.pdf" TargetMode="External"/><Relationship Id="rId2" Type="http://schemas.openxmlformats.org/officeDocument/2006/relationships/hyperlink" Target="https://minzdrav.gov.ru/ministry/61/22/stranitsa-979/statisticheskie-i-informatsionnye-materialy/statisticheskie-materialy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www.gippocrate.ru/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33.png"/><Relationship Id="rId5" Type="http://schemas.openxmlformats.org/officeDocument/2006/relationships/image" Target="../media/image51.png"/><Relationship Id="rId10" Type="http://schemas.openxmlformats.org/officeDocument/2006/relationships/image" Target="../media/image32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8;p1">
            <a:extLst>
              <a:ext uri="{FF2B5EF4-FFF2-40B4-BE49-F238E27FC236}">
                <a16:creationId xmlns:a16="http://schemas.microsoft.com/office/drawing/2014/main" xmlns="" id="{DBC613B7-2F0D-B44A-A5F6-8B5EB59D3F96}"/>
              </a:ext>
            </a:extLst>
          </p:cNvPr>
          <p:cNvSpPr txBox="1"/>
          <p:nvPr/>
        </p:nvSpPr>
        <p:spPr>
          <a:xfrm>
            <a:off x="942976" y="10326048"/>
            <a:ext cx="3688396" cy="1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rPr>
              <a:t>Июль 2021</a:t>
            </a:r>
            <a:endParaRPr sz="1200" dirty="0">
              <a:solidFill>
                <a:srgbClr val="20D7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FA98E1-4E99-F54F-A7A1-EB2D74AF8F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" dirty="0"/>
              <a:t>ГИППОКРАТ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400F314-F359-7745-8031-B3732D726E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lnSpc>
                <a:spcPct val="120000"/>
              </a:lnSpc>
              <a:spcBef>
                <a:spcPts val="0"/>
              </a:spcBef>
              <a:buSzPts val="2300"/>
            </a:pPr>
            <a:r>
              <a:rPr lang="ru-RU" b="1" dirty="0" smtClean="0"/>
              <a:t>Сервис</a:t>
            </a:r>
            <a:r>
              <a:rPr lang="ru-RU" dirty="0" smtClean="0"/>
              <a:t> </a:t>
            </a:r>
            <a:r>
              <a:rPr lang="ru-RU" b="1" dirty="0"/>
              <a:t>диагностики и лечения 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SzPts val="2300"/>
            </a:pPr>
            <a:r>
              <a:rPr lang="ru-RU" b="1" dirty="0"/>
              <a:t>часто встречающихся </a:t>
            </a:r>
            <a:r>
              <a:rPr lang="ru-RU" b="1" dirty="0" smtClean="0"/>
              <a:t>заболеваний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xmlns="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11580006" cy="76806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346492"/>
                </a:solidFill>
              </a:rPr>
              <a:t>Путин назвал четыре нерешенные проблемы </a:t>
            </a:r>
            <a:r>
              <a:rPr lang="ru-RU" dirty="0" smtClean="0">
                <a:solidFill>
                  <a:srgbClr val="346492"/>
                </a:solidFill>
              </a:rPr>
              <a:t>России  </a:t>
            </a:r>
            <a:endParaRPr lang="ru-RU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221" y="3742898"/>
            <a:ext cx="4481159" cy="29238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155077" y="3742899"/>
            <a:ext cx="1005205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Президент Владимир Путин указал на значительное число чувствительных для россиян проблем, которые по-прежнему не решены. Это прежде всего бедность, низкие доходы многих семей, </a:t>
            </a:r>
            <a:r>
              <a:rPr lang="ru-RU" sz="3600" b="1" dirty="0"/>
              <a:t>невысокое качество первичного звена здравоохранения</a:t>
            </a:r>
            <a:r>
              <a:rPr lang="ru-RU" sz="2800" dirty="0"/>
              <a:t>, изношенность школьных </a:t>
            </a:r>
            <a:r>
              <a:rPr lang="ru-RU" sz="2800" dirty="0" smtClean="0"/>
              <a:t>зданий*</a:t>
            </a:r>
          </a:p>
          <a:p>
            <a:endParaRPr lang="ru-RU" sz="2800" dirty="0"/>
          </a:p>
          <a:p>
            <a:r>
              <a:rPr lang="ru-RU" sz="1800" dirty="0"/>
              <a:t>19 июля </a:t>
            </a:r>
            <a:r>
              <a:rPr lang="ru-RU" sz="1800" dirty="0" smtClean="0"/>
              <a:t>2021</a:t>
            </a:r>
          </a:p>
          <a:p>
            <a:r>
              <a:rPr lang="ru-RU" sz="1800" dirty="0" smtClean="0"/>
              <a:t>Заседания </a:t>
            </a:r>
            <a:r>
              <a:rPr lang="ru-RU" sz="1800" dirty="0"/>
              <a:t>Совета по стратегическому развитию и национальным </a:t>
            </a:r>
            <a:r>
              <a:rPr lang="ru-RU" sz="1800" dirty="0" smtClean="0"/>
              <a:t>проектам</a:t>
            </a:r>
            <a:endParaRPr lang="ru-RU" sz="1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81973" y="10280678"/>
            <a:ext cx="51491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*) </a:t>
            </a:r>
            <a:r>
              <a:rPr lang="en-US" dirty="0" smtClean="0"/>
              <a:t>https</a:t>
            </a:r>
            <a:r>
              <a:rPr lang="en-US" dirty="0"/>
              <a:t>://www.gazeta.ru/politics/2021/07/19_a_13767734.shtml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503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xmlns="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11580006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Проблемы </a:t>
            </a:r>
            <a:r>
              <a:rPr lang="ru" dirty="0">
                <a:solidFill>
                  <a:srgbClr val="346492"/>
                </a:solidFill>
              </a:rPr>
              <a:t>в первичном звене здравоохранения России</a:t>
            </a:r>
            <a:endParaRPr lang="ru-RU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Google Shape;231;p33"/>
          <p:cNvSpPr txBox="1">
            <a:spLocks noGrp="1"/>
          </p:cNvSpPr>
          <p:nvPr>
            <p:ph type="body" idx="4294967295"/>
          </p:nvPr>
        </p:nvSpPr>
        <p:spPr>
          <a:xfrm>
            <a:off x="6400038" y="2119965"/>
            <a:ext cx="6983827" cy="544764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/>
          </a:bodyPr>
          <a:lstStyle/>
          <a:p>
            <a:pPr marL="376766" indent="-342900">
              <a:lnSpc>
                <a:spcPct val="100000"/>
              </a:lnSpc>
              <a:spcBef>
                <a:spcPts val="8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10 </a:t>
            </a:r>
            <a:r>
              <a:rPr lang="ru-RU" sz="3200" dirty="0" smtClean="0">
                <a:solidFill>
                  <a:schemeClr val="tx1"/>
                </a:solidFill>
              </a:rPr>
              <a:t>раз в год каждый россиянин встречается с врачами*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376766" indent="-342900">
              <a:lnSpc>
                <a:spcPct val="100000"/>
              </a:lnSpc>
              <a:spcBef>
                <a:spcPts val="8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1"/>
                </a:solidFill>
              </a:rPr>
              <a:t>У врача 15 </a:t>
            </a:r>
            <a:r>
              <a:rPr lang="ru-RU" sz="3200" dirty="0">
                <a:solidFill>
                  <a:schemeClr val="tx1"/>
                </a:solidFill>
              </a:rPr>
              <a:t>– 20 </a:t>
            </a:r>
            <a:r>
              <a:rPr lang="ru-RU" sz="3200" dirty="0" smtClean="0">
                <a:solidFill>
                  <a:schemeClr val="tx1"/>
                </a:solidFill>
              </a:rPr>
              <a:t>минут на прием** врач пропускает симптомы</a:t>
            </a:r>
            <a:endParaRPr lang="ru-RU" sz="3200" dirty="0">
              <a:solidFill>
                <a:schemeClr val="tx1"/>
              </a:solidFill>
            </a:endParaRPr>
          </a:p>
          <a:p>
            <a:pPr marL="376766" indent="-342900">
              <a:lnSpc>
                <a:spcPct val="100000"/>
              </a:lnSpc>
              <a:spcBef>
                <a:spcPts val="8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ru" sz="3200" dirty="0">
                <a:solidFill>
                  <a:schemeClr val="tx1"/>
                </a:solidFill>
              </a:rPr>
              <a:t>До 30% диагнозов ставится ошибочно, до 60% диагнозов нуждаются в уточнении</a:t>
            </a:r>
            <a:r>
              <a:rPr lang="ru" sz="3200" dirty="0" smtClean="0">
                <a:solidFill>
                  <a:schemeClr val="tx1"/>
                </a:solidFill>
              </a:rPr>
              <a:t>***</a:t>
            </a:r>
          </a:p>
          <a:p>
            <a:pPr marL="376766" indent="-342900">
              <a:lnSpc>
                <a:spcPct val="100000"/>
              </a:lnSpc>
              <a:spcBef>
                <a:spcPts val="8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ru" sz="3200" dirty="0" smtClean="0">
                <a:solidFill>
                  <a:schemeClr val="tx1"/>
                </a:solidFill>
              </a:rPr>
              <a:t>До 50% серьезных заболеваний обнаруживаются на поздней стадии</a:t>
            </a:r>
            <a:endParaRPr lang="ru" sz="3200" dirty="0">
              <a:solidFill>
                <a:schemeClr val="tx1"/>
              </a:solidFill>
            </a:endParaRPr>
          </a:p>
        </p:txBody>
      </p:sp>
      <p:sp>
        <p:nvSpPr>
          <p:cNvPr id="6" name="Google Shape;232;p33"/>
          <p:cNvSpPr/>
          <p:nvPr/>
        </p:nvSpPr>
        <p:spPr>
          <a:xfrm>
            <a:off x="340203" y="10344212"/>
            <a:ext cx="10838577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lvl="0"/>
            <a:r>
              <a:rPr lang="ru-RU" sz="1067" dirty="0">
                <a:solidFill>
                  <a:srgbClr val="485E78"/>
                </a:solidFill>
              </a:rPr>
              <a:t>*) Минздрав РФ </a:t>
            </a:r>
            <a:r>
              <a:rPr lang="en-US" sz="1067" dirty="0">
                <a:solidFill>
                  <a:srgbClr val="485E78"/>
                </a:solidFill>
                <a:hlinkClick r:id="rId2"/>
              </a:rPr>
              <a:t>https://</a:t>
            </a:r>
            <a:r>
              <a:rPr lang="en-US" sz="1067" dirty="0" smtClean="0">
                <a:solidFill>
                  <a:srgbClr val="485E78"/>
                </a:solidFill>
                <a:hlinkClick r:id="rId2"/>
              </a:rPr>
              <a:t>minzdrav.gov.ru/ministry/61/22/stranitsa-979/statisticheskie-i-informatsionnye-materialy/statisticheskie-materialy</a:t>
            </a:r>
            <a:r>
              <a:rPr lang="ru-RU" sz="1067" dirty="0" smtClean="0">
                <a:solidFill>
                  <a:srgbClr val="485E78"/>
                </a:solidFill>
              </a:rPr>
              <a:t>; </a:t>
            </a:r>
            <a:r>
              <a:rPr lang="en-US" sz="1067" dirty="0">
                <a:solidFill>
                  <a:srgbClr val="485E78"/>
                </a:solidFill>
              </a:rPr>
              <a:t>https://marketing.rbc.ru/articles/12528/</a:t>
            </a:r>
            <a:endParaRPr lang="en-US" sz="1067" dirty="0">
              <a:solidFill>
                <a:srgbClr val="485E78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ru" sz="1067" dirty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**)</a:t>
            </a:r>
            <a:r>
              <a:rPr lang="ru-RU" sz="1067" dirty="0">
                <a:solidFill>
                  <a:srgbClr val="485E78"/>
                </a:solidFill>
              </a:rPr>
              <a:t> Приказы Министерства здравоохранения РФ от 2 июня 2015 г. N 290н и от 6 августа 2020 г. № 810н</a:t>
            </a:r>
            <a:endParaRPr lang="ru" sz="1067" dirty="0">
              <a:solidFill>
                <a:srgbClr val="485E78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ru" sz="1067" dirty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***) Компания "Этнамед" https://rg.ru/2019/03/04/kazhdyj-piatyj-pacient-v-rossii-stalkivaetsia-s-vrachebnoj-oshibkoj.html</a:t>
            </a:r>
            <a:endParaRPr sz="1067" dirty="0">
              <a:solidFill>
                <a:srgbClr val="485E78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ru" sz="1067" dirty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https://www.elibrary.ru/download/elibrary_25895895_50307137.pdf</a:t>
            </a:r>
            <a:endParaRPr lang="ru" sz="1067" dirty="0">
              <a:solidFill>
                <a:srgbClr val="485E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2477" y="2119965"/>
            <a:ext cx="5977719" cy="558241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663956" y="2140858"/>
            <a:ext cx="5368354" cy="5611070"/>
            <a:chOff x="7587489" y="172339"/>
            <a:chExt cx="3992531" cy="5276902"/>
          </a:xfrm>
        </p:grpSpPr>
        <p:pic>
          <p:nvPicPr>
            <p:cNvPr id="9" name="Picture 2" descr="В России насчитали самую низкую смертность от внешних причин за 50 лет ::  Общество :: РБК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7489" y="172339"/>
              <a:ext cx="3992531" cy="5276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7630872" y="518361"/>
              <a:ext cx="1643068" cy="2835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667" dirty="0">
                  <a:solidFill>
                    <a:srgbClr val="BABAB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2019 год, тыс. человек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846966" y="5149159"/>
              <a:ext cx="733054" cy="25348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533" dirty="0">
                  <a:solidFill>
                    <a:srgbClr val="BABAB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РБК,2020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189863" y="8407021"/>
            <a:ext cx="10918209" cy="1559446"/>
            <a:chOff x="1362340" y="3482914"/>
            <a:chExt cx="6143360" cy="705054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62220" y="3482914"/>
              <a:ext cx="5943600" cy="666750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1362340" y="4142249"/>
              <a:ext cx="6143360" cy="45719"/>
            </a:xfrm>
            <a:prstGeom prst="rect">
              <a:avLst/>
            </a:prstGeom>
            <a:solidFill>
              <a:srgbClr val="D3D3D3"/>
            </a:solidFill>
            <a:ln>
              <a:solidFill>
                <a:srgbClr val="D6D6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</p:grpSp>
    </p:spTree>
    <p:extLst>
      <p:ext uri="{BB962C8B-B14F-4D97-AF65-F5344CB8AC3E}">
        <p14:creationId xmlns:p14="http://schemas.microsoft.com/office/powerpoint/2010/main" val="346847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xmlns="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11580006" cy="76806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346492"/>
                </a:solidFill>
              </a:rPr>
              <a:t>Что мы можем сделать</a:t>
            </a:r>
            <a:r>
              <a:rPr lang="ru" dirty="0">
                <a:solidFill>
                  <a:srgbClr val="346492"/>
                </a:solidFill>
              </a:rPr>
              <a:t>?</a:t>
            </a:r>
            <a:endParaRPr lang="ru-RU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98513" y="4440140"/>
            <a:ext cx="171559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 smtClean="0"/>
              <a:t>Каждому, кто зашел в поликлинику - задать 20 вопросов о болезнях, от которых умирают! </a:t>
            </a:r>
          </a:p>
          <a:p>
            <a:endParaRPr lang="ru-RU" sz="4000" i="1" dirty="0"/>
          </a:p>
          <a:p>
            <a:r>
              <a:rPr lang="ru-RU" sz="4000" i="1" dirty="0"/>
              <a:t>После ответов </a:t>
            </a:r>
            <a:r>
              <a:rPr lang="ru-RU" sz="4000" i="1" dirty="0" smtClean="0"/>
              <a:t>пациента - подсказки врачу: </a:t>
            </a:r>
            <a:r>
              <a:rPr lang="ru-RU" sz="4000" i="1" dirty="0"/>
              <a:t>что </a:t>
            </a:r>
            <a:r>
              <a:rPr lang="ru-RU" sz="4000" i="1" dirty="0" smtClean="0"/>
              <a:t>делать</a:t>
            </a:r>
            <a:endParaRPr lang="ru-RU" sz="4000" i="1" dirty="0"/>
          </a:p>
          <a:p>
            <a:endParaRPr lang="ru-RU" sz="4000" i="1" dirty="0"/>
          </a:p>
        </p:txBody>
      </p:sp>
    </p:spTree>
    <p:extLst>
      <p:ext uri="{BB962C8B-B14F-4D97-AF65-F5344CB8AC3E}">
        <p14:creationId xmlns:p14="http://schemas.microsoft.com/office/powerpoint/2010/main" val="58011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xmlns="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11580006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Гиппократ: </a:t>
            </a:r>
            <a:r>
              <a:rPr lang="ru-RU" dirty="0">
                <a:solidFill>
                  <a:srgbClr val="346492"/>
                </a:solidFill>
              </a:rPr>
              <a:t>как это </a:t>
            </a:r>
            <a:r>
              <a:rPr lang="ru-RU" dirty="0" smtClean="0">
                <a:solidFill>
                  <a:srgbClr val="346492"/>
                </a:solidFill>
              </a:rPr>
              <a:t>работает / </a:t>
            </a:r>
            <a:r>
              <a:rPr lang="ru-RU" dirty="0">
                <a:solidFill>
                  <a:srgbClr val="346492"/>
                </a:solidFill>
              </a:rPr>
              <a:t>пациент</a:t>
            </a:r>
            <a:endParaRPr lang="ru-RU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5" name="Google Shape;255;p35"/>
          <p:cNvSpPr txBox="1"/>
          <p:nvPr/>
        </p:nvSpPr>
        <p:spPr>
          <a:xfrm>
            <a:off x="6032311" y="2618323"/>
            <a:ext cx="7088482" cy="353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lnSpc>
                <a:spcPct val="120000"/>
              </a:lnSpc>
              <a:buClr>
                <a:schemeClr val="dk1"/>
              </a:buClr>
              <a:buSzPct val="100000"/>
            </a:pPr>
            <a:r>
              <a:rPr lang="ru" sz="3600" b="1" dirty="0" smtClean="0">
                <a:solidFill>
                  <a:schemeClr val="dk1"/>
                </a:solidFill>
              </a:rPr>
              <a:t>Вопросы пациенту: </a:t>
            </a:r>
          </a:p>
          <a:p>
            <a:pPr algn="ctr">
              <a:lnSpc>
                <a:spcPct val="120000"/>
              </a:lnSpc>
              <a:buClr>
                <a:schemeClr val="dk1"/>
              </a:buClr>
              <a:buSzPct val="100000"/>
            </a:pPr>
            <a:r>
              <a:rPr lang="ru" sz="3600" b="1" dirty="0" smtClean="0">
                <a:solidFill>
                  <a:schemeClr val="dk1"/>
                </a:solidFill>
              </a:rPr>
              <a:t>«Все</a:t>
            </a:r>
            <a:r>
              <a:rPr lang="ru" sz="3600" b="1" dirty="0">
                <a:solidFill>
                  <a:schemeClr val="dk1"/>
                </a:solidFill>
              </a:rPr>
              <a:t>, что нужно знать о пациенте</a:t>
            </a:r>
            <a:r>
              <a:rPr lang="ru" sz="3600" b="1" dirty="0" smtClean="0">
                <a:solidFill>
                  <a:schemeClr val="dk1"/>
                </a:solidFill>
              </a:rPr>
              <a:t>»</a:t>
            </a:r>
            <a:endParaRPr lang="ru" sz="3600" dirty="0">
              <a:solidFill>
                <a:schemeClr val="dk1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D91389F-99DE-41A1-8D15-5B1B1D2E1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81" y="1872815"/>
            <a:ext cx="5415435" cy="90507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1688" y="1931612"/>
            <a:ext cx="5389268" cy="89331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4112" y="4698334"/>
            <a:ext cx="5604879" cy="26441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8615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xmlns="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0135" y="1296809"/>
            <a:ext cx="7573965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Гиппократ: </a:t>
            </a:r>
            <a:r>
              <a:rPr lang="ru-RU" dirty="0">
                <a:solidFill>
                  <a:srgbClr val="346492"/>
                </a:solidFill>
              </a:rPr>
              <a:t>как это </a:t>
            </a:r>
            <a:r>
              <a:rPr lang="ru-RU" dirty="0" smtClean="0">
                <a:solidFill>
                  <a:srgbClr val="346492"/>
                </a:solidFill>
              </a:rPr>
              <a:t>работает / </a:t>
            </a:r>
            <a:r>
              <a:rPr lang="ru-RU" dirty="0">
                <a:solidFill>
                  <a:srgbClr val="346492"/>
                </a:solidFill>
              </a:rPr>
              <a:t>врач</a:t>
            </a:r>
            <a:endParaRPr lang="ru-RU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BA2A327-0BDD-403A-B5C7-39C02D543AF8}"/>
              </a:ext>
            </a:extLst>
          </p:cNvPr>
          <p:cNvSpPr txBox="1"/>
          <p:nvPr/>
        </p:nvSpPr>
        <p:spPr>
          <a:xfrm>
            <a:off x="98645" y="7797325"/>
            <a:ext cx="4393327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buClr>
                <a:schemeClr val="dk1"/>
              </a:buClr>
              <a:buSzPct val="100000"/>
            </a:pPr>
            <a:r>
              <a:rPr lang="ru-RU" sz="2800" b="1" dirty="0" smtClean="0">
                <a:solidFill>
                  <a:schemeClr val="dk1"/>
                </a:solidFill>
              </a:rPr>
              <a:t>Основано на клинических рекомендациях РФ</a:t>
            </a:r>
            <a:endParaRPr lang="ru-RU" sz="4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98" y="60837"/>
            <a:ext cx="9013689" cy="69288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075" y="2670120"/>
            <a:ext cx="10134701" cy="77583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4609" y="4571361"/>
            <a:ext cx="6911053" cy="43037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5710" y="5480476"/>
            <a:ext cx="6605693" cy="563029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3" name="Группа 12"/>
          <p:cNvGrpSpPr/>
          <p:nvPr/>
        </p:nvGrpSpPr>
        <p:grpSpPr>
          <a:xfrm>
            <a:off x="13212987" y="6047014"/>
            <a:ext cx="6740040" cy="5144150"/>
            <a:chOff x="8073599" y="3605444"/>
            <a:chExt cx="4118401" cy="3073167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73599" y="3605444"/>
              <a:ext cx="4118401" cy="307316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79933" y="3715023"/>
              <a:ext cx="1263815" cy="1161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20" name="Овал 19"/>
          <p:cNvSpPr/>
          <p:nvPr/>
        </p:nvSpPr>
        <p:spPr>
          <a:xfrm rot="1131453">
            <a:off x="15597334" y="2690935"/>
            <a:ext cx="3448139" cy="222000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Экономия времени 30%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79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xmlns="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11580006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Гиппократ: </a:t>
            </a:r>
            <a:r>
              <a:rPr lang="ru-RU" dirty="0">
                <a:solidFill>
                  <a:srgbClr val="346492"/>
                </a:solidFill>
              </a:rPr>
              <a:t>как это </a:t>
            </a:r>
            <a:r>
              <a:rPr lang="ru-RU" dirty="0" smtClean="0">
                <a:solidFill>
                  <a:srgbClr val="346492"/>
                </a:solidFill>
              </a:rPr>
              <a:t>устроено</a:t>
            </a:r>
            <a:endParaRPr lang="ru-RU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1" name="Блок-схема: магнитный диск 50"/>
          <p:cNvSpPr/>
          <p:nvPr/>
        </p:nvSpPr>
        <p:spPr>
          <a:xfrm>
            <a:off x="2238382" y="2004652"/>
            <a:ext cx="3590168" cy="674112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>
              <a:buClr>
                <a:schemeClr val="bg1"/>
              </a:buClr>
              <a:buFontTx/>
              <a:buChar char="-"/>
            </a:pPr>
            <a:r>
              <a:rPr lang="ru-RU" sz="2400" b="1" dirty="0" smtClean="0"/>
              <a:t> клинические рекомендации;</a:t>
            </a:r>
          </a:p>
          <a:p>
            <a:pPr algn="ctr">
              <a:buClr>
                <a:schemeClr val="bg1"/>
              </a:buClr>
              <a:buFontTx/>
              <a:buChar char="-"/>
            </a:pPr>
            <a:r>
              <a:rPr lang="ru-RU" sz="2000" dirty="0" smtClean="0"/>
              <a:t> симптомы (МКФ);</a:t>
            </a:r>
          </a:p>
          <a:p>
            <a:pPr algn="ctr"/>
            <a:r>
              <a:rPr lang="ru-RU" sz="2000" dirty="0" smtClean="0"/>
              <a:t>- болезни </a:t>
            </a:r>
            <a:r>
              <a:rPr lang="ru-RU" sz="2000" dirty="0"/>
              <a:t>(МКБ10</a:t>
            </a:r>
            <a:r>
              <a:rPr lang="ru-RU" sz="2000" dirty="0" smtClean="0"/>
              <a:t>);</a:t>
            </a:r>
          </a:p>
          <a:p>
            <a:pPr algn="ctr"/>
            <a:r>
              <a:rPr lang="ru-RU" sz="2000" dirty="0" smtClean="0"/>
              <a:t>- лекарственные препараты;</a:t>
            </a:r>
            <a:endParaRPr lang="ru-RU" sz="2000" dirty="0"/>
          </a:p>
          <a:p>
            <a:pPr algn="ctr">
              <a:buClr>
                <a:schemeClr val="bg1"/>
              </a:buClr>
              <a:buFontTx/>
              <a:buChar char="-"/>
            </a:pPr>
            <a:r>
              <a:rPr lang="ru-RU" sz="2000" dirty="0" smtClean="0"/>
              <a:t> </a:t>
            </a:r>
            <a:r>
              <a:rPr lang="ru-RU" sz="2000" dirty="0"/>
              <a:t>вопросы </a:t>
            </a:r>
            <a:r>
              <a:rPr lang="ru-RU" sz="2000" dirty="0" smtClean="0"/>
              <a:t>пациенту; </a:t>
            </a:r>
          </a:p>
          <a:p>
            <a:pPr algn="ctr">
              <a:buClr>
                <a:schemeClr val="bg1"/>
              </a:buClr>
              <a:buFontTx/>
              <a:buChar char="-"/>
            </a:pPr>
            <a:r>
              <a:rPr lang="ru-RU" sz="2000" dirty="0" smtClean="0"/>
              <a:t> </a:t>
            </a:r>
            <a:r>
              <a:rPr lang="ru-RU" sz="2000" dirty="0"/>
              <a:t>действий врача;</a:t>
            </a:r>
          </a:p>
          <a:p>
            <a:pPr algn="ctr">
              <a:buClr>
                <a:schemeClr val="bg1"/>
              </a:buClr>
              <a:buFontTx/>
              <a:buChar char="-"/>
            </a:pPr>
            <a:r>
              <a:rPr lang="ru-RU" sz="2000" dirty="0"/>
              <a:t> лабораторные и инструментальные исследования;</a:t>
            </a:r>
          </a:p>
          <a:p>
            <a:pPr algn="ctr">
              <a:buClr>
                <a:schemeClr val="bg1"/>
              </a:buClr>
              <a:buFontTx/>
              <a:buChar char="-"/>
            </a:pPr>
            <a:r>
              <a:rPr lang="ru-RU" sz="2000" dirty="0"/>
              <a:t> </a:t>
            </a:r>
            <a:r>
              <a:rPr lang="ru-RU" sz="2000" dirty="0" smtClean="0"/>
              <a:t>статистика;</a:t>
            </a:r>
          </a:p>
          <a:p>
            <a:pPr algn="ctr">
              <a:buClr>
                <a:schemeClr val="bg1"/>
              </a:buClr>
              <a:buFontTx/>
              <a:buChar char="-"/>
            </a:pPr>
            <a:r>
              <a:rPr lang="ru-RU" sz="2000" dirty="0" smtClean="0"/>
              <a:t> калькуляторы и шкалы;</a:t>
            </a:r>
          </a:p>
          <a:p>
            <a:pPr algn="ctr">
              <a:buClr>
                <a:schemeClr val="bg1"/>
              </a:buClr>
              <a:buFontTx/>
              <a:buChar char="-"/>
            </a:pPr>
            <a:r>
              <a:rPr lang="ru-RU" sz="2000" dirty="0" smtClean="0"/>
              <a:t> образовательный контент </a:t>
            </a:r>
            <a:r>
              <a:rPr lang="ru-RU" sz="2000" dirty="0"/>
              <a:t>и т.д.</a:t>
            </a:r>
          </a:p>
          <a:p>
            <a:pPr marL="380990" indent="-380990" algn="ctr">
              <a:buFontTx/>
              <a:buChar char="-"/>
            </a:pPr>
            <a:endParaRPr lang="ru-RU" sz="3600" dirty="0"/>
          </a:p>
        </p:txBody>
      </p:sp>
      <p:sp>
        <p:nvSpPr>
          <p:cNvPr id="52" name="Блок-схема: типовой процесс 51"/>
          <p:cNvSpPr/>
          <p:nvPr/>
        </p:nvSpPr>
        <p:spPr>
          <a:xfrm>
            <a:off x="6910706" y="3278564"/>
            <a:ext cx="4511066" cy="2647883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- обработка данных </a:t>
            </a:r>
            <a:r>
              <a:rPr lang="ru-RU" sz="2000" dirty="0"/>
              <a:t>из библиотек по заданным формулам;</a:t>
            </a:r>
          </a:p>
          <a:p>
            <a:pPr algn="ctr">
              <a:buClr>
                <a:schemeClr val="bg1"/>
              </a:buClr>
              <a:buFont typeface="Arial" panose="020B0604020202020204" pitchFamily="34" charset="0"/>
              <a:buChar char="-"/>
            </a:pPr>
            <a:r>
              <a:rPr lang="ru-RU" sz="2000" dirty="0"/>
              <a:t> передача данных в интерфейсы и обратно</a:t>
            </a:r>
          </a:p>
        </p:txBody>
      </p:sp>
      <p:sp>
        <p:nvSpPr>
          <p:cNvPr id="53" name="Блок-схема: перфолента 52"/>
          <p:cNvSpPr/>
          <p:nvPr/>
        </p:nvSpPr>
        <p:spPr>
          <a:xfrm>
            <a:off x="12503929" y="2447861"/>
            <a:ext cx="4241874" cy="529885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/>
          </a:p>
          <a:p>
            <a:pPr algn="ctr">
              <a:buClr>
                <a:schemeClr val="bg1"/>
              </a:buClr>
            </a:pPr>
            <a:r>
              <a:rPr lang="ru-RU" sz="2000" dirty="0" smtClean="0"/>
              <a:t>личные кабинеты </a:t>
            </a:r>
          </a:p>
          <a:p>
            <a:pPr algn="ctr">
              <a:buClr>
                <a:schemeClr val="bg1"/>
              </a:buClr>
            </a:pPr>
            <a:r>
              <a:rPr lang="ru-RU" sz="2000" dirty="0" smtClean="0"/>
              <a:t>- мед. организации (МО);</a:t>
            </a:r>
            <a:endParaRPr lang="ru-RU" sz="2000" dirty="0"/>
          </a:p>
          <a:p>
            <a:pPr algn="ctr">
              <a:buClr>
                <a:schemeClr val="bg1"/>
              </a:buClr>
              <a:buFont typeface="Arial" panose="020B0604020202020204" pitchFamily="34" charset="0"/>
              <a:buChar char="-"/>
            </a:pPr>
            <a:r>
              <a:rPr lang="ru-RU" sz="2000" dirty="0"/>
              <a:t> пациента;</a:t>
            </a:r>
          </a:p>
          <a:p>
            <a:pPr algn="ctr">
              <a:buClr>
                <a:schemeClr val="bg1"/>
              </a:buClr>
              <a:buFont typeface="Arial" panose="020B0604020202020204" pitchFamily="34" charset="0"/>
              <a:buChar char="-"/>
            </a:pPr>
            <a:r>
              <a:rPr lang="ru-RU" sz="2000" dirty="0"/>
              <a:t> врача;</a:t>
            </a:r>
          </a:p>
          <a:p>
            <a:pPr algn="ctr">
              <a:buClr>
                <a:schemeClr val="bg1"/>
              </a:buClr>
              <a:buFont typeface="Arial" panose="020B0604020202020204" pitchFamily="34" charset="0"/>
              <a:buChar char="-"/>
            </a:pPr>
            <a:r>
              <a:rPr lang="ru-RU" sz="2000" dirty="0"/>
              <a:t> главного врача;</a:t>
            </a:r>
          </a:p>
          <a:p>
            <a:pPr algn="ctr">
              <a:buClr>
                <a:schemeClr val="bg1"/>
              </a:buClr>
              <a:buFont typeface="Arial" panose="020B0604020202020204" pitchFamily="34" charset="0"/>
              <a:buChar char="-"/>
            </a:pPr>
            <a:r>
              <a:rPr lang="ru-RU" sz="2000" dirty="0"/>
              <a:t> нач. меда;</a:t>
            </a:r>
          </a:p>
          <a:p>
            <a:pPr algn="ctr">
              <a:buClr>
                <a:schemeClr val="bg1"/>
              </a:buClr>
              <a:buFont typeface="Arial" panose="020B0604020202020204" pitchFamily="34" charset="0"/>
              <a:buChar char="-"/>
            </a:pPr>
            <a:r>
              <a:rPr lang="ru-RU" sz="2000" dirty="0"/>
              <a:t> зав. отделением;</a:t>
            </a:r>
          </a:p>
          <a:p>
            <a:pPr algn="ctr">
              <a:buClr>
                <a:schemeClr val="bg1"/>
              </a:buClr>
              <a:buFont typeface="Arial" panose="020B0604020202020204" pitchFamily="34" charset="0"/>
              <a:buChar char="-"/>
            </a:pPr>
            <a:r>
              <a:rPr lang="ru-RU" sz="2000" dirty="0"/>
              <a:t> администратор</a:t>
            </a:r>
          </a:p>
        </p:txBody>
      </p:sp>
      <p:sp>
        <p:nvSpPr>
          <p:cNvPr id="54" name="Стрелка вправо 53"/>
          <p:cNvSpPr/>
          <p:nvPr/>
        </p:nvSpPr>
        <p:spPr>
          <a:xfrm>
            <a:off x="6269530" y="4030940"/>
            <a:ext cx="200197" cy="522759"/>
          </a:xfrm>
          <a:prstGeom prst="rightArrow">
            <a:avLst>
              <a:gd name="adj1" fmla="val 100000"/>
              <a:gd name="adj2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5" name="Стрелка вправо 54"/>
          <p:cNvSpPr/>
          <p:nvPr/>
        </p:nvSpPr>
        <p:spPr>
          <a:xfrm>
            <a:off x="11862752" y="4030940"/>
            <a:ext cx="200197" cy="522759"/>
          </a:xfrm>
          <a:prstGeom prst="rightArrow">
            <a:avLst>
              <a:gd name="adj1" fmla="val 100000"/>
              <a:gd name="adj2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6" name="TextBox 55"/>
          <p:cNvSpPr txBox="1"/>
          <p:nvPr/>
        </p:nvSpPr>
        <p:spPr>
          <a:xfrm>
            <a:off x="2498566" y="2908584"/>
            <a:ext cx="2985033" cy="5370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Библиотеки*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485301" y="3488639"/>
            <a:ext cx="3371488" cy="5370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Алгоритмы*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2939120" y="3593259"/>
            <a:ext cx="3371488" cy="5370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Интерфейсы*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597814" y="10095664"/>
            <a:ext cx="2158461" cy="4131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*) Защита РИД</a:t>
            </a:r>
          </a:p>
        </p:txBody>
      </p:sp>
      <p:sp>
        <p:nvSpPr>
          <p:cNvPr id="60" name="Блок-схема: типовой процесс 59"/>
          <p:cNvSpPr/>
          <p:nvPr/>
        </p:nvSpPr>
        <p:spPr>
          <a:xfrm>
            <a:off x="6910706" y="6586489"/>
            <a:ext cx="4511066" cy="2159285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>
              <a:buFontTx/>
              <a:buChar char="-"/>
            </a:pPr>
            <a:r>
              <a:rPr lang="ru-RU" sz="2000" dirty="0" smtClean="0"/>
              <a:t> экспертиза</a:t>
            </a:r>
          </a:p>
          <a:p>
            <a:pPr algn="ctr">
              <a:buFontTx/>
              <a:buChar char="-"/>
            </a:pPr>
            <a:r>
              <a:rPr lang="ru-RU" sz="2000" dirty="0" smtClean="0"/>
              <a:t> мат. модели</a:t>
            </a:r>
            <a:endParaRPr lang="ru-RU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7485301" y="6796564"/>
            <a:ext cx="3371488" cy="9501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Протокол нозологии*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Стрелка вправо 61"/>
          <p:cNvSpPr/>
          <p:nvPr/>
        </p:nvSpPr>
        <p:spPr>
          <a:xfrm rot="16200000">
            <a:off x="9042219" y="5775473"/>
            <a:ext cx="248037" cy="966957"/>
          </a:xfrm>
          <a:prstGeom prst="rightArrow">
            <a:avLst>
              <a:gd name="adj1" fmla="val 100000"/>
              <a:gd name="adj2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245516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Статус продукта</a:t>
            </a:r>
            <a:endParaRPr lang="ru-RU" dirty="0">
              <a:solidFill>
                <a:srgbClr val="346492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/>
          </p:nvPr>
        </p:nvSpPr>
        <p:spPr>
          <a:xfrm>
            <a:off x="798513" y="2351088"/>
            <a:ext cx="18472150" cy="6970333"/>
          </a:xfrm>
        </p:spPr>
        <p:txBody>
          <a:bodyPr/>
          <a:lstStyle/>
          <a:p>
            <a:pPr marL="457200" indent="-457200">
              <a:lnSpc>
                <a:spcPct val="120000"/>
              </a:lnSpc>
              <a:buClr>
                <a:srgbClr val="0C0C0C"/>
              </a:buClr>
              <a:buSzPct val="100000"/>
              <a:buFont typeface="+mj-lt"/>
              <a:buAutoNum type="arabicPeriod"/>
            </a:pPr>
            <a:r>
              <a:rPr lang="ru-RU" sz="4800" dirty="0" smtClean="0">
                <a:solidFill>
                  <a:schemeClr val="dk1"/>
                </a:solidFill>
              </a:rPr>
              <a:t>Готово </a:t>
            </a:r>
            <a:r>
              <a:rPr lang="ru-RU" sz="4800" dirty="0">
                <a:solidFill>
                  <a:schemeClr val="dk1"/>
                </a:solidFill>
              </a:rPr>
              <a:t>решение для 5 нозологий</a:t>
            </a:r>
          </a:p>
          <a:p>
            <a:pPr marL="457200" indent="-457200">
              <a:lnSpc>
                <a:spcPct val="120000"/>
              </a:lnSpc>
              <a:buClr>
                <a:srgbClr val="0C0C0C"/>
              </a:buClr>
              <a:buSzPct val="100000"/>
              <a:buFont typeface="+mj-lt"/>
              <a:buAutoNum type="arabicPeriod"/>
            </a:pPr>
            <a:r>
              <a:rPr lang="ru-RU" sz="4800" dirty="0">
                <a:solidFill>
                  <a:schemeClr val="dk1"/>
                </a:solidFill>
              </a:rPr>
              <a:t>Пилотная </a:t>
            </a:r>
            <a:r>
              <a:rPr lang="ru-RU" sz="4800" dirty="0" smtClean="0">
                <a:solidFill>
                  <a:schemeClr val="dk1"/>
                </a:solidFill>
              </a:rPr>
              <a:t>апробация в 3 поликлиниках</a:t>
            </a:r>
            <a:endParaRPr lang="ru-RU" sz="4800" dirty="0">
              <a:solidFill>
                <a:schemeClr val="dk1"/>
              </a:solidFill>
            </a:endParaRPr>
          </a:p>
          <a:p>
            <a:pPr marL="457200" indent="-457200">
              <a:lnSpc>
                <a:spcPct val="120000"/>
              </a:lnSpc>
              <a:spcBef>
                <a:spcPts val="667"/>
              </a:spcBef>
              <a:buClr>
                <a:srgbClr val="0C0C0C"/>
              </a:buClr>
              <a:buSzPct val="100000"/>
              <a:buFont typeface="+mj-lt"/>
              <a:buAutoNum type="arabicPeriod"/>
            </a:pPr>
            <a:r>
              <a:rPr lang="ru-RU" sz="4800" dirty="0">
                <a:solidFill>
                  <a:schemeClr val="dk1"/>
                </a:solidFill>
              </a:rPr>
              <a:t>Продвижение в целевых группах</a:t>
            </a:r>
          </a:p>
          <a:p>
            <a:pPr marL="457200" indent="-457200">
              <a:lnSpc>
                <a:spcPct val="120000"/>
              </a:lnSpc>
              <a:spcBef>
                <a:spcPts val="667"/>
              </a:spcBef>
              <a:buClr>
                <a:srgbClr val="0C0C0C"/>
              </a:buClr>
              <a:buSzPct val="100000"/>
              <a:buFont typeface="+mj-lt"/>
              <a:buAutoNum type="arabicPeriod"/>
            </a:pPr>
            <a:r>
              <a:rPr lang="ru-RU" sz="4800" dirty="0" smtClean="0">
                <a:solidFill>
                  <a:schemeClr val="dk1"/>
                </a:solidFill>
              </a:rPr>
              <a:t>Первые продажи 0,95 </a:t>
            </a:r>
            <a:r>
              <a:rPr lang="ru-RU" sz="4800" dirty="0" err="1" smtClean="0">
                <a:solidFill>
                  <a:schemeClr val="dk1"/>
                </a:solidFill>
              </a:rPr>
              <a:t>млн.руб</a:t>
            </a:r>
            <a:r>
              <a:rPr lang="ru-RU" sz="4800" dirty="0" smtClean="0">
                <a:solidFill>
                  <a:schemeClr val="dk1"/>
                </a:solidFill>
              </a:rPr>
              <a:t>.</a:t>
            </a:r>
            <a:endParaRPr lang="ru-RU" sz="4800" dirty="0">
              <a:solidFill>
                <a:schemeClr val="dk1"/>
              </a:solidFill>
            </a:endParaRPr>
          </a:p>
          <a:p>
            <a:pPr marL="457200" indent="-457200">
              <a:lnSpc>
                <a:spcPct val="120000"/>
              </a:lnSpc>
              <a:spcBef>
                <a:spcPts val="667"/>
              </a:spcBef>
              <a:buClr>
                <a:srgbClr val="0C0C0C"/>
              </a:buClr>
              <a:buSzPct val="100000"/>
              <a:buFont typeface="+mj-lt"/>
              <a:buAutoNum type="arabicPeriod"/>
            </a:pPr>
            <a:r>
              <a:rPr lang="ru-RU" sz="4800" dirty="0" smtClean="0">
                <a:solidFill>
                  <a:schemeClr val="dk1"/>
                </a:solidFill>
              </a:rPr>
              <a:t>Создана SAAS платформа / облачное решение</a:t>
            </a:r>
            <a:endParaRPr lang="ru-RU" sz="4800" dirty="0">
              <a:solidFill>
                <a:schemeClr val="dk1"/>
              </a:solidFill>
            </a:endParaRPr>
          </a:p>
          <a:p>
            <a:pPr marL="457200" indent="-457200">
              <a:lnSpc>
                <a:spcPct val="120000"/>
              </a:lnSpc>
              <a:spcBef>
                <a:spcPts val="667"/>
              </a:spcBef>
              <a:buClr>
                <a:srgbClr val="0C0C0C"/>
              </a:buClr>
              <a:buSzPct val="100000"/>
              <a:buFont typeface="+mj-lt"/>
              <a:buAutoNum type="arabicPeriod"/>
            </a:pPr>
            <a:r>
              <a:rPr lang="ru-RU" sz="4800" dirty="0" smtClean="0">
                <a:solidFill>
                  <a:schemeClr val="dk1"/>
                </a:solidFill>
              </a:rPr>
              <a:t>Создана команда</a:t>
            </a:r>
            <a:endParaRPr lang="ru-RU" sz="4800" dirty="0">
              <a:solidFill>
                <a:schemeClr val="dk1"/>
              </a:solidFill>
            </a:endParaRPr>
          </a:p>
          <a:p>
            <a:pPr marL="457200" indent="-457200">
              <a:lnSpc>
                <a:spcPct val="120000"/>
              </a:lnSpc>
              <a:spcBef>
                <a:spcPts val="667"/>
              </a:spcBef>
              <a:buClr>
                <a:srgbClr val="0C0C0C"/>
              </a:buClr>
              <a:buSzPct val="100000"/>
              <a:buFont typeface="+mj-lt"/>
              <a:buAutoNum type="arabicPeriod"/>
            </a:pPr>
            <a:r>
              <a:rPr lang="ru-RU" sz="4800" dirty="0" smtClean="0">
                <a:solidFill>
                  <a:schemeClr val="dk1"/>
                </a:solidFill>
              </a:rPr>
              <a:t>Зарегистрировано юридическое лицо / ИЦ Сколково</a:t>
            </a:r>
            <a:endParaRPr lang="ru-RU" sz="4800" dirty="0">
              <a:solidFill>
                <a:schemeClr val="dk1"/>
              </a:solidFill>
            </a:endParaRPr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63159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98513" y="370993"/>
            <a:ext cx="11730132" cy="768069"/>
          </a:xfrm>
        </p:spPr>
        <p:txBody>
          <a:bodyPr vert="horz" lIns="0" tIns="0" rIns="0" bIns="0" rtlCol="0" anchor="ctr">
            <a:normAutofit fontScale="90000"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Гиппократ – единственный сервис в России, который автоматизирует клинические рекомендации</a:t>
            </a:r>
            <a:endParaRPr lang="ru-RU" dirty="0">
              <a:solidFill>
                <a:srgbClr val="34649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952" y="1834648"/>
            <a:ext cx="11162994" cy="89303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081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98513" y="370993"/>
            <a:ext cx="11730132" cy="768069"/>
          </a:xfr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Конкуренты</a:t>
            </a:r>
            <a:endParaRPr lang="ru-RU" dirty="0">
              <a:solidFill>
                <a:srgbClr val="346492"/>
              </a:solidFill>
            </a:endParaRPr>
          </a:p>
        </p:txBody>
      </p:sp>
      <p:graphicFrame>
        <p:nvGraphicFramePr>
          <p:cNvPr id="4" name="Google Shape;314;p39"/>
          <p:cNvGraphicFramePr/>
          <p:nvPr>
            <p:extLst>
              <p:ext uri="{D42A27DB-BD31-4B8C-83A1-F6EECF244321}">
                <p14:modId xmlns:p14="http://schemas.microsoft.com/office/powerpoint/2010/main" val="1256441510"/>
              </p:ext>
            </p:extLst>
          </p:nvPr>
        </p:nvGraphicFramePr>
        <p:xfrm>
          <a:off x="368549" y="1261643"/>
          <a:ext cx="19038566" cy="957560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6184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031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031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031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03145"/>
                <a:gridCol w="21031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9043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18308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Потребности врача, клиники</a:t>
                      </a:r>
                      <a:endParaRPr sz="2000" b="1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Гиппократ</a:t>
                      </a:r>
                      <a:endParaRPr sz="2000" b="1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I-force (МИС-Т) / РФ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Сбер «Три диагноза» / </a:t>
                      </a:r>
                      <a:r>
                        <a:rPr lang="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РФ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dirty="0" err="1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Соцмедика</a:t>
                      </a:r>
                      <a:r>
                        <a:rPr lang="ru-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/ РФ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Schmitt Thompson </a:t>
                      </a: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STCC) / США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Notable / США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6701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Алгоритм</a:t>
                      </a:r>
                      <a:r>
                        <a:rPr lang="ru" sz="2000" b="0" baseline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на основе КР</a:t>
                      </a: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: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анамнез - диагноз – </a:t>
                      </a:r>
                      <a:r>
                        <a:rPr lang="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лечение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1" dirty="0">
                        <a:solidFill>
                          <a:srgbClr val="33CC33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r>
                        <a:rPr lang="ru" sz="48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" sz="48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ru" sz="48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dirty="0">
                        <a:latin typeface="+mn-lt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r>
                        <a:rPr lang="ru" sz="48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" sz="4800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ru" sz="48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r>
                        <a:rPr lang="ru" sz="48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4800" dirty="0">
                        <a:latin typeface="+mn-lt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4800" b="1" i="0" u="none" strike="noStrike" cap="none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i="0" u="none" strike="noStrike" cap="none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r>
                        <a:rPr lang="ru" sz="48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" sz="4800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ru" sz="48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r>
                        <a:rPr lang="ru" sz="48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4800" dirty="0">
                        <a:latin typeface="+mn-lt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r>
                        <a:rPr lang="ru" sz="48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" sz="4800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ru" sz="48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r>
                        <a:rPr lang="ru" sz="48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4800" dirty="0">
                        <a:latin typeface="+mn-lt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9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Использование как </a:t>
                      </a: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МО, </a:t>
                      </a:r>
                      <a:r>
                        <a:rPr lang="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так и </a:t>
                      </a: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врачом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</a:p>
                  </a:txBody>
                  <a:tcPr marL="91467" marR="91467" marT="45733" marB="45733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9379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Экономия финансовых ресурсов </a:t>
                      </a: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МО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</a:p>
                  </a:txBody>
                  <a:tcPr marL="91467" marR="91467" marT="45733" marB="45733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9379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Учитывает половозрастную статистику встречаемости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9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dirty="0" err="1">
                          <a:latin typeface="+mn-lt"/>
                          <a:ea typeface="Arial"/>
                          <a:cs typeface="Arial"/>
                          <a:sym typeface="Arial"/>
                        </a:rPr>
                        <a:t>Saas</a:t>
                      </a:r>
                      <a:r>
                        <a:rPr lang="ru-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-решение,</a:t>
                      </a:r>
                      <a:r>
                        <a:rPr lang="ru-RU" sz="2000" b="0" baseline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м</a:t>
                      </a: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агазин </a:t>
                      </a:r>
                      <a:r>
                        <a:rPr lang="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нозологических </a:t>
                      </a: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групп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09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Базы </a:t>
                      </a:r>
                      <a:r>
                        <a:rPr lang="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знаний и </a:t>
                      </a:r>
                      <a:r>
                        <a:rPr lang="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образование</a:t>
                      </a:r>
                      <a:r>
                        <a:rPr lang="ru" sz="2000" b="0" baseline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врача встроены в сервис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Легкая интеграция с МИС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09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baseline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Обращения врача в </a:t>
                      </a:r>
                      <a:r>
                        <a:rPr lang="ru-RU" sz="2000" b="0" baseline="0" dirty="0" err="1">
                          <a:latin typeface="+mn-lt"/>
                          <a:ea typeface="Arial"/>
                          <a:cs typeface="Arial"/>
                          <a:sym typeface="Arial"/>
                        </a:rPr>
                        <a:t>референс</a:t>
                      </a:r>
                      <a:r>
                        <a:rPr lang="ru-RU" sz="2000" b="0" baseline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-центр, </a:t>
                      </a:r>
                      <a:r>
                        <a:rPr lang="ru-RU" sz="2000" b="0" baseline="0" dirty="0" err="1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телеконсультация</a:t>
                      </a:r>
                      <a:r>
                        <a:rPr lang="ru-RU" sz="2000" b="0" baseline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*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</a:p>
                  </a:txBody>
                  <a:tcPr marL="91467" marR="91467" marT="45733" marB="45733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709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Платформа: подключения доп. сервисов*</a:t>
                      </a:r>
                      <a:endParaRPr sz="20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r>
                        <a:rPr lang="ru-RU" sz="4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</a:txBody>
                  <a:tcPr marL="91467" marR="91467" marT="45733" marB="45733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33CC3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800" b="1" dirty="0" smtClean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800" b="1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4800" b="1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75431" y="10863617"/>
            <a:ext cx="2222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*) Гиппократ с 2022 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974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 smtClean="0">
                <a:solidFill>
                  <a:srgbClr val="346492"/>
                </a:solidFill>
              </a:rPr>
              <a:t>Еще 5 преимуществ Гиппократа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/>
          </p:nvPr>
        </p:nvSpPr>
        <p:spPr>
          <a:xfrm>
            <a:off x="574130" y="1795099"/>
            <a:ext cx="10071123" cy="8964612"/>
          </a:xfrm>
        </p:spPr>
        <p:txBody>
          <a:bodyPr/>
          <a:lstStyle/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Экономия времени врача на приеме до 30%*</a:t>
            </a:r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endParaRPr lang="ru-RU" sz="3200" dirty="0" smtClean="0">
              <a:solidFill>
                <a:srgbClr val="FF0000"/>
              </a:solidFill>
            </a:endParaRPr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До 10% увеличение чека пациента*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endParaRPr lang="ru-RU" sz="3200" dirty="0" smtClean="0">
              <a:solidFill>
                <a:srgbClr val="FF0000"/>
              </a:solidFill>
            </a:endParaRPr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ru-RU" sz="3200" dirty="0" smtClean="0"/>
              <a:t>Диагностика </a:t>
            </a:r>
            <a:r>
              <a:rPr lang="ru-RU" sz="3200" dirty="0"/>
              <a:t>95% заболеваний, которые встречаются в </a:t>
            </a:r>
            <a:r>
              <a:rPr lang="ru-RU" sz="3200" dirty="0" smtClean="0"/>
              <a:t>поликлинике*</a:t>
            </a:r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endParaRPr lang="ru-RU" sz="3200" dirty="0" smtClean="0"/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ru-RU" sz="3200" dirty="0" smtClean="0"/>
              <a:t>Безопасность </a:t>
            </a:r>
            <a:r>
              <a:rPr lang="ru-RU" sz="3200" dirty="0"/>
              <a:t>персональных данных</a:t>
            </a:r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endParaRPr lang="ru-RU" sz="3200" dirty="0" smtClean="0"/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ru-RU" sz="3200" dirty="0" smtClean="0"/>
              <a:t>Научно подтвержденная эффективность</a:t>
            </a:r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endParaRPr lang="ru-RU" sz="3200" dirty="0"/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endParaRPr lang="ru-RU" sz="3200" dirty="0" smtClean="0"/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endParaRPr lang="ru-RU" sz="3200" dirty="0"/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endParaRPr lang="ru-RU" sz="3200" dirty="0" smtClean="0"/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endParaRPr lang="ru-RU" sz="3200" dirty="0"/>
          </a:p>
          <a:p>
            <a:pPr marL="338658" indent="-304792">
              <a:spcBef>
                <a:spcPts val="40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endParaRPr lang="ru-RU" sz="3200" dirty="0" smtClean="0"/>
          </a:p>
          <a:p>
            <a:pPr marL="33866">
              <a:spcBef>
                <a:spcPts val="400"/>
              </a:spcBef>
              <a:buClr>
                <a:schemeClr val="dk1"/>
              </a:buClr>
              <a:buSzPct val="100000"/>
            </a:pPr>
            <a:r>
              <a:rPr lang="ru-RU" sz="1800" dirty="0" smtClean="0"/>
              <a:t>*) Данные пилотного тестирования</a:t>
            </a:r>
            <a:endParaRPr lang="ru-RU" sz="18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10645253" y="1795099"/>
            <a:ext cx="5706950" cy="4245005"/>
            <a:chOff x="2309598" y="1628163"/>
            <a:chExt cx="6876604" cy="4705534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09598" y="1628163"/>
              <a:ext cx="3452424" cy="47055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8279" y="1628163"/>
              <a:ext cx="3337923" cy="47055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1" name="Группа 10"/>
          <p:cNvGrpSpPr/>
          <p:nvPr/>
        </p:nvGrpSpPr>
        <p:grpSpPr>
          <a:xfrm>
            <a:off x="12926940" y="5212193"/>
            <a:ext cx="5060809" cy="6007973"/>
            <a:chOff x="372591" y="165100"/>
            <a:chExt cx="2176044" cy="3152430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2591" y="165100"/>
              <a:ext cx="1764254" cy="24511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0903" y="866430"/>
              <a:ext cx="1597732" cy="24511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21304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3438" y="999042"/>
            <a:ext cx="8827625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Бизнес модель</a:t>
            </a:r>
            <a:endParaRPr lang="ru-RU" dirty="0"/>
          </a:p>
        </p:txBody>
      </p:sp>
      <p:sp>
        <p:nvSpPr>
          <p:cNvPr id="7" name="Текст 1"/>
          <p:cNvSpPr>
            <a:spLocks noGrp="1"/>
          </p:cNvSpPr>
          <p:nvPr>
            <p:ph type="body" idx="4294967295"/>
          </p:nvPr>
        </p:nvSpPr>
        <p:spPr>
          <a:xfrm>
            <a:off x="5526129" y="2250114"/>
            <a:ext cx="4360705" cy="85095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algn="ctr">
              <a:lnSpc>
                <a:spcPct val="100000"/>
              </a:lnSpc>
              <a:spcBef>
                <a:spcPts val="1200"/>
              </a:spcBef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КОМУ ПРОДАЕМ?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Медицинские организации</a:t>
            </a:r>
            <a:endParaRPr lang="ru" sz="2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sym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Врачи как физические лица</a:t>
            </a:r>
            <a:endParaRPr lang="ru-RU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М</a:t>
            </a:r>
            <a:r>
              <a:rPr lang="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едицинские информационные системы </a:t>
            </a:r>
            <a:endParaRPr lang="ru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sym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Крупные </a:t>
            </a:r>
            <a:r>
              <a:rPr lang="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телемедицинские </a:t>
            </a:r>
            <a:r>
              <a:rPr lang="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системы</a:t>
            </a:r>
            <a:endParaRPr lang="ru" sz="2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sym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Страховые компании</a:t>
            </a:r>
            <a:endParaRPr lang="ru" sz="2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sym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ТФОМС </a:t>
            </a:r>
            <a:r>
              <a:rPr lang="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и органы управления здравоохранением </a:t>
            </a:r>
            <a:endParaRPr lang="ru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sym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Фармкомпании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Arial"/>
              </a:rPr>
              <a:t>Стратегические партнеры: банки, телекомы и др.</a:t>
            </a:r>
            <a:endParaRPr lang="ru" sz="2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sym typeface="Arial"/>
            </a:endParaRPr>
          </a:p>
        </p:txBody>
      </p:sp>
      <p:sp>
        <p:nvSpPr>
          <p:cNvPr id="8" name="Текст 1"/>
          <p:cNvSpPr txBox="1">
            <a:spLocks/>
          </p:cNvSpPr>
          <p:nvPr/>
        </p:nvSpPr>
        <p:spPr>
          <a:xfrm>
            <a:off x="10218820" y="2250114"/>
            <a:ext cx="4360705" cy="85095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vert="horz" wrap="square" lIns="68575" tIns="34275" rIns="68575" bIns="34275" rtlCol="0" anchor="t" anchorCtr="0">
            <a:noAutofit/>
          </a:bodyPr>
          <a:lstStyle>
            <a:lvl1pPr marL="118531" lvl="0" indent="0" algn="l" defTabSz="457200" rtl="0" eaLnBrk="1" latinLnBrk="0" hangingPunct="1">
              <a:lnSpc>
                <a:spcPct val="120000"/>
              </a:lnSpc>
              <a:spcBef>
                <a:spcPts val="106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9170" lvl="1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Wingdings 2" panose="05020102010507070707" pitchFamily="18" charset="2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754" lvl="2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438339" lvl="3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047924" lvl="4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57509" lvl="5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4267093" lvl="6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4876678" lvl="7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5486263" lvl="8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ts val="1200"/>
              </a:spcBef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КАК ПРОДАЕМ?</a:t>
            </a:r>
          </a:p>
          <a:p>
            <a:pPr marL="404281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Прямые продажи клиникам, МИС, </a:t>
            </a: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телемед</a:t>
            </a:r>
            <a:endParaRPr lang="ru-RU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04281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Прямые продажи врачам</a:t>
            </a:r>
          </a:p>
          <a:p>
            <a:pPr marL="404281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Продажи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через партнеров</a:t>
            </a:r>
          </a:p>
          <a:p>
            <a:pPr marL="404281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МГМСУ и РОО «Амбулаторный врач» (130 тыс. врачей)</a:t>
            </a:r>
          </a:p>
          <a:p>
            <a:pPr marL="404281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Акселерационные программы</a:t>
            </a:r>
          </a:p>
          <a:p>
            <a:pPr marL="404281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CMM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выставки и т.п.</a:t>
            </a: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Текст 1"/>
          <p:cNvSpPr txBox="1">
            <a:spLocks/>
          </p:cNvSpPr>
          <p:nvPr/>
        </p:nvSpPr>
        <p:spPr>
          <a:xfrm>
            <a:off x="14911510" y="2250113"/>
            <a:ext cx="4360705" cy="85095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vert="horz" wrap="square" lIns="68575" tIns="34275" rIns="68575" bIns="34275" rtlCol="0" anchor="t" anchorCtr="0">
            <a:normAutofit/>
          </a:bodyPr>
          <a:lstStyle>
            <a:lvl1pPr marL="118531" lvl="0" indent="0" algn="l" defTabSz="457200" rtl="0" eaLnBrk="1" latinLnBrk="0" hangingPunct="1">
              <a:lnSpc>
                <a:spcPct val="120000"/>
              </a:lnSpc>
              <a:spcBef>
                <a:spcPts val="106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9170" lvl="1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Wingdings 2" panose="05020102010507070707" pitchFamily="18" charset="2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754" lvl="2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438339" lvl="3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047924" lvl="4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57509" lvl="5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4267093" lvl="6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4876678" lvl="7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5486263" lvl="8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ts val="1200"/>
              </a:spcBef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ДОХОД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Больница / поликлиника гос. 20-40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тыс.руб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. в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мес., частные 40 – 60 </a:t>
            </a: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тыс.руб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. в мес.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sym typeface="Arial"/>
            </a:endParaRPr>
          </a:p>
          <a:p>
            <a:pPr marL="0">
              <a:lnSpc>
                <a:spcPct val="100000"/>
              </a:lnSpc>
              <a:spcBef>
                <a:spcPts val="1200"/>
              </a:spcBef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или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100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руб. за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пациента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Врач 800–1000 руб. в мес.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Доп.услуги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кастомизация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и др.</a:t>
            </a: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Текст 1"/>
          <p:cNvSpPr txBox="1">
            <a:spLocks/>
          </p:cNvSpPr>
          <p:nvPr/>
        </p:nvSpPr>
        <p:spPr>
          <a:xfrm>
            <a:off x="833438" y="2250114"/>
            <a:ext cx="4360705" cy="85095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vert="horz" wrap="square" lIns="68575" tIns="34275" rIns="68575" bIns="34275" rtlCol="0" anchor="t" anchorCtr="0">
            <a:noAutofit/>
          </a:bodyPr>
          <a:lstStyle>
            <a:lvl1pPr marL="118531" lvl="0" indent="0" algn="l" defTabSz="457200" rtl="0" eaLnBrk="1" latinLnBrk="0" hangingPunct="1">
              <a:lnSpc>
                <a:spcPct val="120000"/>
              </a:lnSpc>
              <a:spcBef>
                <a:spcPts val="106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9170" lvl="1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Wingdings 2" panose="05020102010507070707" pitchFamily="18" charset="2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754" lvl="2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438339" lvl="3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047924" lvl="4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57509" lvl="5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4267093" lvl="6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4876678" lvl="7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5486263" lvl="8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ts val="1200"/>
              </a:spcBef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ПРОДУКТ</a:t>
            </a:r>
          </a:p>
          <a:p>
            <a:pPr marL="404281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Маркетплейс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 алгоритмов диагностики и лечения групп заболеваний</a:t>
            </a:r>
          </a:p>
          <a:p>
            <a:pPr marL="404281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Клиент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выбирает необходимые опросники и платит за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них</a:t>
            </a: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1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3438" y="999042"/>
            <a:ext cx="8827625" cy="768069"/>
          </a:xfrm>
        </p:spPr>
        <p:txBody>
          <a:bodyPr>
            <a:normAutofit/>
          </a:bodyPr>
          <a:lstStyle/>
          <a:p>
            <a:r>
              <a:rPr lang="ru" dirty="0" smtClean="0">
                <a:solidFill>
                  <a:srgbClr val="346492"/>
                </a:solidFill>
              </a:rPr>
              <a:t>Оценка рынка </a:t>
            </a:r>
            <a:r>
              <a:rPr lang="ru" dirty="0">
                <a:solidFill>
                  <a:srgbClr val="346492"/>
                </a:solidFill>
              </a:rPr>
              <a:t>СППВР РФ 2025: </a:t>
            </a:r>
            <a:r>
              <a:rPr lang="ru-RU" dirty="0">
                <a:solidFill>
                  <a:srgbClr val="346492"/>
                </a:solidFill>
              </a:rPr>
              <a:t>₽</a:t>
            </a:r>
            <a:r>
              <a:rPr lang="ru" dirty="0">
                <a:solidFill>
                  <a:srgbClr val="346492"/>
                </a:solidFill>
              </a:rPr>
              <a:t>3~9 млрд.</a:t>
            </a:r>
            <a:endParaRPr lang="ru-RU" dirty="0"/>
          </a:p>
        </p:txBody>
      </p:sp>
      <p:sp>
        <p:nvSpPr>
          <p:cNvPr id="11" name="Google Shape;244;p34"/>
          <p:cNvSpPr/>
          <p:nvPr/>
        </p:nvSpPr>
        <p:spPr>
          <a:xfrm>
            <a:off x="641199" y="2370567"/>
            <a:ext cx="5022622" cy="1386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chemeClr val="dk1"/>
              </a:buClr>
              <a:buSzPts val="1400"/>
            </a:pPr>
            <a:r>
              <a:rPr lang="ru" sz="2800" dirty="0" smtClean="0">
                <a:solidFill>
                  <a:schemeClr val="dk1"/>
                </a:solidFill>
                <a:sym typeface="Arial"/>
              </a:rPr>
              <a:t>~ </a:t>
            </a:r>
            <a:r>
              <a:rPr lang="ru" sz="2800" dirty="0">
                <a:solidFill>
                  <a:schemeClr val="dk1"/>
                </a:solidFill>
                <a:sym typeface="Arial"/>
              </a:rPr>
              <a:t>0,1% от рынка медицинских услуг </a:t>
            </a:r>
            <a:r>
              <a:rPr lang="ru" sz="2800" dirty="0" smtClean="0">
                <a:solidFill>
                  <a:schemeClr val="dk1"/>
                </a:solidFill>
                <a:sym typeface="Arial"/>
              </a:rPr>
              <a:t>РФ* </a:t>
            </a:r>
          </a:p>
          <a:p>
            <a:pPr>
              <a:buClr>
                <a:schemeClr val="dk1"/>
              </a:buClr>
              <a:buSzPts val="1400"/>
            </a:pPr>
            <a:r>
              <a:rPr lang="ru" sz="2800" dirty="0" smtClean="0">
                <a:solidFill>
                  <a:schemeClr val="dk1"/>
                </a:solidFill>
                <a:sym typeface="Arial"/>
              </a:rPr>
              <a:t>= </a:t>
            </a:r>
            <a:r>
              <a:rPr lang="ru" sz="2800" b="1" dirty="0" smtClean="0">
                <a:solidFill>
                  <a:schemeClr val="dk1"/>
                </a:solidFill>
                <a:sym typeface="Arial"/>
              </a:rPr>
              <a:t>3 </a:t>
            </a:r>
            <a:r>
              <a:rPr lang="ru" sz="2800" b="1" dirty="0">
                <a:solidFill>
                  <a:schemeClr val="dk1"/>
                </a:solidFill>
                <a:sym typeface="Arial"/>
              </a:rPr>
              <a:t>млрд. руб. в </a:t>
            </a:r>
            <a:r>
              <a:rPr lang="ru" sz="2800" b="1" dirty="0" smtClean="0">
                <a:solidFill>
                  <a:schemeClr val="dk1"/>
                </a:solidFill>
                <a:sym typeface="Arial"/>
              </a:rPr>
              <a:t>год</a:t>
            </a:r>
            <a:endParaRPr sz="2800" b="1" dirty="0"/>
          </a:p>
        </p:txBody>
      </p:sp>
      <p:sp>
        <p:nvSpPr>
          <p:cNvPr id="12" name="Google Shape;244;p34"/>
          <p:cNvSpPr/>
          <p:nvPr/>
        </p:nvSpPr>
        <p:spPr>
          <a:xfrm>
            <a:off x="6428294" y="2332066"/>
            <a:ext cx="5866772" cy="1463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chemeClr val="dk1"/>
              </a:buClr>
              <a:buSzPts val="1400"/>
            </a:pPr>
            <a:r>
              <a:rPr lang="ru" sz="2800" dirty="0" smtClean="0">
                <a:solidFill>
                  <a:schemeClr val="dk1"/>
                </a:solidFill>
                <a:sym typeface="Arial"/>
              </a:rPr>
              <a:t>30 </a:t>
            </a:r>
            <a:r>
              <a:rPr lang="ru" sz="2800" dirty="0">
                <a:solidFill>
                  <a:schemeClr val="dk1"/>
                </a:solidFill>
                <a:sym typeface="Arial"/>
              </a:rPr>
              <a:t>тыс. лечебных учреждений РФ / </a:t>
            </a:r>
            <a:r>
              <a:rPr lang="ru" sz="2800" dirty="0" smtClean="0">
                <a:solidFill>
                  <a:schemeClr val="dk1"/>
                </a:solidFill>
                <a:sym typeface="Arial"/>
              </a:rPr>
              <a:t>300 </a:t>
            </a:r>
            <a:r>
              <a:rPr lang="ru" sz="2800" dirty="0">
                <a:solidFill>
                  <a:schemeClr val="dk1"/>
                </a:solidFill>
                <a:sym typeface="Arial"/>
              </a:rPr>
              <a:t>тыс. руб. в год за </a:t>
            </a:r>
            <a:r>
              <a:rPr lang="ru" sz="2800" dirty="0" smtClean="0">
                <a:solidFill>
                  <a:schemeClr val="dk1"/>
                </a:solidFill>
                <a:sym typeface="Arial"/>
              </a:rPr>
              <a:t>базовый пакет = </a:t>
            </a:r>
            <a:r>
              <a:rPr lang="ru" sz="2800" dirty="0">
                <a:solidFill>
                  <a:schemeClr val="dk1"/>
                </a:solidFill>
                <a:sym typeface="Arial"/>
              </a:rPr>
              <a:t>9</a:t>
            </a:r>
            <a:r>
              <a:rPr lang="ru" sz="2800" b="1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ru" sz="2800" b="1" dirty="0">
                <a:solidFill>
                  <a:schemeClr val="dk1"/>
                </a:solidFill>
                <a:sym typeface="Arial"/>
              </a:rPr>
              <a:t>млрд. руб. в год</a:t>
            </a:r>
            <a:endParaRPr sz="2800" b="1" dirty="0"/>
          </a:p>
        </p:txBody>
      </p:sp>
      <p:sp>
        <p:nvSpPr>
          <p:cNvPr id="13" name="Google Shape;244;p34"/>
          <p:cNvSpPr/>
          <p:nvPr/>
        </p:nvSpPr>
        <p:spPr>
          <a:xfrm>
            <a:off x="13059538" y="2332066"/>
            <a:ext cx="6320283" cy="1463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chemeClr val="dk1"/>
              </a:buClr>
              <a:buSzPts val="1400"/>
            </a:pPr>
            <a:r>
              <a:rPr lang="ru" sz="2800" dirty="0" smtClean="0">
                <a:solidFill>
                  <a:schemeClr val="dk1"/>
                </a:solidFill>
                <a:sym typeface="Arial"/>
              </a:rPr>
              <a:t>Оценки экспертов по аналогии с сервисами ИИ в медицине = </a:t>
            </a:r>
          </a:p>
          <a:p>
            <a:pPr>
              <a:buClr>
                <a:schemeClr val="dk1"/>
              </a:buClr>
              <a:buSzPts val="1400"/>
            </a:pPr>
            <a:r>
              <a:rPr lang="ru" sz="2800" b="1" dirty="0" smtClean="0">
                <a:solidFill>
                  <a:schemeClr val="dk1"/>
                </a:solidFill>
                <a:sym typeface="Arial"/>
              </a:rPr>
              <a:t>4-5 </a:t>
            </a:r>
            <a:r>
              <a:rPr lang="ru" sz="2800" b="1" dirty="0">
                <a:solidFill>
                  <a:schemeClr val="dk1"/>
                </a:solidFill>
                <a:sym typeface="Arial"/>
              </a:rPr>
              <a:t>млрд. руб. в год</a:t>
            </a:r>
            <a:endParaRPr sz="2800" b="1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32071"/>
              </p:ext>
            </p:extLst>
          </p:nvPr>
        </p:nvGraphicFramePr>
        <p:xfrm>
          <a:off x="3472908" y="5252624"/>
          <a:ext cx="12746771" cy="3627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11174"/>
                <a:gridCol w="2135597"/>
              </a:tblGrid>
              <a:tr h="0">
                <a:tc>
                  <a:txBody>
                    <a:bodyPr/>
                    <a:lstStyle/>
                    <a:p>
                      <a:r>
                        <a:rPr lang="ru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sym typeface="Arial"/>
                        </a:rPr>
                        <a:t>Лечебные учреждения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n-lt"/>
                        </a:rPr>
                        <a:t>23 тыс.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sym typeface="Arial"/>
                        </a:rPr>
                        <a:t>Врачи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n-lt"/>
                        </a:rPr>
                        <a:t>670 тыс.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sym typeface="Arial"/>
                        </a:rPr>
                        <a:t>М</a:t>
                      </a:r>
                      <a:r>
                        <a:rPr lang="ru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sym typeface="Arial"/>
                        </a:rPr>
                        <a:t>едицинские информационные системы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n-lt"/>
                        </a:rPr>
                        <a:t>140+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sym typeface="Arial"/>
                        </a:rPr>
                        <a:t>Крупные телемедицинские системы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n-lt"/>
                        </a:rPr>
                        <a:t>30+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sym typeface="Arial"/>
                        </a:rPr>
                        <a:t>Страховые компании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n-lt"/>
                        </a:rPr>
                        <a:t>40+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sym typeface="Arial"/>
                        </a:rPr>
                        <a:t>ТФОМС и органы управления здравоохранением 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n-lt"/>
                        </a:rPr>
                        <a:t>170+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sym typeface="Arial"/>
                        </a:rPr>
                        <a:t>Фармкомпании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n-lt"/>
                        </a:rPr>
                        <a:t>100+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448836" y="10759711"/>
            <a:ext cx="98278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*) </a:t>
            </a:r>
            <a:r>
              <a:rPr lang="en-US" sz="1200" dirty="0" smtClean="0"/>
              <a:t>https</a:t>
            </a:r>
            <a:r>
              <a:rPr lang="en-US" sz="1200" dirty="0"/>
              <a:t>://delprof.ru/press-center/open-analytics/rynok-kommercheskoy-meditsiny-v-rossii-tendentsii-i-perspektivy-razvitiya/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46400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15901" y="999042"/>
            <a:ext cx="7545162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Статус / июль 2021</a:t>
            </a:r>
            <a:endParaRPr lang="ru-RU" dirty="0"/>
          </a:p>
        </p:txBody>
      </p:sp>
      <p:sp>
        <p:nvSpPr>
          <p:cNvPr id="7" name="Google Shape;403;p47"/>
          <p:cNvSpPr txBox="1"/>
          <p:nvPr/>
        </p:nvSpPr>
        <p:spPr>
          <a:xfrm>
            <a:off x="5795183" y="2223855"/>
            <a:ext cx="317139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r>
              <a:rPr lang="ru" sz="2400" b="1" dirty="0">
                <a:solidFill>
                  <a:srgbClr val="C00000"/>
                </a:solidFill>
                <a:ea typeface="Arial"/>
                <a:cs typeface="Arial"/>
                <a:sym typeface="Arial"/>
              </a:rPr>
              <a:t>Клиенты</a:t>
            </a:r>
            <a:endParaRPr sz="2400" b="1" dirty="0">
              <a:solidFill>
                <a:srgbClr val="C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" name="Google Shape;404;p47"/>
          <p:cNvSpPr txBox="1"/>
          <p:nvPr/>
        </p:nvSpPr>
        <p:spPr>
          <a:xfrm>
            <a:off x="5743848" y="5882914"/>
            <a:ext cx="32227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r>
              <a:rPr lang="ru" sz="2400" b="1" dirty="0">
                <a:solidFill>
                  <a:srgbClr val="C00000"/>
                </a:solidFill>
                <a:ea typeface="Arial"/>
                <a:cs typeface="Arial"/>
                <a:sym typeface="Arial"/>
              </a:rPr>
              <a:t>Партнеры</a:t>
            </a:r>
            <a:endParaRPr sz="2400" b="1" dirty="0">
              <a:solidFill>
                <a:srgbClr val="C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1" name="Google Shape;405;p47"/>
          <p:cNvSpPr/>
          <p:nvPr/>
        </p:nvSpPr>
        <p:spPr>
          <a:xfrm>
            <a:off x="5626868" y="2638094"/>
            <a:ext cx="7357730" cy="1957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609585" indent="-40639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ru" sz="2400" dirty="0">
                <a:solidFill>
                  <a:schemeClr val="dk1"/>
                </a:solidFill>
                <a:sym typeface="Arial"/>
              </a:rPr>
              <a:t>Сургутская городская клиническая поликлиника № 2</a:t>
            </a:r>
            <a:endParaRPr sz="2400" dirty="0"/>
          </a:p>
          <a:p>
            <a:pPr marL="609585" indent="-40639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ru" sz="2400" dirty="0">
                <a:solidFill>
                  <a:schemeClr val="dk1"/>
                </a:solidFill>
                <a:sym typeface="Arial"/>
              </a:rPr>
              <a:t>Сеть клиник «НЕБОЛИТ» (Москва)</a:t>
            </a:r>
            <a:endParaRPr sz="2400" dirty="0"/>
          </a:p>
          <a:p>
            <a:pPr marL="609585" indent="-40639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ru" sz="2400" dirty="0">
                <a:solidFill>
                  <a:schemeClr val="dk1"/>
                </a:solidFill>
                <a:sym typeface="Arial"/>
              </a:rPr>
              <a:t>ООО ТехЛаб (СПб)</a:t>
            </a:r>
            <a:endParaRPr sz="2400" dirty="0"/>
          </a:p>
          <a:p>
            <a:pPr marL="609585" indent="-40639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ru" sz="2400" dirty="0">
                <a:solidFill>
                  <a:schemeClr val="dk1"/>
                </a:solidFill>
                <a:sym typeface="Arial"/>
              </a:rPr>
              <a:t>ГКБ № 17 ДЗМ (Москва)</a:t>
            </a:r>
            <a:endParaRPr sz="2400" dirty="0">
              <a:solidFill>
                <a:schemeClr val="dk1"/>
              </a:solidFill>
              <a:sym typeface="Arial"/>
            </a:endParaRPr>
          </a:p>
          <a:p>
            <a:pPr marL="609585" indent="-406390">
              <a:buClr>
                <a:schemeClr val="dk1"/>
              </a:buClr>
              <a:buSzPct val="100000"/>
              <a:buAutoNum type="arabicPeriod"/>
            </a:pPr>
            <a:r>
              <a:rPr lang="ru" sz="2400" dirty="0">
                <a:solidFill>
                  <a:schemeClr val="dk1"/>
                </a:solidFill>
              </a:rPr>
              <a:t>ГКБ № 50 ДЗМ (Москва)</a:t>
            </a:r>
            <a:endParaRPr sz="2400" dirty="0">
              <a:solidFill>
                <a:schemeClr val="dk1"/>
              </a:solidFill>
            </a:endParaRPr>
          </a:p>
          <a:p>
            <a:pPr marL="609585" indent="-40639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ru" sz="2400" dirty="0">
                <a:solidFill>
                  <a:schemeClr val="dk1"/>
                </a:solidFill>
                <a:sym typeface="Arial"/>
              </a:rPr>
              <a:t>Министерство здравоохранения ХМАО / переговоры</a:t>
            </a:r>
            <a:endParaRPr sz="24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2" name="Google Shape;406;p47"/>
          <p:cNvSpPr/>
          <p:nvPr/>
        </p:nvSpPr>
        <p:spPr>
          <a:xfrm>
            <a:off x="5575533" y="6326326"/>
            <a:ext cx="6093302" cy="19571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609585" indent="-406390">
              <a:buClr>
                <a:srgbClr val="0C0C0C"/>
              </a:buClr>
              <a:buSzPct val="100000"/>
              <a:buFont typeface="Arial"/>
              <a:buAutoNum type="arabicPeriod"/>
            </a:pPr>
            <a:r>
              <a:rPr lang="ru" sz="2400" dirty="0">
                <a:solidFill>
                  <a:srgbClr val="0C0C0C"/>
                </a:solidFill>
                <a:sym typeface="Arial"/>
              </a:rPr>
              <a:t>РОО «Амбулаторный врач»</a:t>
            </a:r>
            <a:endParaRPr sz="2400" dirty="0"/>
          </a:p>
          <a:p>
            <a:pPr marL="609585" indent="-406390">
              <a:buClr>
                <a:srgbClr val="0C0C0C"/>
              </a:buClr>
              <a:buSzPct val="100000"/>
              <a:buFont typeface="Arial"/>
              <a:buAutoNum type="arabicPeriod"/>
            </a:pPr>
            <a:r>
              <a:rPr lang="ru" sz="2400" dirty="0">
                <a:solidFill>
                  <a:srgbClr val="0C0C0C"/>
                </a:solidFill>
                <a:sym typeface="Arial"/>
              </a:rPr>
              <a:t>МГМСУ им. А.И. Евдокимова</a:t>
            </a:r>
            <a:endParaRPr sz="2400" dirty="0"/>
          </a:p>
          <a:p>
            <a:pPr marL="609585" indent="-406390">
              <a:buClr>
                <a:srgbClr val="0C0C0C"/>
              </a:buClr>
              <a:buSzPct val="100000"/>
              <a:buFont typeface="Arial"/>
              <a:buAutoNum type="arabicPeriod"/>
            </a:pPr>
            <a:r>
              <a:rPr lang="ru" sz="2400" dirty="0">
                <a:solidFill>
                  <a:srgbClr val="0C0C0C"/>
                </a:solidFill>
                <a:sym typeface="Arial"/>
              </a:rPr>
              <a:t>1С-клиника</a:t>
            </a:r>
            <a:endParaRPr sz="2400" dirty="0">
              <a:solidFill>
                <a:srgbClr val="0C0C0C"/>
              </a:solidFill>
              <a:sym typeface="Arial"/>
            </a:endParaRPr>
          </a:p>
          <a:p>
            <a:pPr marL="609585" indent="-406390">
              <a:buClr>
                <a:srgbClr val="0C0C0C"/>
              </a:buClr>
              <a:buSzPct val="100000"/>
              <a:buFont typeface="Arial"/>
              <a:buAutoNum type="arabicPeriod"/>
            </a:pPr>
            <a:r>
              <a:rPr lang="ru" sz="2400" dirty="0">
                <a:solidFill>
                  <a:srgbClr val="0C0C0C"/>
                </a:solidFill>
                <a:sym typeface="Arial"/>
              </a:rPr>
              <a:t>НЦ Неврологии / неврология</a:t>
            </a:r>
            <a:endParaRPr sz="2400" dirty="0"/>
          </a:p>
          <a:p>
            <a:pPr marL="609585" indent="-40639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ru" sz="2400" dirty="0">
                <a:solidFill>
                  <a:schemeClr val="dk1"/>
                </a:solidFill>
                <a:sym typeface="Arial"/>
              </a:rPr>
              <a:t>ООО «Платформа Третье мнение» / искусственный интеллект</a:t>
            </a:r>
          </a:p>
          <a:p>
            <a:pPr marL="609585" indent="-40639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2400" dirty="0">
                <a:solidFill>
                  <a:schemeClr val="dk1"/>
                </a:solidFill>
                <a:sym typeface="Arial"/>
              </a:rPr>
              <a:t>Med</a:t>
            </a:r>
            <a:r>
              <a:rPr lang="ru-RU" sz="2400" dirty="0">
                <a:solidFill>
                  <a:schemeClr val="dk1"/>
                </a:solidFill>
                <a:sym typeface="Arial"/>
              </a:rPr>
              <a:t>.</a:t>
            </a:r>
            <a:r>
              <a:rPr lang="en-US" sz="2400" dirty="0">
                <a:solidFill>
                  <a:schemeClr val="dk1"/>
                </a:solidFill>
                <a:sym typeface="Arial"/>
              </a:rPr>
              <a:t>me</a:t>
            </a:r>
            <a:endParaRPr sz="24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3" name="Google Shape;403;p47"/>
          <p:cNvSpPr txBox="1"/>
          <p:nvPr/>
        </p:nvSpPr>
        <p:spPr>
          <a:xfrm>
            <a:off x="2115901" y="2269801"/>
            <a:ext cx="253798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r>
              <a:rPr lang="ru" sz="2400" b="1" dirty="0" smtClean="0">
                <a:solidFill>
                  <a:srgbClr val="C00000"/>
                </a:solidFill>
                <a:ea typeface="Arial"/>
                <a:cs typeface="Arial"/>
                <a:sym typeface="Arial"/>
              </a:rPr>
              <a:t>Продажи</a:t>
            </a:r>
            <a:endParaRPr sz="2400" b="1" dirty="0">
              <a:solidFill>
                <a:srgbClr val="C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4" name="Google Shape;405;p47"/>
          <p:cNvSpPr/>
          <p:nvPr/>
        </p:nvSpPr>
        <p:spPr>
          <a:xfrm>
            <a:off x="1909545" y="2675757"/>
            <a:ext cx="3419342" cy="889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203195">
              <a:buClr>
                <a:schemeClr val="dk1"/>
              </a:buClr>
              <a:buSzPts val="1200"/>
            </a:pPr>
            <a:r>
              <a:rPr lang="ru-RU" sz="24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950 </a:t>
            </a:r>
            <a:r>
              <a:rPr lang="ru-RU" sz="24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т.р</a:t>
            </a:r>
            <a:r>
              <a:rPr lang="ru-RU" sz="24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.</a:t>
            </a:r>
            <a:endParaRPr sz="2400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5" name="Google Shape;403;p47"/>
          <p:cNvSpPr txBox="1"/>
          <p:nvPr/>
        </p:nvSpPr>
        <p:spPr>
          <a:xfrm>
            <a:off x="2115901" y="5843459"/>
            <a:ext cx="253798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r>
              <a:rPr lang="ru" sz="2400" b="1" dirty="0" smtClean="0">
                <a:solidFill>
                  <a:srgbClr val="C00000"/>
                </a:solidFill>
                <a:ea typeface="Arial"/>
                <a:cs typeface="Arial"/>
                <a:sym typeface="Arial"/>
              </a:rPr>
              <a:t>Продукт</a:t>
            </a:r>
            <a:endParaRPr sz="2400" b="1" dirty="0">
              <a:solidFill>
                <a:srgbClr val="C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6" name="Google Shape;405;p47"/>
          <p:cNvSpPr/>
          <p:nvPr/>
        </p:nvSpPr>
        <p:spPr>
          <a:xfrm>
            <a:off x="1968268" y="6255302"/>
            <a:ext cx="3419342" cy="8892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203195">
              <a:buClr>
                <a:schemeClr val="dk1"/>
              </a:buClr>
              <a:buSzPts val="1200"/>
            </a:pPr>
            <a:r>
              <a:rPr lang="en-US" sz="24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MVP</a:t>
            </a:r>
          </a:p>
          <a:p>
            <a:pPr marL="203195">
              <a:buClr>
                <a:schemeClr val="dk1"/>
              </a:buClr>
              <a:buSzPts val="1200"/>
            </a:pPr>
            <a:r>
              <a:rPr lang="ru-RU" sz="24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НИР завершен</a:t>
            </a:r>
          </a:p>
          <a:p>
            <a:pPr marL="203195">
              <a:buClr>
                <a:schemeClr val="dk1"/>
              </a:buClr>
              <a:buSzPts val="1200"/>
            </a:pPr>
            <a:r>
              <a:rPr lang="ru-RU" sz="24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Пилотирование</a:t>
            </a:r>
            <a:endParaRPr sz="2400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402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7044" y="205873"/>
            <a:ext cx="8827625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Стратегия: 10% рынка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12883888" y="1876118"/>
            <a:ext cx="18883" cy="8318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6253983" y="1876118"/>
            <a:ext cx="0" cy="8183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трелка вправо 10"/>
          <p:cNvSpPr/>
          <p:nvPr/>
        </p:nvSpPr>
        <p:spPr>
          <a:xfrm>
            <a:off x="2267828" y="1876117"/>
            <a:ext cx="7003367" cy="510116"/>
          </a:xfrm>
          <a:prstGeom prst="rightArrow">
            <a:avLst>
              <a:gd name="adj1" fmla="val 9999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/>
              <a:t>Пилоты 4 клиента</a:t>
            </a:r>
            <a:endParaRPr lang="ru-RU" sz="2000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2267828" y="2468441"/>
            <a:ext cx="7783960" cy="510116"/>
          </a:xfrm>
          <a:prstGeom prst="rightArrow">
            <a:avLst>
              <a:gd name="adj1" fmla="val 99999"/>
              <a:gd name="adj2" fmla="val 5869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/>
              <a:t>Промо партнеров 140 тыс. врачей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55744" y="1876116"/>
            <a:ext cx="1517823" cy="808675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 smtClean="0">
                <a:solidFill>
                  <a:sysClr val="windowText" lastClr="000000"/>
                </a:solidFill>
              </a:rPr>
              <a:t>MVP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2267828" y="3060766"/>
            <a:ext cx="15474262" cy="510116"/>
          </a:xfrm>
          <a:prstGeom prst="rightArrow">
            <a:avLst>
              <a:gd name="adj1" fmla="val 99999"/>
              <a:gd name="adj2" fmla="val 586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/>
              <a:t>Поликлиники, больницы</a:t>
            </a:r>
            <a:endParaRPr lang="ru-RU" sz="2000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2268594" y="4245413"/>
            <a:ext cx="15432145" cy="510116"/>
          </a:xfrm>
          <a:prstGeom prst="rightArrow">
            <a:avLst>
              <a:gd name="adj1" fmla="val 99999"/>
              <a:gd name="adj2" fmla="val 586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/>
              <a:t>Медицинские информационные системы</a:t>
            </a:r>
            <a:endParaRPr lang="ru-RU" sz="2000" dirty="0"/>
          </a:p>
        </p:txBody>
      </p:sp>
      <p:sp>
        <p:nvSpPr>
          <p:cNvPr id="16" name="Стрелка вправо 15"/>
          <p:cNvSpPr/>
          <p:nvPr/>
        </p:nvSpPr>
        <p:spPr>
          <a:xfrm>
            <a:off x="4847824" y="5430061"/>
            <a:ext cx="12852914" cy="510116"/>
          </a:xfrm>
          <a:prstGeom prst="rightArrow">
            <a:avLst>
              <a:gd name="adj1" fmla="val 99999"/>
              <a:gd name="adj2" fmla="val 586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err="1" smtClean="0"/>
              <a:t>Телемед</a:t>
            </a:r>
            <a:r>
              <a:rPr lang="ru-RU" sz="2000" dirty="0" smtClean="0"/>
              <a:t> сервисы</a:t>
            </a:r>
            <a:endParaRPr lang="ru-RU" sz="2000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2267828" y="6022385"/>
            <a:ext cx="15432911" cy="510116"/>
          </a:xfrm>
          <a:prstGeom prst="rightArrow">
            <a:avLst>
              <a:gd name="adj1" fmla="val 99999"/>
              <a:gd name="adj2" fmla="val 586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/>
              <a:t>Врачи</a:t>
            </a:r>
            <a:endParaRPr lang="ru-RU" sz="2000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5661840" y="6614713"/>
            <a:ext cx="12080251" cy="510116"/>
          </a:xfrm>
          <a:prstGeom prst="rightArrow">
            <a:avLst>
              <a:gd name="adj1" fmla="val 99999"/>
              <a:gd name="adj2" fmla="val 5869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/>
              <a:t>ТФОМС, страховые компании</a:t>
            </a:r>
            <a:endParaRPr lang="ru-RU" sz="2000" dirty="0"/>
          </a:p>
        </p:txBody>
      </p:sp>
      <p:sp>
        <p:nvSpPr>
          <p:cNvPr id="19" name="Стрелка вправо 18"/>
          <p:cNvSpPr/>
          <p:nvPr/>
        </p:nvSpPr>
        <p:spPr>
          <a:xfrm>
            <a:off x="2247358" y="7834058"/>
            <a:ext cx="4761273" cy="508062"/>
          </a:xfrm>
          <a:prstGeom prst="rightArrow">
            <a:avLst>
              <a:gd name="adj1" fmla="val 99999"/>
              <a:gd name="adj2" fmla="val 5869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ysClr val="windowText" lastClr="000000"/>
                </a:solidFill>
              </a:rPr>
              <a:t>Маркетинг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2257630" y="9355501"/>
            <a:ext cx="3996353" cy="508062"/>
          </a:xfrm>
          <a:prstGeom prst="rightArrow">
            <a:avLst>
              <a:gd name="adj1" fmla="val 99999"/>
              <a:gd name="adj2" fmla="val 2597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ysClr val="windowText" lastClr="000000"/>
                </a:solidFill>
              </a:rPr>
              <a:t>20 </a:t>
            </a:r>
            <a:r>
              <a:rPr lang="ru-RU" sz="2000" dirty="0" err="1" smtClean="0">
                <a:solidFill>
                  <a:sysClr val="windowText" lastClr="000000"/>
                </a:solidFill>
              </a:rPr>
              <a:t>нозол</a:t>
            </a:r>
            <a:r>
              <a:rPr lang="ru-RU" sz="2000" dirty="0" smtClean="0">
                <a:solidFill>
                  <a:sysClr val="windowText" lastClr="000000"/>
                </a:solidFill>
              </a:rPr>
              <a:t>. профилей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6348245" y="9355501"/>
            <a:ext cx="3219219" cy="508062"/>
          </a:xfrm>
          <a:prstGeom prst="rightArrow">
            <a:avLst>
              <a:gd name="adj1" fmla="val 99999"/>
              <a:gd name="adj2" fmla="val 2597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err="1" smtClean="0">
                <a:solidFill>
                  <a:sysClr val="windowText" lastClr="000000"/>
                </a:solidFill>
              </a:rPr>
              <a:t>Референс</a:t>
            </a:r>
            <a:r>
              <a:rPr lang="ru-RU" sz="2000" dirty="0" smtClean="0">
                <a:solidFill>
                  <a:sysClr val="windowText" lastClr="000000"/>
                </a:solidFill>
              </a:rPr>
              <a:t>-центр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9664669" y="9355501"/>
            <a:ext cx="3219219" cy="508062"/>
          </a:xfrm>
          <a:prstGeom prst="rightArrow">
            <a:avLst>
              <a:gd name="adj1" fmla="val 99999"/>
              <a:gd name="adj2" fmla="val 275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ysClr val="windowText" lastClr="000000"/>
                </a:solidFill>
              </a:rPr>
              <a:t>Платформа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12978560" y="9764017"/>
            <a:ext cx="4611798" cy="262122"/>
          </a:xfrm>
          <a:prstGeom prst="rightArrow">
            <a:avLst>
              <a:gd name="adj1" fmla="val 99999"/>
              <a:gd name="adj2" fmla="val 5090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ysClr val="windowText" lastClr="000000"/>
                </a:solidFill>
              </a:rPr>
              <a:t>Сервис д/врачей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2267828" y="3653088"/>
            <a:ext cx="15474262" cy="510116"/>
          </a:xfrm>
          <a:prstGeom prst="rightArrow">
            <a:avLst>
              <a:gd name="adj1" fmla="val 99999"/>
              <a:gd name="adj2" fmla="val 5869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/>
              <a:t>Департаменты (министерства) субъектов / правовые песочницы</a:t>
            </a:r>
            <a:endParaRPr lang="ru-RU" sz="2000" dirty="0"/>
          </a:p>
        </p:txBody>
      </p:sp>
      <p:sp>
        <p:nvSpPr>
          <p:cNvPr id="25" name="Стрелка вправо 24"/>
          <p:cNvSpPr/>
          <p:nvPr/>
        </p:nvSpPr>
        <p:spPr>
          <a:xfrm>
            <a:off x="4847824" y="4837737"/>
            <a:ext cx="12852914" cy="510116"/>
          </a:xfrm>
          <a:prstGeom prst="rightArrow">
            <a:avLst>
              <a:gd name="adj1" fmla="val 99999"/>
              <a:gd name="adj2" fmla="val 586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err="1" smtClean="0"/>
              <a:t>Фармкомпании</a:t>
            </a:r>
            <a:endParaRPr lang="ru-RU" sz="2000" dirty="0"/>
          </a:p>
        </p:txBody>
      </p:sp>
      <p:sp>
        <p:nvSpPr>
          <p:cNvPr id="26" name="Стрелка вправо 25"/>
          <p:cNvSpPr/>
          <p:nvPr/>
        </p:nvSpPr>
        <p:spPr>
          <a:xfrm>
            <a:off x="2224560" y="8410131"/>
            <a:ext cx="2344881" cy="367219"/>
          </a:xfrm>
          <a:prstGeom prst="rightArrow">
            <a:avLst>
              <a:gd name="adj1" fmla="val 99999"/>
              <a:gd name="adj2" fmla="val 2597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solidFill>
                  <a:sysClr val="windowText" lastClr="000000"/>
                </a:solidFill>
              </a:rPr>
              <a:t>Регистрация МИ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4657419" y="8416952"/>
            <a:ext cx="2949915" cy="367219"/>
          </a:xfrm>
          <a:prstGeom prst="rightArrow">
            <a:avLst>
              <a:gd name="adj1" fmla="val 99999"/>
              <a:gd name="adj2" fmla="val 2597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ysClr val="windowText" lastClr="000000"/>
                </a:solidFill>
              </a:rPr>
              <a:t>Реестр ФГИС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89236" y="1006011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+mn-lt"/>
              </a:rPr>
              <a:t>2021</a:t>
            </a:r>
            <a:endParaRPr lang="ru-RU" sz="2000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52879" y="1006011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+mn-lt"/>
              </a:rPr>
              <a:t>2022</a:t>
            </a:r>
            <a:endParaRPr lang="ru-RU" sz="2000" dirty="0"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270604" y="1006011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+mn-lt"/>
              </a:rPr>
              <a:t>2023</a:t>
            </a:r>
            <a:endParaRPr lang="ru-RU" sz="2000" dirty="0">
              <a:latin typeface="+mn-lt"/>
            </a:endParaRPr>
          </a:p>
        </p:txBody>
      </p:sp>
      <p:sp>
        <p:nvSpPr>
          <p:cNvPr id="31" name="Стрелка вправо 30"/>
          <p:cNvSpPr/>
          <p:nvPr/>
        </p:nvSpPr>
        <p:spPr>
          <a:xfrm>
            <a:off x="12976971" y="9382707"/>
            <a:ext cx="4611798" cy="297046"/>
          </a:xfrm>
          <a:prstGeom prst="rightArrow">
            <a:avLst>
              <a:gd name="adj1" fmla="val 99999"/>
              <a:gd name="adj2" fmla="val 5090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ysClr val="windowText" lastClr="000000"/>
                </a:solidFill>
              </a:rPr>
              <a:t>Сервис д/пациентов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Стрелка вправо 31"/>
          <p:cNvSpPr/>
          <p:nvPr/>
        </p:nvSpPr>
        <p:spPr>
          <a:xfrm>
            <a:off x="7123368" y="7846229"/>
            <a:ext cx="10577370" cy="508062"/>
          </a:xfrm>
          <a:prstGeom prst="rightArrow">
            <a:avLst>
              <a:gd name="adj1" fmla="val 99999"/>
              <a:gd name="adj2" fmla="val 5869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ysClr val="windowText" lastClr="000000"/>
                </a:solidFill>
              </a:rPr>
              <a:t>Бренд «Гиппократ»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>
            <a:off x="1937982" y="1708265"/>
            <a:ext cx="32412" cy="8254601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486447" y="1217408"/>
            <a:ext cx="141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+mn-lt"/>
              </a:rPr>
              <a:t>Мы здесь</a:t>
            </a:r>
          </a:p>
        </p:txBody>
      </p:sp>
      <p:sp>
        <p:nvSpPr>
          <p:cNvPr id="35" name="Стрелка вправо 34"/>
          <p:cNvSpPr/>
          <p:nvPr/>
        </p:nvSpPr>
        <p:spPr>
          <a:xfrm>
            <a:off x="7815746" y="7209665"/>
            <a:ext cx="9856673" cy="508062"/>
          </a:xfrm>
          <a:prstGeom prst="rightArrow">
            <a:avLst>
              <a:gd name="adj1" fmla="val 99999"/>
              <a:gd name="adj2" fmla="val 470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/>
              <a:t>Зарубежные рынки</a:t>
            </a:r>
          </a:p>
        </p:txBody>
      </p:sp>
      <p:sp>
        <p:nvSpPr>
          <p:cNvPr id="36" name="Стрелка вправо 35"/>
          <p:cNvSpPr/>
          <p:nvPr/>
        </p:nvSpPr>
        <p:spPr>
          <a:xfrm>
            <a:off x="2237157" y="8845364"/>
            <a:ext cx="5382774" cy="367219"/>
          </a:xfrm>
          <a:prstGeom prst="rightArrow">
            <a:avLst>
              <a:gd name="adj1" fmla="val 99999"/>
              <a:gd name="adj2" fmla="val 2597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ysClr val="windowText" lastClr="000000"/>
                </a:solidFill>
              </a:rPr>
              <a:t>Защита РИД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1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7044" y="205873"/>
            <a:ext cx="8827625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Зарубежные рынки</a:t>
            </a:r>
            <a:endParaRPr lang="ru-RU" dirty="0"/>
          </a:p>
        </p:txBody>
      </p:sp>
      <p:sp>
        <p:nvSpPr>
          <p:cNvPr id="37" name="Текст 1"/>
          <p:cNvSpPr>
            <a:spLocks noGrp="1"/>
          </p:cNvSpPr>
          <p:nvPr>
            <p:ph type="body" idx="4294967295"/>
          </p:nvPr>
        </p:nvSpPr>
        <p:spPr>
          <a:xfrm>
            <a:off x="733136" y="3355574"/>
            <a:ext cx="18401026" cy="426120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3600" b="1" dirty="0" smtClean="0"/>
              <a:t>Белоруссия, Казахстан, Украина:</a:t>
            </a:r>
          </a:p>
          <a:p>
            <a:pPr marL="461431" indent="-342900">
              <a:buFontTx/>
              <a:buChar char="-"/>
            </a:pPr>
            <a:r>
              <a:rPr lang="ru-RU" sz="3600" dirty="0"/>
              <a:t>локализация с учетом национальных клинических рекомендаций, лекарственных групп и препаратов;</a:t>
            </a:r>
          </a:p>
          <a:p>
            <a:pPr marL="461431" indent="-342900">
              <a:buFontTx/>
              <a:buChar char="-"/>
            </a:pPr>
            <a:r>
              <a:rPr lang="ru-RU" sz="3600" dirty="0"/>
              <a:t>получение </a:t>
            </a:r>
            <a:r>
              <a:rPr lang="ru-RU" sz="3600" dirty="0" smtClean="0"/>
              <a:t>разрешительных </a:t>
            </a:r>
            <a:r>
              <a:rPr lang="ru-RU" sz="3600" dirty="0"/>
              <a:t>документов.</a:t>
            </a:r>
          </a:p>
          <a:p>
            <a:endParaRPr lang="ru-RU" sz="3600" b="1" dirty="0" smtClean="0"/>
          </a:p>
          <a:p>
            <a:r>
              <a:rPr lang="ru-RU" sz="3600" b="1" dirty="0" smtClean="0"/>
              <a:t>Индия, КНР, Ближний и Средний Восток, ЮВА:</a:t>
            </a:r>
          </a:p>
          <a:p>
            <a:pPr marL="461431" indent="-342900">
              <a:buFontTx/>
              <a:buChar char="-"/>
            </a:pPr>
            <a:r>
              <a:rPr lang="ru-RU" sz="3600" dirty="0" smtClean="0"/>
              <a:t>перевод на иностранный язык;</a:t>
            </a:r>
          </a:p>
          <a:p>
            <a:pPr marL="461431" indent="-342900">
              <a:buFontTx/>
              <a:buChar char="-"/>
            </a:pPr>
            <a:r>
              <a:rPr lang="ru-RU" sz="3600" dirty="0" smtClean="0"/>
              <a:t>локализация с учетом национальных клинических рекомендаций, лекарственных групп и препаратов;</a:t>
            </a:r>
          </a:p>
          <a:p>
            <a:pPr marL="461431" indent="-342900">
              <a:buFontTx/>
              <a:buChar char="-"/>
            </a:pPr>
            <a:r>
              <a:rPr lang="ru-RU" sz="3600" dirty="0" smtClean="0"/>
              <a:t>получение разрешительных документов.</a:t>
            </a:r>
          </a:p>
          <a:p>
            <a:pPr marL="461431" indent="-342900">
              <a:buFontTx/>
              <a:buChar char="-"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1272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7044" y="205873"/>
            <a:ext cx="8827625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Финансовый план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BD8899D-6B18-4311-907A-211BBAC771CE}"/>
              </a:ext>
            </a:extLst>
          </p:cNvPr>
          <p:cNvSpPr txBox="1"/>
          <p:nvPr/>
        </p:nvSpPr>
        <p:spPr>
          <a:xfrm>
            <a:off x="837044" y="1191809"/>
            <a:ext cx="103814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400" b="1" dirty="0" smtClean="0">
                <a:solidFill>
                  <a:srgbClr val="485E78"/>
                </a:solidFill>
                <a:sym typeface="Arial"/>
              </a:rPr>
              <a:t>Цель</a:t>
            </a:r>
          </a:p>
          <a:p>
            <a:endParaRPr lang="ru" sz="2400" b="1" dirty="0">
              <a:solidFill>
                <a:srgbClr val="485E78"/>
              </a:solidFill>
              <a:sym typeface="Arial"/>
            </a:endParaRPr>
          </a:p>
          <a:p>
            <a:r>
              <a:rPr lang="ru" sz="2400" b="1" dirty="0">
                <a:solidFill>
                  <a:srgbClr val="C00000"/>
                </a:solidFill>
                <a:sym typeface="Arial"/>
              </a:rPr>
              <a:t>10% рынка РФ / 300 млн. руб. оборот / 2024 год</a:t>
            </a:r>
            <a:r>
              <a:rPr lang="ru" sz="2400" b="1" dirty="0">
                <a:solidFill>
                  <a:schemeClr val="dk1"/>
                </a:solidFill>
                <a:sym typeface="Arial"/>
              </a:rPr>
              <a:t>	</a:t>
            </a:r>
            <a:endParaRPr lang="ru-RU" sz="2400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3695882"/>
              </p:ext>
            </p:extLst>
          </p:nvPr>
        </p:nvGraphicFramePr>
        <p:xfrm>
          <a:off x="837044" y="2698342"/>
          <a:ext cx="16367524" cy="6991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23153" y="4424125"/>
            <a:ext cx="17652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Самоокупаемость</a:t>
            </a:r>
          </a:p>
          <a:p>
            <a:pPr algn="ctr"/>
            <a:r>
              <a:rPr lang="ru-RU" i="1" dirty="0">
                <a:solidFill>
                  <a:srgbClr val="FF0000"/>
                </a:solidFill>
              </a:rPr>
              <a:t>2</a:t>
            </a:r>
            <a:r>
              <a:rPr lang="ru-RU" i="1" dirty="0" smtClean="0">
                <a:solidFill>
                  <a:srgbClr val="FF0000"/>
                </a:solidFill>
              </a:rPr>
              <a:t> кв. 2022 года</a:t>
            </a:r>
            <a:endParaRPr lang="ru-RU" i="1" dirty="0">
              <a:solidFill>
                <a:srgbClr val="FF000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905766" y="4947345"/>
            <a:ext cx="1" cy="2272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92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7044" y="205873"/>
            <a:ext cx="8827625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Команда</a:t>
            </a:r>
            <a:endParaRPr lang="ru-RU" dirty="0"/>
          </a:p>
        </p:txBody>
      </p:sp>
      <p:pic>
        <p:nvPicPr>
          <p:cNvPr id="11" name="Google Shape;209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21330" y="1296862"/>
            <a:ext cx="1643830" cy="1622669"/>
          </a:xfrm>
          <a:prstGeom prst="ellipse">
            <a:avLst/>
          </a:prstGeom>
          <a:noFill/>
          <a:ln w="28575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" name="Google Shape;210;p32"/>
          <p:cNvSpPr/>
          <p:nvPr/>
        </p:nvSpPr>
        <p:spPr>
          <a:xfrm>
            <a:off x="5193709" y="9419008"/>
            <a:ext cx="13630654" cy="121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" sz="2400" b="1" dirty="0">
                <a:solidFill>
                  <a:schemeClr val="bg2">
                    <a:lumMod val="50000"/>
                  </a:schemeClr>
                </a:solidFill>
                <a:latin typeface="+mn-lt"/>
                <a:cs typeface="Arial"/>
                <a:sym typeface="Arial"/>
              </a:rPr>
              <a:t>Гришина Кристина Константиновна. </a:t>
            </a:r>
            <a:r>
              <a:rPr lang="ru" sz="2400" dirty="0">
                <a:latin typeface="+mn-lt"/>
                <a:cs typeface="Arial"/>
                <a:sym typeface="Arial"/>
              </a:rPr>
              <a:t>Продвижение и продажи. 5 лет работы в коммерческих структурах в здравоохранении. Опыт продвижения IT-сервисов в медицине, формирование сети продаж</a:t>
            </a:r>
            <a:endParaRPr sz="2400" dirty="0">
              <a:latin typeface="+mn-lt"/>
              <a:cs typeface="Arial"/>
              <a:sym typeface="Arial"/>
            </a:endParaRPr>
          </a:p>
        </p:txBody>
      </p:sp>
      <p:sp>
        <p:nvSpPr>
          <p:cNvPr id="13" name="Google Shape;211;p32"/>
          <p:cNvSpPr/>
          <p:nvPr/>
        </p:nvSpPr>
        <p:spPr>
          <a:xfrm>
            <a:off x="5193709" y="2976952"/>
            <a:ext cx="13899509" cy="1217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ru" sz="2400" b="1" dirty="0">
                <a:solidFill>
                  <a:schemeClr val="bg2">
                    <a:lumMod val="50000"/>
                  </a:schemeClr>
                </a:solidFill>
                <a:latin typeface="+mn-lt"/>
                <a:cs typeface="Arial"/>
                <a:sym typeface="Arial"/>
              </a:rPr>
              <a:t>Вёрткин Аркадий Львович. </a:t>
            </a:r>
            <a:r>
              <a:rPr lang="ru" sz="240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Научный руководитель проекта. Профессор, д.м.н., заведующий кафедрой терапии, клинической фармакологии и скорой медицинской помощи МГМСУ им. А.И. Евдокимова. Основатель и президент РОО «Амбулаторный врач». Индекс Хирша 24</a:t>
            </a:r>
            <a:endParaRPr sz="2400" dirty="0">
              <a:solidFill>
                <a:schemeClr val="dk1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14" name="Google Shape;212;p32"/>
          <p:cNvSpPr/>
          <p:nvPr/>
        </p:nvSpPr>
        <p:spPr>
          <a:xfrm>
            <a:off x="5175036" y="4360875"/>
            <a:ext cx="13242271" cy="127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ru" sz="2400" b="1" dirty="0">
                <a:solidFill>
                  <a:schemeClr val="bg2">
                    <a:lumMod val="50000"/>
                  </a:schemeClr>
                </a:solidFill>
                <a:latin typeface="+mn-lt"/>
                <a:cs typeface="Arial"/>
                <a:sym typeface="Arial"/>
              </a:rPr>
              <a:t>Абакумов Олег Александрович. </a:t>
            </a:r>
            <a:r>
              <a:rPr lang="ru" sz="240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Главный врач проекта. К.м.н., доцент кафедры терапии, клинической фармакологии и скорой медицинской помощи МГМСУ им. А.И. Евдокимова. Индекс Хирша 3. Медицинский блогер 250 тыс. фоловеров</a:t>
            </a:r>
            <a:endParaRPr sz="2400" dirty="0">
              <a:solidFill>
                <a:schemeClr val="dk1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15" name="Google Shape;213;p32"/>
          <p:cNvSpPr txBox="1"/>
          <p:nvPr/>
        </p:nvSpPr>
        <p:spPr>
          <a:xfrm>
            <a:off x="1238102" y="4022963"/>
            <a:ext cx="1939750" cy="4616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-US" sz="2400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SCIENCE</a:t>
            </a:r>
          </a:p>
        </p:txBody>
      </p:sp>
      <p:sp>
        <p:nvSpPr>
          <p:cNvPr id="16" name="Google Shape;214;p32"/>
          <p:cNvSpPr txBox="1"/>
          <p:nvPr/>
        </p:nvSpPr>
        <p:spPr>
          <a:xfrm>
            <a:off x="1238102" y="6278527"/>
            <a:ext cx="1939751" cy="4616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>
            <a:defPPr rtl="0">
              <a:defRPr lang="ru-RU"/>
            </a:defPPr>
            <a:lvl1pPr algn="ctr">
              <a:defRPr sz="1867">
                <a:solidFill>
                  <a:schemeClr val="dk1"/>
                </a:solidFill>
                <a:latin typeface="+mj-lt"/>
                <a:ea typeface="Impact"/>
                <a:cs typeface="Impact"/>
              </a:defRPr>
            </a:lvl1pPr>
          </a:lstStyle>
          <a:p>
            <a:r>
              <a:rPr lang="en-US" sz="2400" dirty="0">
                <a:latin typeface="+mn-lt"/>
                <a:sym typeface="Impact"/>
              </a:rPr>
              <a:t>PRODUCT</a:t>
            </a:r>
          </a:p>
        </p:txBody>
      </p:sp>
      <p:sp>
        <p:nvSpPr>
          <p:cNvPr id="17" name="Google Shape;215;p32"/>
          <p:cNvSpPr txBox="1"/>
          <p:nvPr/>
        </p:nvSpPr>
        <p:spPr>
          <a:xfrm>
            <a:off x="1238102" y="8890893"/>
            <a:ext cx="1939751" cy="4616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>
            <a:defPPr rtl="0">
              <a:defRPr lang="ru-RU"/>
            </a:defPPr>
            <a:lvl1pPr algn="ctr">
              <a:defRPr sz="1867">
                <a:solidFill>
                  <a:schemeClr val="dk1"/>
                </a:solidFill>
                <a:latin typeface="+mj-lt"/>
                <a:ea typeface="Impact"/>
                <a:cs typeface="Impact"/>
              </a:defRPr>
            </a:lvl1pPr>
          </a:lstStyle>
          <a:p>
            <a:r>
              <a:rPr lang="en-US" sz="2400" dirty="0">
                <a:latin typeface="+mn-lt"/>
                <a:sym typeface="Impact"/>
              </a:rPr>
              <a:t>SALE</a:t>
            </a:r>
          </a:p>
        </p:txBody>
      </p:sp>
      <p:sp>
        <p:nvSpPr>
          <p:cNvPr id="18" name="Google Shape;216;p32"/>
          <p:cNvSpPr/>
          <p:nvPr/>
        </p:nvSpPr>
        <p:spPr>
          <a:xfrm>
            <a:off x="5193709" y="6887971"/>
            <a:ext cx="13242271" cy="957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ru" sz="2400" b="1" dirty="0">
                <a:solidFill>
                  <a:schemeClr val="bg2">
                    <a:lumMod val="50000"/>
                  </a:schemeClr>
                </a:solidFill>
                <a:latin typeface="+mn-lt"/>
                <a:cs typeface="Arial"/>
                <a:sym typeface="Arial"/>
              </a:rPr>
              <a:t>Петер Дилара Ильдаровна. </a:t>
            </a:r>
            <a:r>
              <a:rPr lang="ru" sz="240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Web-дизайн. Программист с 3 летним опытом. Создание сайтов в Битрикс, Tilda. Администрирование web-ресурсов</a:t>
            </a:r>
            <a:endParaRPr sz="2400" dirty="0">
              <a:solidFill>
                <a:schemeClr val="dk1"/>
              </a:solidFill>
              <a:latin typeface="+mn-lt"/>
              <a:cs typeface="Arial"/>
              <a:sym typeface="Arial"/>
            </a:endParaRPr>
          </a:p>
        </p:txBody>
      </p:sp>
      <p:pic>
        <p:nvPicPr>
          <p:cNvPr id="19" name="Google Shape;217;p32"/>
          <p:cNvPicPr preferRelativeResize="0"/>
          <p:nvPr/>
        </p:nvPicPr>
        <p:blipFill rotWithShape="1">
          <a:blip r:embed="rId3">
            <a:alphaModFix/>
          </a:blip>
          <a:srcRect b="14997"/>
          <a:stretch/>
        </p:blipFill>
        <p:spPr>
          <a:xfrm>
            <a:off x="3552344" y="3037321"/>
            <a:ext cx="1381802" cy="1387089"/>
          </a:xfrm>
          <a:prstGeom prst="ellipse">
            <a:avLst/>
          </a:prstGeom>
          <a:noFill/>
          <a:ln w="28575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Google Shape;218;p32" descr="Как программа S7 Airlines «Врачи на борту» может изменить медицинское  сообщество – журнал Vademecu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52344" y="4249917"/>
            <a:ext cx="1381802" cy="1387089"/>
          </a:xfrm>
          <a:prstGeom prst="ellipse">
            <a:avLst/>
          </a:prstGeom>
          <a:noFill/>
          <a:ln w="28575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1" name="Google Shape;219;p32"/>
          <p:cNvSpPr/>
          <p:nvPr/>
        </p:nvSpPr>
        <p:spPr>
          <a:xfrm>
            <a:off x="5193709" y="5755577"/>
            <a:ext cx="13242271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ru" sz="2400" b="1" dirty="0">
                <a:solidFill>
                  <a:schemeClr val="bg2">
                    <a:lumMod val="50000"/>
                  </a:schemeClr>
                </a:solidFill>
                <a:latin typeface="+mn-lt"/>
                <a:cs typeface="Arial"/>
                <a:sym typeface="Arial"/>
              </a:rPr>
              <a:t>Хан-Магометов Артем Джанович. </a:t>
            </a:r>
            <a:r>
              <a:rPr lang="ru" sz="240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Разработка, программирование. Программист с 15 летним опытом. Управление более 20 IT проектами на платформе Битрикс, 1С и др. </a:t>
            </a:r>
            <a:endParaRPr sz="2400" dirty="0">
              <a:solidFill>
                <a:schemeClr val="dk1"/>
              </a:solidFill>
              <a:latin typeface="+mn-lt"/>
              <a:cs typeface="Arial"/>
              <a:sym typeface="Arial"/>
            </a:endParaRPr>
          </a:p>
        </p:txBody>
      </p:sp>
      <p:pic>
        <p:nvPicPr>
          <p:cNvPr id="22" name="Google Shape;220;p32" descr="Хан-Магомедов Артём Джанович"/>
          <p:cNvPicPr preferRelativeResize="0"/>
          <p:nvPr/>
        </p:nvPicPr>
        <p:blipFill rotWithShape="1">
          <a:blip r:embed="rId5">
            <a:alphaModFix/>
          </a:blip>
          <a:srcRect t="8367" b="30863"/>
          <a:stretch/>
        </p:blipFill>
        <p:spPr>
          <a:xfrm>
            <a:off x="3514692" y="5462514"/>
            <a:ext cx="1457109" cy="1425457"/>
          </a:xfrm>
          <a:prstGeom prst="ellipse">
            <a:avLst/>
          </a:prstGeom>
          <a:noFill/>
          <a:ln w="28575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" name="Google Shape;221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34939" y="6713477"/>
            <a:ext cx="1416614" cy="1387089"/>
          </a:xfrm>
          <a:prstGeom prst="ellipse">
            <a:avLst/>
          </a:prstGeom>
          <a:noFill/>
          <a:ln w="28575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" name="Google Shape;222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10890" y="7926073"/>
            <a:ext cx="1464712" cy="1492936"/>
          </a:xfrm>
          <a:prstGeom prst="ellipse">
            <a:avLst/>
          </a:prstGeom>
          <a:noFill/>
          <a:ln w="28575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" name="Google Shape;223;p3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10890" y="9244517"/>
            <a:ext cx="1464712" cy="1387089"/>
          </a:xfrm>
          <a:prstGeom prst="ellipse">
            <a:avLst/>
          </a:prstGeom>
          <a:noFill/>
          <a:ln w="28575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" name="Google Shape;224;p32"/>
          <p:cNvSpPr/>
          <p:nvPr/>
        </p:nvSpPr>
        <p:spPr>
          <a:xfrm>
            <a:off x="5193709" y="8004036"/>
            <a:ext cx="13630654" cy="1337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ru" sz="2400" b="1" dirty="0">
                <a:solidFill>
                  <a:schemeClr val="bg2">
                    <a:lumMod val="50000"/>
                  </a:schemeClr>
                </a:solidFill>
                <a:latin typeface="+mn-lt"/>
                <a:cs typeface="Arial"/>
                <a:sym typeface="Arial"/>
              </a:rPr>
              <a:t>Мещерякова Анна Михайловна. </a:t>
            </a:r>
            <a:r>
              <a:rPr lang="ru" sz="2400" dirty="0">
                <a:solidFill>
                  <a:schemeClr val="dk1"/>
                </a:solidFill>
                <a:latin typeface="+mn-lt"/>
                <a:cs typeface="Arial"/>
                <a:sym typeface="Arial"/>
              </a:rPr>
              <a:t>Внешний куратор-ментор по продвижению. Основатель и CEO компании «Платформа Третье Мнение». Победитель Первого российско-американского акселератора Сбербанка и 500Startups. Рост оборота компании в 23 раза за 2018 – 2020 годы</a:t>
            </a:r>
            <a:endParaRPr sz="2400" dirty="0">
              <a:solidFill>
                <a:schemeClr val="dk1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27" name="Google Shape;208;p32"/>
          <p:cNvSpPr/>
          <p:nvPr/>
        </p:nvSpPr>
        <p:spPr>
          <a:xfrm>
            <a:off x="5175036" y="1420938"/>
            <a:ext cx="13918182" cy="775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ru" sz="2400" b="1" dirty="0">
                <a:solidFill>
                  <a:schemeClr val="bg2">
                    <a:lumMod val="50000"/>
                  </a:schemeClr>
                </a:solidFill>
                <a:ea typeface="Arial"/>
                <a:cs typeface="Arial"/>
                <a:sym typeface="Arial"/>
              </a:rPr>
              <a:t>Романенко Игорь Иванович. </a:t>
            </a:r>
            <a:r>
              <a:rPr lang="ru" sz="24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Основатель и CEO DMedica, директор инновационного развития РОО «</a:t>
            </a:r>
            <a:r>
              <a:rPr lang="ru" sz="240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Амбулаторный </a:t>
            </a:r>
            <a:r>
              <a:rPr lang="ru" sz="24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врач», руководитель проекта. </a:t>
            </a:r>
            <a:r>
              <a:rPr lang="ru" sz="24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Более 20 лет управления проектами, в т.ч. в здравоохранении с бюджетом более 40 млн.руб. Два реализованных стартапа</a:t>
            </a:r>
            <a:endParaRPr sz="2400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873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7044" y="205873"/>
            <a:ext cx="8827625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Инвестиции</a:t>
            </a:r>
            <a:endParaRPr lang="ru-RU" dirty="0"/>
          </a:p>
        </p:txBody>
      </p:sp>
      <p:sp>
        <p:nvSpPr>
          <p:cNvPr id="28" name="Google Shape;244;p34"/>
          <p:cNvSpPr/>
          <p:nvPr/>
        </p:nvSpPr>
        <p:spPr>
          <a:xfrm>
            <a:off x="668160" y="1687328"/>
            <a:ext cx="15968461" cy="2765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just">
              <a:buClr>
                <a:schemeClr val="dk1"/>
              </a:buClr>
              <a:buSzPts val="1400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Объем		15,5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млн.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руб.</a:t>
            </a:r>
          </a:p>
          <a:p>
            <a:pPr algn="just">
              <a:buClr>
                <a:schemeClr val="dk1"/>
              </a:buClr>
              <a:buSzPts val="1400"/>
            </a:pP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  <a:sym typeface="Arial"/>
            </a:endParaRPr>
          </a:p>
          <a:p>
            <a:pPr algn="just">
              <a:buClr>
                <a:schemeClr val="dk1"/>
              </a:buClr>
              <a:buSzPts val="1400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Транши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	3,6 млн. в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3 кв. 2021 г., </a:t>
            </a:r>
            <a:endParaRPr lang="ru-RU" sz="2800" dirty="0" smtClean="0">
              <a:solidFill>
                <a:schemeClr val="tx1">
                  <a:lumMod val="65000"/>
                  <a:lumOff val="35000"/>
                </a:schemeClr>
              </a:solidFill>
              <a:sym typeface="Arial"/>
            </a:endParaRPr>
          </a:p>
          <a:p>
            <a:pPr algn="just">
              <a:buClr>
                <a:schemeClr val="dk1"/>
              </a:buClr>
              <a:buSzPts val="1400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		3,7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млн.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в 4 кв. 2021 г., </a:t>
            </a:r>
          </a:p>
          <a:p>
            <a:pPr algn="just">
              <a:buClr>
                <a:schemeClr val="dk1"/>
              </a:buClr>
              <a:buSzPts val="1400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	8,2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млн. в 1 кв. 2022 г.</a:t>
            </a:r>
          </a:p>
          <a:p>
            <a:pPr algn="just">
              <a:buClr>
                <a:schemeClr val="dk1"/>
              </a:buClr>
              <a:buSzPts val="1400"/>
            </a:pP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  <a:sym typeface="Arial"/>
            </a:endParaRPr>
          </a:p>
          <a:p>
            <a:pPr algn="just">
              <a:buClr>
                <a:schemeClr val="dk1"/>
              </a:buClr>
              <a:buSzPts val="1400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Доля			30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%</a:t>
            </a:r>
          </a:p>
          <a:p>
            <a:pPr algn="just">
              <a:buClr>
                <a:schemeClr val="dk1"/>
              </a:buClr>
              <a:buSzPts val="1400"/>
            </a:pP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  <a:sym typeface="Arial"/>
            </a:endParaRPr>
          </a:p>
          <a:p>
            <a:pPr algn="just">
              <a:buClr>
                <a:schemeClr val="dk1"/>
              </a:buClr>
              <a:buSzPts val="1400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Выход		2025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г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.</a:t>
            </a:r>
          </a:p>
          <a:p>
            <a:pPr algn="just">
              <a:buClr>
                <a:schemeClr val="dk1"/>
              </a:buClr>
              <a:buSzPts val="1400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	110 </a:t>
            </a: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млн.руб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. </a:t>
            </a:r>
          </a:p>
          <a:p>
            <a:pPr algn="just">
              <a:buClr>
                <a:schemeClr val="dk1"/>
              </a:buClr>
              <a:buSzPts val="1400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	дивиденды с 2024</a:t>
            </a:r>
          </a:p>
          <a:p>
            <a:pPr algn="just">
              <a:buClr>
                <a:schemeClr val="dk1"/>
              </a:buClr>
              <a:buSzPts val="1400"/>
            </a:pP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  <a:sym typeface="Arial"/>
            </a:endParaRPr>
          </a:p>
          <a:p>
            <a:pPr algn="just">
              <a:buClr>
                <a:schemeClr val="dk1"/>
              </a:buClr>
              <a:buSzPts val="1400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Покупатели	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founder</a:t>
            </a:r>
            <a:endParaRPr lang="ru-RU" sz="2800" dirty="0" smtClean="0">
              <a:solidFill>
                <a:schemeClr val="tx1">
                  <a:lumMod val="65000"/>
                  <a:lumOff val="35000"/>
                </a:schemeClr>
              </a:solidFill>
              <a:sym typeface="Arial"/>
            </a:endParaRPr>
          </a:p>
          <a:p>
            <a:pPr algn="just">
              <a:buClr>
                <a:schemeClr val="dk1"/>
              </a:buClr>
              <a:buSzPts val="1400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	</a:t>
            </a: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МИСы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 (</a:t>
            </a: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Медиалог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 и др.)</a:t>
            </a:r>
          </a:p>
          <a:p>
            <a:pPr algn="just">
              <a:buClr>
                <a:schemeClr val="dk1"/>
              </a:buClr>
              <a:buSzPts val="1400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	экосистемы (</a:t>
            </a: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Сбер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, Яндекс и др.)</a:t>
            </a:r>
          </a:p>
          <a:p>
            <a:pPr algn="just">
              <a:buClr>
                <a:schemeClr val="dk1"/>
              </a:buClr>
              <a:buSzPts val="1400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		близкие бизнесы (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Webiomed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, Третье мнение и др.)</a:t>
            </a:r>
            <a:endParaRPr lang="ru-RU" sz="1800" dirty="0">
              <a:solidFill>
                <a:schemeClr val="dk1"/>
              </a:solidFill>
              <a:sym typeface="Arial"/>
            </a:endParaRPr>
          </a:p>
        </p:txBody>
      </p:sp>
      <p:pic>
        <p:nvPicPr>
          <p:cNvPr id="29" name="Picture 2" descr="Значок, Телефон, Говорят, Обсуждение, Сообщение, Облако">
            <a:extLst>
              <a:ext uri="{FF2B5EF4-FFF2-40B4-BE49-F238E27FC236}">
                <a16:creationId xmlns:a16="http://schemas.microsoft.com/office/drawing/2014/main" xmlns="" id="{03CC4739-DD11-439E-B9CF-8E8A16C09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11" y="9709547"/>
            <a:ext cx="885934" cy="88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>
            <a:extLst>
              <a:ext uri="{FF2B5EF4-FFF2-40B4-BE49-F238E27FC236}">
                <a16:creationId xmlns:a16="http://schemas.microsoft.com/office/drawing/2014/main" xmlns="" id="{B4C8FEC1-D18E-40D7-A973-8F4F977B5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675" y="9784805"/>
            <a:ext cx="735419" cy="73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>
            <a:extLst>
              <a:ext uri="{FF2B5EF4-FFF2-40B4-BE49-F238E27FC236}">
                <a16:creationId xmlns:a16="http://schemas.microsoft.com/office/drawing/2014/main" xmlns="" id="{0F35B852-2142-4672-898D-BC7E2D60C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8272" y="9704430"/>
            <a:ext cx="947122" cy="82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B0E9F1E-E797-4300-9D45-C59567552F56}"/>
              </a:ext>
            </a:extLst>
          </p:cNvPr>
          <p:cNvSpPr txBox="1"/>
          <p:nvPr/>
        </p:nvSpPr>
        <p:spPr>
          <a:xfrm>
            <a:off x="1959744" y="9967848"/>
            <a:ext cx="4047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2400" dirty="0">
                <a:solidFill>
                  <a:schemeClr val="accent1"/>
                </a:solidFill>
                <a:sym typeface="Arial"/>
              </a:rPr>
              <a:t>8-916-684-94-46</a:t>
            </a:r>
            <a:endParaRPr lang="ru-RU" sz="18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3DB9C91-A5D5-4AFF-AEDD-B3BB82F7FCDE}"/>
              </a:ext>
            </a:extLst>
          </p:cNvPr>
          <p:cNvSpPr txBox="1"/>
          <p:nvPr/>
        </p:nvSpPr>
        <p:spPr>
          <a:xfrm>
            <a:off x="8065093" y="9967848"/>
            <a:ext cx="5118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igorromanenko.ru@gmail.com</a:t>
            </a:r>
            <a:endParaRPr lang="en-US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F6C25B3-F8B3-47EF-8FC8-1067A9598149}"/>
              </a:ext>
            </a:extLst>
          </p:cNvPr>
          <p:cNvSpPr txBox="1"/>
          <p:nvPr/>
        </p:nvSpPr>
        <p:spPr>
          <a:xfrm>
            <a:off x="15595393" y="9930152"/>
            <a:ext cx="4630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https://www.dmedica.ai/</a:t>
            </a:r>
          </a:p>
        </p:txBody>
      </p:sp>
    </p:spTree>
    <p:extLst>
      <p:ext uri="{BB962C8B-B14F-4D97-AF65-F5344CB8AC3E}">
        <p14:creationId xmlns:p14="http://schemas.microsoft.com/office/powerpoint/2010/main" val="16200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7044" y="205873"/>
            <a:ext cx="8827625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Каким будет Гиппократ 2023</a:t>
            </a:r>
            <a:endParaRPr lang="ru-RU" dirty="0"/>
          </a:p>
        </p:txBody>
      </p:sp>
      <p:sp>
        <p:nvSpPr>
          <p:cNvPr id="11" name="Google Shape;323;p40"/>
          <p:cNvSpPr/>
          <p:nvPr/>
        </p:nvSpPr>
        <p:spPr>
          <a:xfrm>
            <a:off x="3265439" y="2861764"/>
            <a:ext cx="16237211" cy="4952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304792" indent="-304792">
              <a:spcBef>
                <a:spcPts val="800"/>
              </a:spcBef>
              <a:buClr>
                <a:schemeClr val="dk1"/>
              </a:buClr>
              <a:buSzPct val="100000"/>
              <a:buAutoNum type="arabicPeriod"/>
            </a:pPr>
            <a:r>
              <a:rPr lang="ru" sz="3200" dirty="0" smtClean="0"/>
              <a:t>Развитие Гиппократа как платформы: подключение других цифровых сервисов</a:t>
            </a:r>
          </a:p>
          <a:p>
            <a:pPr marL="304792" indent="-304792">
              <a:spcBef>
                <a:spcPts val="800"/>
              </a:spcBef>
              <a:buClr>
                <a:schemeClr val="dk1"/>
              </a:buClr>
              <a:buSzPct val="100000"/>
              <a:buAutoNum type="arabicPeriod"/>
            </a:pPr>
            <a:r>
              <a:rPr lang="ru" sz="3200" dirty="0" smtClean="0"/>
              <a:t>Обращение </a:t>
            </a:r>
            <a:r>
              <a:rPr lang="ru" sz="3200" dirty="0"/>
              <a:t>врача в референс-центр терапии для консультации с экспертом в сложных случаях </a:t>
            </a:r>
            <a:endParaRPr lang="ru" sz="3200" dirty="0" smtClean="0"/>
          </a:p>
          <a:p>
            <a:pPr marL="304792" indent="-304792">
              <a:spcBef>
                <a:spcPts val="800"/>
              </a:spcBef>
              <a:buClr>
                <a:schemeClr val="dk1"/>
              </a:buClr>
              <a:buSzPct val="100000"/>
              <a:buAutoNum type="arabicPeriod"/>
            </a:pPr>
            <a:r>
              <a:rPr lang="ru" sz="3200" dirty="0" smtClean="0"/>
              <a:t>Интуитивный </a:t>
            </a:r>
            <a:r>
              <a:rPr lang="ru" sz="3200" dirty="0"/>
              <a:t>интерфейс и </a:t>
            </a:r>
            <a:r>
              <a:rPr lang="ru" sz="3200" dirty="0" smtClean="0"/>
              <a:t>геймификация</a:t>
            </a:r>
          </a:p>
          <a:p>
            <a:pPr marL="304792" indent="-304792">
              <a:spcBef>
                <a:spcPts val="800"/>
              </a:spcBef>
              <a:buClr>
                <a:schemeClr val="dk1"/>
              </a:buClr>
              <a:buSzPct val="100000"/>
              <a:buAutoNum type="arabicPeriod"/>
            </a:pPr>
            <a:r>
              <a:rPr lang="ru-RU" sz="3200" dirty="0" smtClean="0"/>
              <a:t>Образовательная среда</a:t>
            </a:r>
          </a:p>
          <a:p>
            <a:pPr marL="304792" indent="-304792">
              <a:spcBef>
                <a:spcPts val="800"/>
              </a:spcBef>
              <a:buClr>
                <a:schemeClr val="dk1"/>
              </a:buClr>
              <a:buSzPct val="100000"/>
              <a:buAutoNum type="arabicPeriod"/>
            </a:pPr>
            <a:r>
              <a:rPr lang="ru" sz="3200" dirty="0" smtClean="0"/>
              <a:t>«</a:t>
            </a:r>
            <a:r>
              <a:rPr lang="ru" sz="3200" dirty="0"/>
              <a:t>Мертвые учат живых» - уникальный цифровой сервис использования патологоанатомического вскрытия как критерия точности постановки диагноза. </a:t>
            </a:r>
            <a:endParaRPr lang="ru" sz="3200" dirty="0" smtClean="0"/>
          </a:p>
          <a:p>
            <a:pPr marL="304792" indent="-304792">
              <a:spcBef>
                <a:spcPts val="800"/>
              </a:spcBef>
              <a:buClr>
                <a:schemeClr val="dk1"/>
              </a:buClr>
              <a:buSzPct val="100000"/>
              <a:buAutoNum type="arabicPeriod"/>
            </a:pPr>
            <a:r>
              <a:rPr lang="ru" sz="3200" dirty="0" smtClean="0"/>
              <a:t>Сервис </a:t>
            </a:r>
            <a:r>
              <a:rPr lang="ru" sz="3200" dirty="0"/>
              <a:t>для </a:t>
            </a:r>
            <a:r>
              <a:rPr lang="ru" sz="3200" dirty="0" smtClean="0"/>
              <a:t>пациентов «К какому врачу обратиться»</a:t>
            </a:r>
          </a:p>
          <a:p>
            <a:pPr marL="304792" indent="-304792">
              <a:spcBef>
                <a:spcPts val="800"/>
              </a:spcBef>
              <a:buClr>
                <a:schemeClr val="dk1"/>
              </a:buClr>
              <a:buSzPct val="100000"/>
              <a:buAutoNum type="arabicPeriod"/>
            </a:pPr>
            <a:r>
              <a:rPr lang="ru" sz="3200" dirty="0" smtClean="0"/>
              <a:t>Сервис </a:t>
            </a:r>
            <a:r>
              <a:rPr lang="ru" sz="3200" dirty="0"/>
              <a:t>для врачей «Личный доктор</a:t>
            </a:r>
            <a:r>
              <a:rPr lang="ru" sz="3200" dirty="0" smtClean="0"/>
              <a:t>»</a:t>
            </a:r>
            <a:endParaRPr lang="ru" sz="3200" dirty="0"/>
          </a:p>
          <a:p>
            <a:pPr marL="304792" indent="-304792">
              <a:spcBef>
                <a:spcPts val="800"/>
              </a:spcBef>
              <a:buClr>
                <a:schemeClr val="dk1"/>
              </a:buClr>
              <a:buSzPct val="100000"/>
              <a:buAutoNum type="arabicPeriod"/>
            </a:pPr>
            <a:endParaRPr lang="ru" sz="3200" dirty="0"/>
          </a:p>
          <a:p>
            <a:pPr marL="304792" indent="-304792">
              <a:spcBef>
                <a:spcPts val="800"/>
              </a:spcBef>
              <a:buClr>
                <a:schemeClr val="dk1"/>
              </a:buClr>
              <a:buSzPct val="100000"/>
              <a:buAutoNum type="arabicPeriod"/>
            </a:pPr>
            <a:endParaRPr lang="ru" sz="3200" dirty="0"/>
          </a:p>
          <a:p>
            <a:pPr marL="8466">
              <a:spcBef>
                <a:spcPts val="800"/>
              </a:spcBef>
              <a:buClr>
                <a:schemeClr val="dk1"/>
              </a:buClr>
              <a:buSzPts val="1100"/>
            </a:pPr>
            <a:endParaRPr lang="ru" sz="3200" dirty="0"/>
          </a:p>
          <a:p>
            <a:pPr marL="8466"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ru" sz="3200" dirty="0"/>
              <a:t> </a:t>
            </a:r>
          </a:p>
          <a:p>
            <a:pPr marL="8466">
              <a:spcBef>
                <a:spcPts val="800"/>
              </a:spcBef>
              <a:buClr>
                <a:schemeClr val="dk1"/>
              </a:buClr>
              <a:buSzPts val="1100"/>
            </a:pPr>
            <a:endParaRPr lang="ru" sz="3200" dirty="0">
              <a:sym typeface="Arial"/>
            </a:endParaRPr>
          </a:p>
        </p:txBody>
      </p:sp>
      <p:pic>
        <p:nvPicPr>
          <p:cNvPr id="12" name="Picture 2" descr="https://www.istmira.com/uploads/posts/2019-03/thumbs/1553891048_hippocrates-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3081" y="3196619"/>
            <a:ext cx="2659039" cy="282802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44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7;p26">
            <a:extLst>
              <a:ext uri="{FF2B5EF4-FFF2-40B4-BE49-F238E27FC236}">
                <a16:creationId xmlns:a16="http://schemas.microsoft.com/office/drawing/2014/main" xmlns="" id="{C71E8FA7-65C4-184F-AF73-D7D658143A58}"/>
              </a:ext>
            </a:extLst>
          </p:cNvPr>
          <p:cNvSpPr txBox="1">
            <a:spLocks/>
          </p:cNvSpPr>
          <p:nvPr/>
        </p:nvSpPr>
        <p:spPr>
          <a:xfrm>
            <a:off x="14648272" y="10759711"/>
            <a:ext cx="462394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>
                <a:solidFill>
                  <a:srgbClr val="20D7C0"/>
                </a:solidFill>
              </a:rPr>
              <a:pPr/>
              <a:t>21</a:t>
            </a:fld>
            <a:endParaRPr lang="ru-RU" dirty="0">
              <a:solidFill>
                <a:srgbClr val="20D7C0"/>
              </a:solidFill>
            </a:endParaRPr>
          </a:p>
        </p:txBody>
      </p:sp>
      <p:sp>
        <p:nvSpPr>
          <p:cNvPr id="5" name="Google Shape;413;p48"/>
          <p:cNvSpPr txBox="1"/>
          <p:nvPr/>
        </p:nvSpPr>
        <p:spPr>
          <a:xfrm>
            <a:off x="1410048" y="3238889"/>
            <a:ext cx="12810919" cy="17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rgbClr val="626262"/>
              </a:buClr>
              <a:buSzPts val="2400"/>
            </a:pPr>
            <a:r>
              <a:rPr lang="ru" sz="4000" dirty="0">
                <a:solidFill>
                  <a:schemeClr val="bg1"/>
                </a:solidFill>
                <a:sym typeface="Arial"/>
              </a:rPr>
              <a:t>Романенко Игорь Иванович</a:t>
            </a:r>
            <a:br>
              <a:rPr lang="ru" sz="4000" dirty="0">
                <a:solidFill>
                  <a:schemeClr val="bg1"/>
                </a:solidFill>
                <a:sym typeface="Arial"/>
              </a:rPr>
            </a:br>
            <a:r>
              <a:rPr lang="ru" sz="4000" dirty="0">
                <a:solidFill>
                  <a:schemeClr val="bg1"/>
                </a:solidFill>
                <a:sym typeface="Arial"/>
              </a:rPr>
              <a:t>8-916-684-94-46</a:t>
            </a:r>
          </a:p>
          <a:p>
            <a:pPr>
              <a:buClr>
                <a:srgbClr val="626262"/>
              </a:buClr>
              <a:buSzPts val="2400"/>
            </a:pPr>
            <a:r>
              <a:rPr lang="en-US" sz="4000" dirty="0">
                <a:solidFill>
                  <a:schemeClr val="bg1"/>
                </a:solidFill>
              </a:rPr>
              <a:t>igorromanenko.ru@gmail.com</a:t>
            </a:r>
            <a:endParaRPr sz="2000" dirty="0">
              <a:solidFill>
                <a:schemeClr val="bg1"/>
              </a:solidFill>
              <a:sym typeface="Arial"/>
            </a:endParaRPr>
          </a:p>
        </p:txBody>
      </p:sp>
      <p:pic>
        <p:nvPicPr>
          <p:cNvPr id="9" name="Google Shape;415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10048" y="5581935"/>
            <a:ext cx="3066418" cy="321747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417;p48"/>
          <p:cNvSpPr txBox="1"/>
          <p:nvPr/>
        </p:nvSpPr>
        <p:spPr>
          <a:xfrm>
            <a:off x="6496334" y="7012798"/>
            <a:ext cx="13246904" cy="540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rgbClr val="626262"/>
              </a:buClr>
              <a:buSzPts val="2400"/>
            </a:pPr>
            <a:endParaRPr lang="ru-RU" sz="4000" dirty="0" smtClean="0">
              <a:solidFill>
                <a:schemeClr val="bg1"/>
              </a:solidFill>
            </a:endParaRPr>
          </a:p>
          <a:p>
            <a:pPr>
              <a:buClr>
                <a:srgbClr val="626262"/>
              </a:buClr>
              <a:buSzPts val="2400"/>
            </a:pPr>
            <a:r>
              <a:rPr lang="en-US" sz="4000" dirty="0" smtClean="0">
                <a:solidFill>
                  <a:schemeClr val="bg1"/>
                </a:solidFill>
              </a:rPr>
              <a:t>https</a:t>
            </a:r>
            <a:r>
              <a:rPr lang="ru" sz="4000" dirty="0">
                <a:solidFill>
                  <a:schemeClr val="bg1"/>
                </a:solidFill>
              </a:rPr>
              <a:t>://</a:t>
            </a:r>
            <a:r>
              <a:rPr lang="en-US" sz="4000" dirty="0">
                <a:solidFill>
                  <a:schemeClr val="bg1"/>
                </a:solidFill>
              </a:rPr>
              <a:t>www</a:t>
            </a:r>
            <a:r>
              <a:rPr lang="ru" sz="4000" dirty="0">
                <a:solidFill>
                  <a:schemeClr val="bg1"/>
                </a:solidFill>
              </a:rPr>
              <a:t>.</a:t>
            </a:r>
            <a:r>
              <a:rPr lang="en-US" sz="4000" dirty="0" err="1">
                <a:solidFill>
                  <a:schemeClr val="bg1"/>
                </a:solidFill>
              </a:rPr>
              <a:t>dmedica</a:t>
            </a:r>
            <a:r>
              <a:rPr lang="ru" sz="4000" dirty="0">
                <a:solidFill>
                  <a:schemeClr val="bg1"/>
                </a:solidFill>
              </a:rPr>
              <a:t>.</a:t>
            </a:r>
            <a:r>
              <a:rPr lang="en-US" sz="4000" dirty="0" err="1">
                <a:solidFill>
                  <a:schemeClr val="bg1"/>
                </a:solidFill>
              </a:rPr>
              <a:t>ai</a:t>
            </a:r>
            <a:r>
              <a:rPr lang="ru" sz="4000" dirty="0">
                <a:solidFill>
                  <a:schemeClr val="bg1"/>
                </a:solidFill>
              </a:rPr>
              <a:t>/</a:t>
            </a:r>
            <a:endParaRPr sz="4000" dirty="0">
              <a:solidFill>
                <a:schemeClr val="bg1"/>
              </a:solidFill>
            </a:endParaRPr>
          </a:p>
          <a:p>
            <a:pPr lvl="0">
              <a:buClr>
                <a:srgbClr val="626262"/>
              </a:buClr>
              <a:buSzPts val="2400"/>
            </a:pPr>
            <a:r>
              <a:rPr lang="en-US" sz="4000" dirty="0">
                <a:solidFill>
                  <a:schemeClr val="bg1"/>
                </a:solidFill>
              </a:rPr>
              <a:t>http</a:t>
            </a:r>
            <a:r>
              <a:rPr lang="ru" sz="4000" dirty="0">
                <a:solidFill>
                  <a:schemeClr val="bg1"/>
                </a:solidFill>
              </a:rPr>
              <a:t>://</a:t>
            </a:r>
            <a:r>
              <a:rPr lang="en-US" sz="4000" dirty="0">
                <a:solidFill>
                  <a:schemeClr val="bg1"/>
                </a:solidFill>
              </a:rPr>
              <a:t>gippocrate</a:t>
            </a:r>
            <a:r>
              <a:rPr lang="ru" sz="4000" dirty="0">
                <a:solidFill>
                  <a:schemeClr val="bg1"/>
                </a:solidFill>
              </a:rPr>
              <a:t>.</a:t>
            </a:r>
            <a:r>
              <a:rPr lang="en-US" sz="4000" dirty="0" err="1">
                <a:solidFill>
                  <a:schemeClr val="bg1"/>
                </a:solidFill>
              </a:rPr>
              <a:t>ru</a:t>
            </a:r>
            <a:r>
              <a:rPr lang="ru" sz="4000" dirty="0" smtClean="0">
                <a:solidFill>
                  <a:schemeClr val="bg1"/>
                </a:solidFill>
              </a:rPr>
              <a:t>/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6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17" name="Заголовок 156">
            <a:extLst>
              <a:ext uri="{FF2B5EF4-FFF2-40B4-BE49-F238E27FC236}">
                <a16:creationId xmlns:a16="http://schemas.microsoft.com/office/drawing/2014/main" xmlns="" id="{5043A236-7D9C-4340-B45B-FBE8C9684F01}"/>
              </a:ext>
            </a:extLst>
          </p:cNvPr>
          <p:cNvSpPr txBox="1">
            <a:spLocks/>
          </p:cNvSpPr>
          <p:nvPr/>
        </p:nvSpPr>
        <p:spPr>
          <a:xfrm>
            <a:off x="470967" y="825621"/>
            <a:ext cx="11580006" cy="7680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1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 smtClean="0">
                <a:solidFill>
                  <a:srgbClr val="346492"/>
                </a:solidFill>
              </a:rPr>
              <a:t>Узнайте о состоянии своего здоровья прямо сейчас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551437" y="2965478"/>
            <a:ext cx="134088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hlinkClick r:id="rId2"/>
              </a:rPr>
              <a:t>https://www.gippocrate.ru</a:t>
            </a:r>
            <a:r>
              <a:rPr lang="en-US" sz="7200" dirty="0" smtClean="0">
                <a:hlinkClick r:id="rId2"/>
              </a:rPr>
              <a:t>/</a:t>
            </a:r>
            <a:endParaRPr lang="ru-RU" sz="72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161" y="4960250"/>
            <a:ext cx="352425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2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6761BF54-68B2-3143-8647-97F206D7A1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Дополнительные материалы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101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9"/>
          <p:cNvSpPr txBox="1">
            <a:spLocks noGrp="1"/>
          </p:cNvSpPr>
          <p:nvPr>
            <p:ph type="title"/>
          </p:nvPr>
        </p:nvSpPr>
        <p:spPr>
          <a:xfrm>
            <a:off x="2490698" y="378452"/>
            <a:ext cx="14454602" cy="116878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50769" tIns="75357" rIns="150769" bIns="75357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346492"/>
              </a:buClr>
              <a:buSzPts val="2100"/>
            </a:pPr>
            <a:r>
              <a:rPr lang="ru-RU" dirty="0" smtClean="0"/>
              <a:t>Решение: Гиппократ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7023479" y="2517244"/>
            <a:ext cx="6091173" cy="512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979"/>
              </a:spcAft>
            </a:pPr>
            <a:r>
              <a:rPr lang="ru-RU" sz="3958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Для пациента</a:t>
            </a:r>
          </a:p>
          <a:p>
            <a:pPr marL="753923" indent="-753923">
              <a:spcAft>
                <a:spcPts val="1979"/>
              </a:spcAft>
              <a:buAutoNum type="arabicPeriod"/>
            </a:pPr>
            <a:r>
              <a:rPr lang="ru-RU" sz="395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Автоматизированный опрос перед приемом </a:t>
            </a:r>
          </a:p>
          <a:p>
            <a:pPr marL="753923" indent="-753923">
              <a:spcAft>
                <a:spcPts val="1979"/>
              </a:spcAft>
              <a:buAutoNum type="arabicPeriod"/>
            </a:pPr>
            <a:r>
              <a:rPr lang="ru-RU" sz="395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Внимательное отношение врача </a:t>
            </a:r>
          </a:p>
          <a:p>
            <a:pPr marL="753923" indent="-753923">
              <a:spcAft>
                <a:spcPts val="1979"/>
              </a:spcAft>
              <a:buAutoNum type="arabicPeriod"/>
            </a:pPr>
            <a:r>
              <a:rPr lang="ru-RU" sz="395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Правильный диагноз и лечение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87C7D49-6F88-49B6-A52C-E4EAEE398706}"/>
              </a:ext>
            </a:extLst>
          </p:cNvPr>
          <p:cNvSpPr txBox="1"/>
          <p:nvPr/>
        </p:nvSpPr>
        <p:spPr>
          <a:xfrm>
            <a:off x="19351835" y="10703115"/>
            <a:ext cx="1034458" cy="54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fld id="{3A98EE3D-8CD1-4C3F-BD1C-C98C9596463C}" type="slidenum">
              <a:rPr lang="en-US" sz="2968" b="1">
                <a:solidFill>
                  <a:srgbClr val="485E78"/>
                </a:solidFill>
                <a:latin typeface="+mn-lt"/>
              </a:rPr>
              <a:pPr algn="ctr"/>
              <a:t>24</a:t>
            </a:fld>
            <a:endParaRPr lang="en-US" sz="2968" b="1" dirty="0">
              <a:solidFill>
                <a:srgbClr val="485E78"/>
              </a:solidFill>
              <a:latin typeface="+mn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BDF65A2-CCBF-4B59-A9B8-1C3273B91AE5}"/>
              </a:ext>
            </a:extLst>
          </p:cNvPr>
          <p:cNvSpPr txBox="1"/>
          <p:nvPr/>
        </p:nvSpPr>
        <p:spPr>
          <a:xfrm>
            <a:off x="325892" y="2511631"/>
            <a:ext cx="5733882" cy="573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979"/>
              </a:spcAft>
            </a:pPr>
            <a:r>
              <a:rPr lang="ru-RU" sz="3958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Для врача</a:t>
            </a:r>
          </a:p>
          <a:p>
            <a:pPr marL="753923" indent="-753923">
              <a:spcAft>
                <a:spcPts val="1979"/>
              </a:spcAft>
              <a:buAutoNum type="arabicPeriod"/>
            </a:pPr>
            <a:r>
              <a:rPr lang="ru-RU" sz="395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Раннее выявление заболеваний 15%</a:t>
            </a:r>
          </a:p>
          <a:p>
            <a:pPr marL="753923" indent="-753923">
              <a:spcAft>
                <a:spcPts val="1979"/>
              </a:spcAft>
              <a:buAutoNum type="arabicPeriod"/>
            </a:pPr>
            <a:r>
              <a:rPr lang="ru-RU" sz="395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Сокращение врачебных ошибок  12%</a:t>
            </a:r>
          </a:p>
          <a:p>
            <a:pPr marL="753923" indent="-753923">
              <a:spcAft>
                <a:spcPts val="1979"/>
              </a:spcAft>
              <a:buAutoNum type="arabicPeriod"/>
            </a:pPr>
            <a:r>
              <a:rPr lang="ru-RU" sz="395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Экономия времени приёма 30%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BDF65A2-CCBF-4B59-A9B8-1C3273B91AE5}"/>
              </a:ext>
            </a:extLst>
          </p:cNvPr>
          <p:cNvSpPr txBox="1"/>
          <p:nvPr/>
        </p:nvSpPr>
        <p:spPr>
          <a:xfrm>
            <a:off x="14078358" y="2511631"/>
            <a:ext cx="5733882" cy="5990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979"/>
              </a:spcAft>
            </a:pPr>
            <a:r>
              <a:rPr lang="ru-RU" sz="3958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Для главврача</a:t>
            </a:r>
          </a:p>
          <a:p>
            <a:pPr marL="753923" indent="-753923">
              <a:spcAft>
                <a:spcPts val="1979"/>
              </a:spcAft>
              <a:buFontTx/>
              <a:buAutoNum type="arabicPeriod"/>
            </a:pPr>
            <a:r>
              <a:rPr lang="ru-RU" sz="395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Экономия бюджета </a:t>
            </a:r>
          </a:p>
          <a:p>
            <a:pPr marL="753923" indent="-753923">
              <a:spcAft>
                <a:spcPts val="1979"/>
              </a:spcAft>
              <a:buFontTx/>
              <a:buAutoNum type="arabicPeriod"/>
            </a:pPr>
            <a:r>
              <a:rPr lang="ru-RU" sz="395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Контроль качества работы врачей</a:t>
            </a:r>
          </a:p>
          <a:p>
            <a:pPr marL="753923" indent="-753923">
              <a:spcAft>
                <a:spcPts val="1979"/>
              </a:spcAft>
              <a:buFontTx/>
              <a:buAutoNum type="arabicPeriod"/>
            </a:pPr>
            <a:r>
              <a:rPr lang="ru-RU" sz="395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Дополнительный доход клиники</a:t>
            </a:r>
          </a:p>
          <a:p>
            <a:pPr marL="753923" indent="-753923">
              <a:spcAft>
                <a:spcPts val="1979"/>
              </a:spcAft>
              <a:buAutoNum type="arabicPeriod"/>
            </a:pPr>
            <a:r>
              <a:rPr lang="ru-RU" sz="395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Лояльность пациентов</a:t>
            </a:r>
          </a:p>
        </p:txBody>
      </p:sp>
    </p:spTree>
    <p:extLst>
      <p:ext uri="{BB962C8B-B14F-4D97-AF65-F5344CB8AC3E}">
        <p14:creationId xmlns:p14="http://schemas.microsoft.com/office/powerpoint/2010/main" val="380914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124995" y="9423947"/>
            <a:ext cx="8539627" cy="131048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753923" indent="-753923">
              <a:buAutoNum type="arabicPeriod"/>
            </a:pPr>
            <a:r>
              <a:rPr lang="ru-RU" sz="3958" b="1" dirty="0"/>
              <a:t>удобной</a:t>
            </a:r>
          </a:p>
          <a:p>
            <a:pPr marL="753923" indent="-753923">
              <a:buAutoNum type="arabicPeriod"/>
            </a:pPr>
            <a:r>
              <a:rPr lang="ru-RU" sz="3958" b="1" dirty="0"/>
              <a:t>достоверной</a:t>
            </a:r>
          </a:p>
        </p:txBody>
      </p:sp>
      <p:sp>
        <p:nvSpPr>
          <p:cNvPr id="312" name="Google Shape;312;p39"/>
          <p:cNvSpPr txBox="1">
            <a:spLocks noGrp="1"/>
          </p:cNvSpPr>
          <p:nvPr>
            <p:ph type="title"/>
          </p:nvPr>
        </p:nvSpPr>
        <p:spPr>
          <a:xfrm>
            <a:off x="246520" y="308322"/>
            <a:ext cx="14454602" cy="116878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50769" tIns="75357" rIns="150769" bIns="75357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346492"/>
              </a:buClr>
              <a:buSzPts val="2100"/>
            </a:pPr>
            <a:r>
              <a:rPr lang="ru-RU" dirty="0">
                <a:solidFill>
                  <a:srgbClr val="346492"/>
                </a:solidFill>
              </a:rPr>
              <a:t>создание </a:t>
            </a:r>
            <a:r>
              <a:rPr lang="ru-RU" dirty="0" smtClean="0">
                <a:solidFill>
                  <a:srgbClr val="346492"/>
                </a:solidFill>
              </a:rPr>
              <a:t>Гиппократа 2.0</a:t>
            </a:r>
            <a:endParaRPr dirty="0">
              <a:solidFill>
                <a:srgbClr val="34649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6519" y="1794254"/>
            <a:ext cx="12261964" cy="701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5442" indent="-565442">
              <a:buFont typeface="Arial" panose="020B0604020202020204" pitchFamily="34" charset="0"/>
              <a:buChar char="•"/>
            </a:pPr>
            <a:r>
              <a:rPr lang="ru-RU" sz="3958" dirty="0"/>
              <a:t>100+ интервью с врачами, главными врачами</a:t>
            </a:r>
            <a:endParaRPr lang="en-US" sz="3958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87C7D49-6F88-49B6-A52C-E4EAEE398706}"/>
              </a:ext>
            </a:extLst>
          </p:cNvPr>
          <p:cNvSpPr txBox="1"/>
          <p:nvPr/>
        </p:nvSpPr>
        <p:spPr>
          <a:xfrm>
            <a:off x="19351835" y="10703115"/>
            <a:ext cx="1034458" cy="54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fld id="{3A98EE3D-8CD1-4C3F-BD1C-C98C9596463C}" type="slidenum">
              <a:rPr lang="en-US" sz="2968" b="1">
                <a:solidFill>
                  <a:srgbClr val="485E78"/>
                </a:solidFill>
                <a:latin typeface="+mn-lt"/>
              </a:rPr>
              <a:pPr algn="ctr"/>
              <a:t>25</a:t>
            </a:fld>
            <a:endParaRPr lang="en-US" sz="2968" b="1" dirty="0">
              <a:solidFill>
                <a:srgbClr val="485E78"/>
              </a:solidFill>
              <a:latin typeface="+mn-lt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3534" y="2720224"/>
            <a:ext cx="2123764" cy="221885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84594" y="4962399"/>
            <a:ext cx="3491875" cy="151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9" i="1" dirty="0" err="1"/>
              <a:t>Тараник</a:t>
            </a:r>
            <a:r>
              <a:rPr lang="ru-RU" sz="2309" i="1" dirty="0"/>
              <a:t> Марина Борисовна</a:t>
            </a:r>
          </a:p>
          <a:p>
            <a:pPr algn="ctr"/>
            <a:r>
              <a:rPr lang="ru-RU" sz="2309" i="1" dirty="0"/>
              <a:t>Главврач </a:t>
            </a:r>
            <a:r>
              <a:rPr lang="ru-RU" sz="2309" i="1" dirty="0" err="1"/>
              <a:t>Сургутской</a:t>
            </a:r>
            <a:r>
              <a:rPr lang="ru-RU" sz="2309" i="1" dirty="0"/>
              <a:t> ГКП №2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13770" y="9463878"/>
            <a:ext cx="6665438" cy="131048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ru-RU" sz="3958" b="1" dirty="0"/>
              <a:t>3. полной</a:t>
            </a:r>
          </a:p>
          <a:p>
            <a:r>
              <a:rPr lang="ru-RU" sz="3958" b="1" dirty="0"/>
              <a:t>4. выгодной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77077" y="8662681"/>
            <a:ext cx="12418261" cy="70141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3958" b="1" dirty="0"/>
              <a:t>Ds</a:t>
            </a:r>
            <a:r>
              <a:rPr lang="ru-RU" sz="3958" b="1" dirty="0"/>
              <a:t>: СППВР должна быть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199" y="2691076"/>
            <a:ext cx="10115926" cy="2222639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15089001" y="1228669"/>
            <a:ext cx="5015099" cy="10069473"/>
            <a:chOff x="85927" y="1577112"/>
            <a:chExt cx="2194752" cy="545077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927" y="1577112"/>
              <a:ext cx="2194752" cy="2086503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665" y="3632622"/>
              <a:ext cx="2183003" cy="2526547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927" y="6135480"/>
              <a:ext cx="2187741" cy="892404"/>
            </a:xfrm>
            <a:prstGeom prst="rect">
              <a:avLst/>
            </a:prstGeom>
          </p:spPr>
        </p:pic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99826" y="-10413"/>
            <a:ext cx="4988254" cy="123908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14055425" y="10287823"/>
            <a:ext cx="1574289" cy="4463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46519" y="5327258"/>
            <a:ext cx="12261964" cy="701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5442" indent="-565442">
              <a:buFont typeface="Arial" panose="020B0604020202020204" pitchFamily="34" charset="0"/>
              <a:buChar char="•"/>
            </a:pPr>
            <a:r>
              <a:rPr lang="ru-RU" sz="3958" dirty="0"/>
              <a:t>Анализ 20+ конкурентных решений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6519" y="7218549"/>
            <a:ext cx="12261964" cy="701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5442" indent="-565442">
              <a:buFont typeface="Arial" panose="020B0604020202020204" pitchFamily="34" charset="0"/>
              <a:buChar char="•"/>
            </a:pPr>
            <a:r>
              <a:rPr lang="ru-RU" sz="3958" dirty="0"/>
              <a:t>Пилот прототипа в 3-х поликлиниках</a:t>
            </a:r>
          </a:p>
        </p:txBody>
      </p:sp>
      <p:grpSp>
        <p:nvGrpSpPr>
          <p:cNvPr id="28" name="Группа 27"/>
          <p:cNvGrpSpPr/>
          <p:nvPr/>
        </p:nvGrpSpPr>
        <p:grpSpPr>
          <a:xfrm>
            <a:off x="10933627" y="6596508"/>
            <a:ext cx="3835416" cy="2766612"/>
            <a:chOff x="2309598" y="1628163"/>
            <a:chExt cx="6876604" cy="4705534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09598" y="1628163"/>
              <a:ext cx="3452424" cy="47055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848279" y="1628163"/>
              <a:ext cx="3337923" cy="47055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00643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9"/>
          <p:cNvSpPr txBox="1">
            <a:spLocks noGrp="1"/>
          </p:cNvSpPr>
          <p:nvPr>
            <p:ph type="title"/>
          </p:nvPr>
        </p:nvSpPr>
        <p:spPr>
          <a:xfrm>
            <a:off x="427911" y="367601"/>
            <a:ext cx="19248279" cy="116878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50769" tIns="75357" rIns="150769" bIns="75357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346492"/>
              </a:buClr>
              <a:buSzPts val="2100"/>
            </a:pPr>
            <a:r>
              <a:rPr lang="ru-RU" sz="3958" dirty="0">
                <a:solidFill>
                  <a:srgbClr val="346492"/>
                </a:solidFill>
              </a:rPr>
              <a:t>Что говорят врачи и </a:t>
            </a:r>
            <a:r>
              <a:rPr lang="ru" sz="3958" dirty="0">
                <a:solidFill>
                  <a:srgbClr val="346492"/>
                </a:solidFill>
              </a:rPr>
              <a:t>конкуренты: создание Гиппократа 2.0</a:t>
            </a:r>
            <a:endParaRPr sz="3958" dirty="0">
              <a:solidFill>
                <a:srgbClr val="346492"/>
              </a:solidFill>
            </a:endParaRPr>
          </a:p>
        </p:txBody>
      </p:sp>
      <p:graphicFrame>
        <p:nvGraphicFramePr>
          <p:cNvPr id="314" name="Google Shape;314;p39"/>
          <p:cNvGraphicFramePr/>
          <p:nvPr>
            <p:extLst/>
          </p:nvPr>
        </p:nvGraphicFramePr>
        <p:xfrm>
          <a:off x="427911" y="2441863"/>
          <a:ext cx="17417213" cy="534464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41660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512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5498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Потребности врача, клиники</a:t>
                      </a:r>
                      <a:endParaRPr sz="2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Гиппократ 2.0 </a:t>
                      </a:r>
                      <a:endParaRPr sz="2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693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Сервис: опросник пациента + алгоритм врача + диагноз + лечение</a:t>
                      </a:r>
                      <a:endParaRPr sz="2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 b="0"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2600" b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290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Использование как </a:t>
                      </a:r>
                      <a:r>
                        <a:rPr lang="ru" sz="26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МО, </a:t>
                      </a:r>
                      <a:r>
                        <a:rPr lang="ru" sz="2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так и врачом без подключения к МИС</a:t>
                      </a:r>
                      <a:endParaRPr sz="2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 b="0"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2600" b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5498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Основан на клинических </a:t>
                      </a:r>
                      <a:r>
                        <a:rPr lang="ru" sz="26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рекомендациях, </a:t>
                      </a:r>
                      <a:r>
                        <a:rPr lang="ru" sz="2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статистике (вероятности) встречаемости и экспертной оценке эффективности</a:t>
                      </a:r>
                      <a:endParaRPr sz="2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2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693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Техническое решение: </a:t>
                      </a:r>
                      <a:r>
                        <a:rPr lang="en-US" sz="2600" b="0" dirty="0" err="1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Saas</a:t>
                      </a:r>
                      <a:r>
                        <a:rPr lang="ru-RU" sz="26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-решение, легкая интеграция с МИС</a:t>
                      </a: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 b="0"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2600" b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5498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Удобно для врача: все базы знаний и образовательный контент под </a:t>
                      </a:r>
                      <a:r>
                        <a:rPr lang="ru" sz="26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рукой, о</a:t>
                      </a:r>
                      <a:r>
                        <a:rPr lang="ru-RU" sz="2600" b="0" baseline="0" dirty="0" err="1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бращения</a:t>
                      </a:r>
                      <a:r>
                        <a:rPr lang="ru-RU" sz="2600" b="0" baseline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врача в </a:t>
                      </a:r>
                      <a:r>
                        <a:rPr lang="ru-RU" sz="2600" b="0" baseline="0" dirty="0" err="1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референс</a:t>
                      </a:r>
                      <a:r>
                        <a:rPr lang="ru-RU" sz="2600" b="0" baseline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-центр, </a:t>
                      </a:r>
                      <a:r>
                        <a:rPr lang="ru-RU" sz="2600" b="0" baseline="0" dirty="0" err="1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телеконсультация</a:t>
                      </a:r>
                      <a:endParaRPr lang="ru-RU" sz="2600" b="0" dirty="0" smtClean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600" b="0">
                          <a:latin typeface="+mn-lt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2600" b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29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Платформа: подключения сервисов AI, мониторинга состояния пациента и др. </a:t>
                      </a: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+ (с 2022)</a:t>
                      </a:r>
                    </a:p>
                  </a:txBody>
                  <a:tcPr marL="150825" marR="150825" marT="75412" marB="75412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87C7D49-6F88-49B6-A52C-E4EAEE398706}"/>
              </a:ext>
            </a:extLst>
          </p:cNvPr>
          <p:cNvSpPr txBox="1"/>
          <p:nvPr/>
        </p:nvSpPr>
        <p:spPr>
          <a:xfrm>
            <a:off x="19351835" y="10703115"/>
            <a:ext cx="1034458" cy="54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fld id="{3A98EE3D-8CD1-4C3F-BD1C-C98C9596463C}" type="slidenum">
              <a:rPr lang="en-US" sz="2968" b="1">
                <a:solidFill>
                  <a:srgbClr val="485E78"/>
                </a:solidFill>
                <a:latin typeface="+mn-lt"/>
              </a:rPr>
              <a:pPr algn="ctr"/>
              <a:t>26</a:t>
            </a:fld>
            <a:endParaRPr lang="en-US" sz="2968" b="1" dirty="0">
              <a:solidFill>
                <a:srgbClr val="485E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449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FBA0ED59-03FF-4E6F-A8F8-6DA4783FD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4858" y="1406184"/>
            <a:ext cx="18631470" cy="8555930"/>
          </a:xfrm>
        </p:spPr>
        <p:txBody>
          <a:bodyPr>
            <a:normAutofit/>
          </a:bodyPr>
          <a:lstStyle/>
          <a:p>
            <a:pPr fontAlgn="base"/>
            <a:r>
              <a:rPr lang="ru-RU" sz="2638" b="1" dirty="0">
                <a:solidFill>
                  <a:srgbClr val="485E78"/>
                </a:solidFill>
              </a:rPr>
              <a:t>Причина №</a:t>
            </a:r>
            <a:r>
              <a:rPr lang="en-US" sz="2638" b="1" dirty="0">
                <a:solidFill>
                  <a:srgbClr val="485E78"/>
                </a:solidFill>
              </a:rPr>
              <a:t>1</a:t>
            </a:r>
            <a:r>
              <a:rPr lang="ru-RU" sz="2638" b="1" dirty="0">
                <a:solidFill>
                  <a:srgbClr val="485E78"/>
                </a:solidFill>
              </a:rPr>
              <a:t>. </a:t>
            </a:r>
            <a:r>
              <a:rPr lang="ru-RU" sz="2638" b="1" dirty="0"/>
              <a:t>Трендовое направление. </a:t>
            </a:r>
            <a:r>
              <a:rPr lang="ru-RU" sz="2638" dirty="0"/>
              <a:t>В 2020 году в связи с атакой </a:t>
            </a:r>
            <a:r>
              <a:rPr lang="en-US" sz="2638" dirty="0"/>
              <a:t>Covid-19 </a:t>
            </a:r>
            <a:r>
              <a:rPr lang="ru-RU" sz="2638" dirty="0"/>
              <a:t>стали активно разворачиваться цифровые технологии для здравоохранения. Мы планируем занять 10% рынка. Выручка в первый год после вложений составит около - 13 млн. руб.</a:t>
            </a:r>
          </a:p>
          <a:p>
            <a:pPr fontAlgn="base"/>
            <a:r>
              <a:rPr lang="ru-RU" sz="2638" b="1" dirty="0">
                <a:solidFill>
                  <a:srgbClr val="485E78"/>
                </a:solidFill>
              </a:rPr>
              <a:t>Причина №2.</a:t>
            </a:r>
            <a:r>
              <a:rPr lang="ru-RU" sz="2638" dirty="0">
                <a:solidFill>
                  <a:srgbClr val="485E78"/>
                </a:solidFill>
              </a:rPr>
              <a:t> </a:t>
            </a:r>
            <a:r>
              <a:rPr lang="ru-RU" sz="2638" b="1" dirty="0"/>
              <a:t>Рынок только начинает формироваться. </a:t>
            </a:r>
            <a:r>
              <a:rPr lang="ru-RU" sz="2638" dirty="0" err="1"/>
              <a:t>Сбер</a:t>
            </a:r>
            <a:r>
              <a:rPr lang="ru-RU" sz="2638" dirty="0"/>
              <a:t>, Ростелеком, МТС и др. «гиганты» начинают входить на рынок цифровых сервисов здравоохранения. Сейчас – окно возможностей. </a:t>
            </a:r>
          </a:p>
          <a:p>
            <a:pPr fontAlgn="base"/>
            <a:r>
              <a:rPr lang="ru-RU" sz="2638" b="1" dirty="0">
                <a:solidFill>
                  <a:srgbClr val="485E78"/>
                </a:solidFill>
              </a:rPr>
              <a:t>Причина №3. </a:t>
            </a:r>
            <a:r>
              <a:rPr lang="ru-RU" sz="2638" b="1" dirty="0"/>
              <a:t>Удовлетворение потребностей клиента. </a:t>
            </a:r>
            <a:r>
              <a:rPr lang="ru-RU" sz="2638" dirty="0"/>
              <a:t>Алгоритм программы Гиппократ 2.0 покрывает весь клинический процесс. Сервис удобный и простой в использовании, легко подключается к медицинской информационной системе и не хранит персональные данные пациентов. Гиппократ 2.0 сделан врачами для врачей, а предложение рождает спрос.</a:t>
            </a:r>
          </a:p>
          <a:p>
            <a:pPr fontAlgn="base"/>
            <a:r>
              <a:rPr lang="ru-RU" sz="2638" b="1" dirty="0">
                <a:solidFill>
                  <a:srgbClr val="485E78"/>
                </a:solidFill>
              </a:rPr>
              <a:t>Причина №4. </a:t>
            </a:r>
            <a:r>
              <a:rPr lang="ru-RU" sz="2638" b="1" dirty="0"/>
              <a:t>Клиническая правда. </a:t>
            </a:r>
            <a:r>
              <a:rPr lang="ru-RU" sz="2638" dirty="0"/>
              <a:t>Гиппократ 2.0 содержит клинические рекомендации Министерства здравоохранения РФ, половозрастную математическую статистику заболеваний и симптомов, экспертную оценку каждого параметра и достоверный образовательный контент для врачей.</a:t>
            </a:r>
          </a:p>
          <a:p>
            <a:pPr fontAlgn="base"/>
            <a:r>
              <a:rPr lang="ru-RU" sz="2638" b="1" dirty="0">
                <a:solidFill>
                  <a:srgbClr val="485E78"/>
                </a:solidFill>
              </a:rPr>
              <a:t>Причина №5. </a:t>
            </a:r>
            <a:r>
              <a:rPr lang="ru-RU" sz="2638" b="1" dirty="0"/>
              <a:t>Расширение сервисов. </a:t>
            </a:r>
            <a:r>
              <a:rPr lang="ru-RU" sz="2638" dirty="0"/>
              <a:t>См. следующий слайд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E04647F3-C805-4939-8B1D-28D694C3EE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82CA55-71E0-4CC4-B6E3-8F8190A96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313" y="325539"/>
            <a:ext cx="18631470" cy="1080645"/>
          </a:xfrm>
        </p:spPr>
        <p:txBody>
          <a:bodyPr/>
          <a:lstStyle/>
          <a:p>
            <a:r>
              <a:rPr lang="ru-RU" dirty="0"/>
              <a:t>Почему стоит вложиться в Гиппократ 2.0?</a:t>
            </a:r>
          </a:p>
        </p:txBody>
      </p:sp>
    </p:spTree>
    <p:extLst>
      <p:ext uri="{BB962C8B-B14F-4D97-AF65-F5344CB8AC3E}">
        <p14:creationId xmlns:p14="http://schemas.microsoft.com/office/powerpoint/2010/main" val="359864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573"/>
            <a:ext cx="14162938" cy="52543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600" y="2070048"/>
            <a:ext cx="10858981" cy="39383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4733" y="3574189"/>
            <a:ext cx="11522317" cy="46557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146" y="4581482"/>
            <a:ext cx="9561116" cy="46983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9398" y="6450907"/>
            <a:ext cx="9768602" cy="38362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1493" y="7804393"/>
            <a:ext cx="8952607" cy="34868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1393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3438" y="999042"/>
            <a:ext cx="8827625" cy="76806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«А </a:t>
            </a:r>
            <a:r>
              <a:rPr lang="ru-RU" dirty="0">
                <a:solidFill>
                  <a:srgbClr val="346492"/>
                </a:solidFill>
              </a:rPr>
              <a:t>вы бы купили </a:t>
            </a:r>
            <a:r>
              <a:rPr lang="ru-RU" dirty="0" smtClean="0">
                <a:solidFill>
                  <a:srgbClr val="346492"/>
                </a:solidFill>
              </a:rPr>
              <a:t>Гиппократ </a:t>
            </a:r>
            <a:r>
              <a:rPr lang="ru-RU" dirty="0">
                <a:solidFill>
                  <a:srgbClr val="346492"/>
                </a:solidFill>
              </a:rPr>
              <a:t>для личного </a:t>
            </a:r>
            <a:r>
              <a:rPr lang="ru-RU" dirty="0" smtClean="0">
                <a:solidFill>
                  <a:srgbClr val="346492"/>
                </a:solidFill>
              </a:rPr>
              <a:t>использования?»*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833438" y="4299045"/>
            <a:ext cx="18472150" cy="6254654"/>
          </a:xfrm>
        </p:spPr>
        <p:txBody>
          <a:bodyPr/>
          <a:lstStyle/>
          <a:p>
            <a:r>
              <a:rPr lang="ru-RU" sz="4400" dirty="0" smtClean="0"/>
              <a:t>Да</a:t>
            </a:r>
            <a:r>
              <a:rPr lang="ru-RU" sz="4400" dirty="0"/>
              <a:t>, купил бы за 800 -1000 руб. в месяц					</a:t>
            </a:r>
            <a:r>
              <a:rPr lang="ru-RU" sz="4400" dirty="0" smtClean="0"/>
              <a:t>75 врачей</a:t>
            </a:r>
            <a:endParaRPr lang="ru-RU" sz="4400" dirty="0"/>
          </a:p>
          <a:p>
            <a:r>
              <a:rPr lang="ru-RU" sz="4400" dirty="0" smtClean="0"/>
              <a:t>Нет</a:t>
            </a:r>
            <a:r>
              <a:rPr lang="ru-RU" sz="4400" dirty="0"/>
              <a:t>, не куплю, не нужно										</a:t>
            </a:r>
            <a:r>
              <a:rPr lang="ru-RU" sz="4400" dirty="0" smtClean="0"/>
              <a:t>15 </a:t>
            </a:r>
            <a:r>
              <a:rPr lang="ru-RU" sz="4400" dirty="0"/>
              <a:t>врачей</a:t>
            </a:r>
          </a:p>
          <a:p>
            <a:r>
              <a:rPr lang="ru-RU" sz="4400" dirty="0" smtClean="0"/>
              <a:t>Нет</a:t>
            </a:r>
            <a:r>
              <a:rPr lang="ru-RU" sz="4400" dirty="0"/>
              <a:t>, не куплю, дорого										</a:t>
            </a:r>
            <a:r>
              <a:rPr lang="ru-RU" sz="4400" dirty="0" smtClean="0"/>
              <a:t>22 </a:t>
            </a:r>
            <a:r>
              <a:rPr lang="ru-RU" sz="4400" dirty="0"/>
              <a:t>врачей</a:t>
            </a:r>
          </a:p>
          <a:p>
            <a:endParaRPr lang="ru-RU" sz="4400" dirty="0" smtClean="0"/>
          </a:p>
          <a:p>
            <a:endParaRPr lang="ru-RU" sz="4400" dirty="0"/>
          </a:p>
          <a:p>
            <a:endParaRPr lang="ru-RU" sz="4400" dirty="0" smtClean="0"/>
          </a:p>
          <a:p>
            <a:endParaRPr lang="ru-RU" sz="4400" dirty="0"/>
          </a:p>
          <a:p>
            <a:endParaRPr lang="ru-RU" sz="4400" dirty="0" smtClean="0"/>
          </a:p>
          <a:p>
            <a:r>
              <a:rPr lang="ru-RU" sz="2400" dirty="0" smtClean="0">
                <a:solidFill>
                  <a:schemeClr val="tx1"/>
                </a:solidFill>
              </a:rPr>
              <a:t>*) Опрос врачей во </a:t>
            </a:r>
            <a:r>
              <a:rPr lang="ru-RU" sz="2400" dirty="0">
                <a:solidFill>
                  <a:schemeClr val="tx1"/>
                </a:solidFill>
              </a:rPr>
              <a:t>время </a:t>
            </a:r>
            <a:r>
              <a:rPr lang="ru-RU" sz="2400" dirty="0" smtClean="0">
                <a:solidFill>
                  <a:schemeClr val="tx1"/>
                </a:solidFill>
              </a:rPr>
              <a:t>онлайн Форума </a:t>
            </a:r>
            <a:r>
              <a:rPr lang="ru-RU" sz="2400" dirty="0">
                <a:solidFill>
                  <a:schemeClr val="tx1"/>
                </a:solidFill>
              </a:rPr>
              <a:t>амбулаторных врачей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РОО «Амбулаторный врач» </a:t>
            </a:r>
            <a:r>
              <a:rPr lang="ru-RU" sz="2400" dirty="0" smtClean="0">
                <a:solidFill>
                  <a:schemeClr val="tx1"/>
                </a:solidFill>
              </a:rPr>
              <a:t>СКФО, </a:t>
            </a:r>
            <a:r>
              <a:rPr lang="ru-RU" sz="2400" dirty="0">
                <a:solidFill>
                  <a:schemeClr val="tx1"/>
                </a:solidFill>
              </a:rPr>
              <a:t>май 2021 г</a:t>
            </a:r>
          </a:p>
        </p:txBody>
      </p:sp>
    </p:spTree>
    <p:extLst>
      <p:ext uri="{BB962C8B-B14F-4D97-AF65-F5344CB8AC3E}">
        <p14:creationId xmlns:p14="http://schemas.microsoft.com/office/powerpoint/2010/main" val="361391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3438" y="999042"/>
            <a:ext cx="8827625" cy="7680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346492"/>
                </a:solidFill>
              </a:rPr>
              <a:t>Каналы продаж</a:t>
            </a:r>
            <a:endParaRPr lang="ru-RU" dirty="0"/>
          </a:p>
        </p:txBody>
      </p:sp>
      <p:graphicFrame>
        <p:nvGraphicFramePr>
          <p:cNvPr id="9" name="Google Shape;331;p41"/>
          <p:cNvGraphicFramePr/>
          <p:nvPr>
            <p:extLst>
              <p:ext uri="{D42A27DB-BD31-4B8C-83A1-F6EECF244321}">
                <p14:modId xmlns:p14="http://schemas.microsoft.com/office/powerpoint/2010/main" val="1805950722"/>
              </p:ext>
            </p:extLst>
          </p:nvPr>
        </p:nvGraphicFramePr>
        <p:xfrm>
          <a:off x="691204" y="2141529"/>
          <a:ext cx="18483901" cy="801240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8358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429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58894"/>
                <a:gridCol w="1895691"/>
                <a:gridCol w="4250513"/>
              </a:tblGrid>
              <a:tr h="96148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 b="1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Целевая группа</a:t>
                      </a:r>
                      <a:endParaRPr sz="2800" b="1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 b="1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Количество / РФ</a:t>
                      </a:r>
                      <a:endParaRPr sz="2800" b="1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1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Ср. чек* / год / </a:t>
                      </a:r>
                      <a:r>
                        <a:rPr lang="ru-RU" sz="2800" b="1" dirty="0" err="1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тыс.руб</a:t>
                      </a:r>
                      <a:r>
                        <a:rPr lang="ru-RU" sz="2800" b="1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2800" b="1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1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Доля</a:t>
                      </a:r>
                      <a:r>
                        <a:rPr lang="ru-RU" sz="2800" b="1" baseline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рынка</a:t>
                      </a:r>
                      <a:endParaRPr sz="2800" b="1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1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Выручка Гиппократ</a:t>
                      </a:r>
                      <a:r>
                        <a:rPr lang="ru-RU" sz="2800" b="1" baseline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/ год / </a:t>
                      </a:r>
                      <a:r>
                        <a:rPr lang="ru-RU" sz="2800" b="1" baseline="0" dirty="0" err="1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млн.руб</a:t>
                      </a:r>
                      <a:endParaRPr sz="2800" b="1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148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Государственные поликлиники, стационары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20,2 тыс.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 rowSpan="7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10%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kern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404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148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Негосударственные клиники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3,1</a:t>
                      </a:r>
                      <a:r>
                        <a:rPr lang="ru" sz="2800" baseline="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 тыс.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400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kern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124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6148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МИС (мед. информ. система)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ок. 140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1.500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kern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6148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>
                          <a:latin typeface="+mn-lt"/>
                          <a:ea typeface="Arial"/>
                          <a:cs typeface="Arial"/>
                          <a:sym typeface="Arial"/>
                        </a:rPr>
                        <a:t>Телемедицинские сервисы</a:t>
                      </a:r>
                      <a:endParaRPr sz="280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80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ок. 30</a:t>
                      </a:r>
                      <a:endParaRPr sz="2800" dirty="0">
                        <a:latin typeface="+mn-lt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2800" dirty="0" smtClean="0">
                          <a:latin typeface="+mn-lt"/>
                        </a:rPr>
                        <a:t>1.000</a:t>
                      </a:r>
                    </a:p>
                  </a:txBody>
                  <a:tcPr marL="91467" marR="91467" marT="45733" marB="45733" anchor="ctr"/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1800" dirty="0">
                        <a:latin typeface="+mn-lt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kern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6148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Врачи как физ. лица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2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450+ тыс. в </a:t>
                      </a:r>
                      <a:r>
                        <a:rPr lang="ru-RU" sz="2800" b="0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поликлиниках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2800" b="0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220+ тыс. в стационарах</a:t>
                      </a:r>
                      <a:endParaRPr sz="28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2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28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kern="120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804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9522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ТФОМС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80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86</a:t>
                      </a:r>
                      <a:endParaRPr sz="2800" dirty="0">
                        <a:latin typeface="+mn-lt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2800" dirty="0" smtClean="0">
                          <a:latin typeface="+mn-lt"/>
                        </a:rPr>
                        <a:t>5.000</a:t>
                      </a:r>
                      <a:endParaRPr sz="2800" dirty="0">
                        <a:latin typeface="+mn-lt"/>
                      </a:endParaRPr>
                    </a:p>
                  </a:txBody>
                  <a:tcPr marL="91467" marR="91467" marT="45733" marB="45733" anchor="ctr"/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1800" dirty="0">
                        <a:latin typeface="+mn-lt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kern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43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2413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Страховые компании </a:t>
                      </a:r>
                      <a:endParaRPr sz="2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2800" dirty="0" smtClean="0">
                          <a:latin typeface="+mn-lt"/>
                          <a:cs typeface="Arial"/>
                          <a:sym typeface="Arial"/>
                        </a:rPr>
                        <a:t>40 ОМС и ДМС</a:t>
                      </a:r>
                      <a:endParaRPr sz="2800" dirty="0">
                        <a:latin typeface="+mn-lt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2800" dirty="0" smtClean="0">
                          <a:latin typeface="+mn-lt"/>
                        </a:rPr>
                        <a:t>5.000</a:t>
                      </a:r>
                      <a:endParaRPr sz="2800" dirty="0">
                        <a:latin typeface="+mn-lt"/>
                      </a:endParaRPr>
                    </a:p>
                  </a:txBody>
                  <a:tcPr marL="91467" marR="91467" marT="45733" marB="45733" anchor="ctr"/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1800" dirty="0">
                        <a:latin typeface="+mn-lt"/>
                      </a:endParaRPr>
                    </a:p>
                  </a:txBody>
                  <a:tcPr marL="91467" marR="91467" marT="45733" marB="45733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kern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24137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1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2800" b="1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1800" dirty="0">
                        <a:latin typeface="+mn-lt"/>
                      </a:endParaRPr>
                    </a:p>
                  </a:txBody>
                  <a:tcPr marL="91467" marR="91467" marT="45733" marB="45733"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1800" dirty="0">
                        <a:latin typeface="+mn-lt"/>
                      </a:endParaRPr>
                    </a:p>
                  </a:txBody>
                  <a:tcPr marL="91467" marR="91467" marT="45733" marB="45733" anchor="ctr"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1.419</a:t>
                      </a:r>
                      <a:endParaRPr lang="ru-RU" sz="2800" b="1" kern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0" name="Google Shape;332;p41"/>
          <p:cNvSpPr/>
          <p:nvPr/>
        </p:nvSpPr>
        <p:spPr>
          <a:xfrm>
            <a:off x="390953" y="10598128"/>
            <a:ext cx="10945771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ru" sz="1067" dirty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*) </a:t>
            </a:r>
            <a:r>
              <a:rPr lang="ru" sz="1067" dirty="0" smtClean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Цена </a:t>
            </a:r>
            <a:r>
              <a:rPr lang="ru" sz="1067" dirty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продаж </a:t>
            </a:r>
            <a:r>
              <a:rPr lang="ru-RU" sz="1067" dirty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за базовый пакет из </a:t>
            </a:r>
            <a:r>
              <a:rPr lang="ru-RU" sz="1067" dirty="0" smtClean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6 </a:t>
            </a:r>
            <a:r>
              <a:rPr lang="ru-RU" sz="1067" dirty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основных нозологических </a:t>
            </a:r>
            <a:r>
              <a:rPr lang="ru-RU" sz="1067" dirty="0" smtClean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профилей </a:t>
            </a:r>
            <a:r>
              <a:rPr lang="ru" sz="1067" dirty="0" smtClean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10-20 </a:t>
            </a:r>
            <a:r>
              <a:rPr lang="ru" sz="1067" dirty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тыс. руб. в мес. </a:t>
            </a:r>
            <a:r>
              <a:rPr lang="ru-RU" sz="1067" dirty="0" smtClean="0">
                <a:solidFill>
                  <a:srgbClr val="485E78"/>
                </a:solidFill>
                <a:latin typeface="Arial"/>
                <a:ea typeface="Arial"/>
                <a:cs typeface="Arial"/>
                <a:sym typeface="Arial"/>
              </a:rPr>
              <a:t>для гос. учреждений и 30-40 тыс. руб. в мес. для негосударственных</a:t>
            </a:r>
            <a:endParaRPr sz="1467" dirty="0">
              <a:solidFill>
                <a:srgbClr val="485E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35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1"/>
          <p:cNvSpPr txBox="1">
            <a:spLocks noGrp="1"/>
          </p:cNvSpPr>
          <p:nvPr>
            <p:ph type="title"/>
          </p:nvPr>
        </p:nvSpPr>
        <p:spPr>
          <a:xfrm>
            <a:off x="1039024" y="386904"/>
            <a:ext cx="17969192" cy="1077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50769" tIns="75357" rIns="150769" bIns="75357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346492"/>
              </a:buClr>
              <a:buSzPts val="1800"/>
            </a:pPr>
            <a:r>
              <a:rPr lang="ru" sz="3958" dirty="0">
                <a:solidFill>
                  <a:srgbClr val="485E78"/>
                </a:solidFill>
              </a:rPr>
              <a:t>Финансовый МОДЕЛЬ</a:t>
            </a:r>
            <a:endParaRPr sz="3958" dirty="0">
              <a:solidFill>
                <a:srgbClr val="485E78"/>
              </a:solidFill>
            </a:endParaRPr>
          </a:p>
        </p:txBody>
      </p:sp>
      <p:sp>
        <p:nvSpPr>
          <p:cNvPr id="330" name="Google Shape;330;p41"/>
          <p:cNvSpPr txBox="1">
            <a:spLocks noGrp="1"/>
          </p:cNvSpPr>
          <p:nvPr>
            <p:ph type="sldNum" idx="4294967295"/>
          </p:nvPr>
        </p:nvSpPr>
        <p:spPr>
          <a:xfrm>
            <a:off x="19008215" y="10695662"/>
            <a:ext cx="1121935" cy="616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077" tIns="56518" rIns="113077" bIns="56518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algn="ctr"/>
            <a:fld id="{00000000-1234-1234-1234-123412341234}" type="slidenum">
              <a:rPr lang="ru" sz="2968" b="1">
                <a:solidFill>
                  <a:srgbClr val="485E78"/>
                </a:solidFill>
                <a:latin typeface="+mn-lt"/>
              </a:rPr>
              <a:pPr algn="ctr"/>
              <a:t>31</a:t>
            </a:fld>
            <a:endParaRPr sz="2968" b="1" dirty="0">
              <a:solidFill>
                <a:srgbClr val="485E78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BD8899D-6B18-4311-907A-211BBAC771CE}"/>
              </a:ext>
            </a:extLst>
          </p:cNvPr>
          <p:cNvSpPr txBox="1"/>
          <p:nvPr/>
        </p:nvSpPr>
        <p:spPr>
          <a:xfrm>
            <a:off x="361246" y="1103195"/>
            <a:ext cx="11767747" cy="1005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968" b="1" dirty="0">
                <a:solidFill>
                  <a:srgbClr val="485E78"/>
                </a:solidFill>
              </a:rPr>
              <a:t>Цель</a:t>
            </a:r>
          </a:p>
          <a:p>
            <a:r>
              <a:rPr lang="ru" sz="2968" b="1" dirty="0">
                <a:solidFill>
                  <a:srgbClr val="C00000"/>
                </a:solidFill>
              </a:rPr>
              <a:t>10% рынка РФ / 300 млн. руб. оборот / 2024 год</a:t>
            </a:r>
            <a:r>
              <a:rPr lang="ru" sz="2968" b="1" dirty="0">
                <a:solidFill>
                  <a:schemeClr val="dk1"/>
                </a:solidFill>
              </a:rPr>
              <a:t>	</a:t>
            </a:r>
            <a:endParaRPr lang="ru-RU" sz="2309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201569" y="2180732"/>
          <a:ext cx="19682639" cy="8185405"/>
        </p:xfrm>
        <a:graphic>
          <a:graphicData uri="http://schemas.openxmlformats.org/drawingml/2006/table">
            <a:tbl>
              <a:tblPr/>
              <a:tblGrid>
                <a:gridCol w="5463565"/>
                <a:gridCol w="1001398"/>
                <a:gridCol w="1001398"/>
                <a:gridCol w="1001398"/>
                <a:gridCol w="1001398"/>
                <a:gridCol w="909316"/>
                <a:gridCol w="1001398"/>
                <a:gridCol w="1028254"/>
                <a:gridCol w="1028254"/>
                <a:gridCol w="1028254"/>
                <a:gridCol w="1028254"/>
                <a:gridCol w="1028254"/>
                <a:gridCol w="1028254"/>
                <a:gridCol w="1028254"/>
                <a:gridCol w="1104990"/>
              </a:tblGrid>
              <a:tr h="269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кв. 2021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кв. 2021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кв. 2022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кв. 2022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кв.2022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кв. 2022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кв. 2023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кв. 2023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кв. 2023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кв. 2023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кв. 2024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кв. 2024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кв. 2024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кв. 2024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всего, в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т.ч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1 800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3 850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7 580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12 300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21 620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27 850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36 500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51 200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68 000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85 700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103 350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116 000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Госклиники (15 тр в мес)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900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1 800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3 000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4 500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6 800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10 000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15 000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20 000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25 000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30 000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Негос. Клиники (30 тр в мес)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800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1 600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1 800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2 800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4 000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5 000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7 500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9 000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10 000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МИСы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(150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в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150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180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250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400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700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850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Врачи (1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в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4 000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8 000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16 000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20 000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25 000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35 000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45 000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55 000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65 000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70 000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ТФОМС, СК (1000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в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400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800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3 500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5 000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Пациенты (Гиппократ П)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6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всего, в т.ч.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3 598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3 762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3 591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4 597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5 545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5 423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6 267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6 765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7 475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10 321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13 565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16 531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19 708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21 985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Постоянные, в т.ч.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1 718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1 718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2 147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3 289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3 339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3 339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4 237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4 237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4 455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6 025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7 705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9 475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11 240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12 505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ФОТ с начислениями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1 287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1 287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1 716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2 574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2 574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2 574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3 432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3 432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3 650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5 120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6 800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8 570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10 335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11 600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Маркетинг и продвижение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600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600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600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600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Аренда помещения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160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160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160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160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160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160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160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160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Бухгалтерское обслуживание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21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21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21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45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расходы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50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50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50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50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Переменные расходы, в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т.ч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24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144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308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606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984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1 730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2 228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2 920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4 096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5 440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6 856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8 268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9 280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Налоги УСН (8%)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24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144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308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606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984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1 730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2 228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2 920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4 096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5 440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6 856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8 268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9 280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Инвестиционные расходы, в т.ч.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1 880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2 020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1 600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420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Saas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платформы Гиппократ (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аутсорс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протоколов 400 нозологий, актуализация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Сертификация и гос. регистрация Гиппократа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80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80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80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80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80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Защита РИД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80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120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51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мобильных приложения iOS и Android для пациента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51351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Создание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референс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-центра с возможностью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телеконсультаций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Интуитивный интерфейс и геймификация Гиппократа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1 200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Трансформация Гиппократа в образовательный ресурс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800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«Гиппократ П» – сервиса для пациентов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2 000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66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Проект "Личный доктор"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2 500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- РАСХОДЫ</a:t>
                      </a:r>
                    </a:p>
                  </a:txBody>
                  <a:tcPr marL="10910" marR="10910" marT="109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3 598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3 462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1 791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 747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   2 035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     6 877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   15 353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   21 085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   29 025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   40 879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   54 435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   69 169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   83 642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    94 015   </a:t>
                      </a:r>
                    </a:p>
                  </a:txBody>
                  <a:tcPr marL="10910" marR="10910" marT="109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77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5550574" y="1574440"/>
            <a:ext cx="4000170" cy="4689265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r>
              <a:rPr lang="ru-RU" b="1" dirty="0" smtClean="0"/>
              <a:t>Удобно</a:t>
            </a:r>
          </a:p>
          <a:p>
            <a:pPr marL="666659" indent="-471202">
              <a:buFontTx/>
              <a:buChar char="-"/>
            </a:pPr>
            <a:r>
              <a:rPr lang="ru-RU" sz="3133" dirty="0"/>
              <a:t>диагностика 95% заболеваний</a:t>
            </a:r>
          </a:p>
          <a:p>
            <a:pPr marL="589003" indent="-395287">
              <a:buFontTx/>
              <a:buChar char="-"/>
            </a:pPr>
            <a:r>
              <a:rPr lang="ru-RU" sz="3133" dirty="0"/>
              <a:t>полнота: от симптома до исхода</a:t>
            </a:r>
          </a:p>
          <a:p>
            <a:pPr marL="589003" indent="-395287">
              <a:buFontTx/>
              <a:buChar char="-"/>
            </a:pPr>
            <a:r>
              <a:rPr lang="ru-RU" sz="3133" dirty="0"/>
              <a:t>легко подключить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1300" y="576470"/>
            <a:ext cx="19940207" cy="1553691"/>
          </a:xfrm>
        </p:spPr>
        <p:txBody>
          <a:bodyPr>
            <a:normAutofit/>
          </a:bodyPr>
          <a:lstStyle/>
          <a:p>
            <a:r>
              <a:rPr lang="ru-RU" dirty="0" smtClean="0"/>
              <a:t>главный врач купит Гиппократ, Потому что …</a:t>
            </a:r>
            <a:endParaRPr lang="ru-RU" dirty="0"/>
          </a:p>
        </p:txBody>
      </p:sp>
      <p:sp>
        <p:nvSpPr>
          <p:cNvPr id="5" name="Текст 1"/>
          <p:cNvSpPr txBox="1">
            <a:spLocks/>
          </p:cNvSpPr>
          <p:nvPr/>
        </p:nvSpPr>
        <p:spPr>
          <a:xfrm>
            <a:off x="10161405" y="1574440"/>
            <a:ext cx="4000170" cy="46892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vert="horz" wrap="square" lIns="113077" tIns="56518" rIns="113077" bIns="56518" rtlCol="0" anchor="t" anchorCtr="0">
            <a:normAutofit/>
          </a:bodyPr>
          <a:lstStyle>
            <a:lvl1pPr marL="118531" lvl="0" indent="0" algn="l" defTabSz="457200" rtl="0" eaLnBrk="1" latinLnBrk="0" hangingPunct="1">
              <a:lnSpc>
                <a:spcPct val="120000"/>
              </a:lnSpc>
              <a:spcBef>
                <a:spcPts val="106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9170" lvl="1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Wingdings 2" panose="05020102010507070707" pitchFamily="18" charset="2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754" lvl="2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438339" lvl="3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047924" lvl="4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57509" lvl="5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4267093" lvl="6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4876678" lvl="7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5486263" lvl="8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958" b="1" dirty="0"/>
              <a:t>Достоверно</a:t>
            </a:r>
          </a:p>
          <a:p>
            <a:pPr marL="666659" indent="-471202">
              <a:buFontTx/>
              <a:buChar char="-"/>
            </a:pPr>
            <a:r>
              <a:rPr lang="ru-RU" sz="2968" dirty="0"/>
              <a:t>точность диагностики 95%</a:t>
            </a:r>
          </a:p>
          <a:p>
            <a:pPr marL="666659" indent="-471202">
              <a:buFontTx/>
              <a:buChar char="-"/>
            </a:pPr>
            <a:r>
              <a:rPr lang="ru-RU" sz="2968" dirty="0"/>
              <a:t>клинические протоколы</a:t>
            </a:r>
          </a:p>
          <a:p>
            <a:pPr marL="666659" indent="-471202">
              <a:buFontTx/>
              <a:buChar char="-"/>
            </a:pPr>
            <a:r>
              <a:rPr lang="ru-RU" sz="2968" dirty="0"/>
              <a:t>профессорская экспертиза</a:t>
            </a:r>
          </a:p>
        </p:txBody>
      </p:sp>
      <p:sp>
        <p:nvSpPr>
          <p:cNvPr id="9" name="Текст 1"/>
          <p:cNvSpPr txBox="1">
            <a:spLocks/>
          </p:cNvSpPr>
          <p:nvPr/>
        </p:nvSpPr>
        <p:spPr>
          <a:xfrm>
            <a:off x="14772235" y="1574440"/>
            <a:ext cx="4000170" cy="46892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vert="horz" wrap="square" lIns="113077" tIns="56518" rIns="113077" bIns="56518" rtlCol="0" anchor="t" anchorCtr="0">
            <a:normAutofit fontScale="92500" lnSpcReduction="20000"/>
          </a:bodyPr>
          <a:lstStyle>
            <a:lvl1pPr marL="118531" lvl="0" indent="0" algn="l" defTabSz="457200" rtl="0" eaLnBrk="1" latinLnBrk="0" hangingPunct="1">
              <a:lnSpc>
                <a:spcPct val="120000"/>
              </a:lnSpc>
              <a:spcBef>
                <a:spcPts val="106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9170" lvl="1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Wingdings 2" panose="05020102010507070707" pitchFamily="18" charset="2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754" lvl="2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438339" lvl="3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047924" lvl="4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57509" lvl="5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4267093" lvl="6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4876678" lvl="7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5486263" lvl="8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958" b="1" dirty="0"/>
              <a:t>Гибко</a:t>
            </a:r>
          </a:p>
          <a:p>
            <a:pPr marL="666659" indent="-471202">
              <a:buFontTx/>
              <a:buChar char="-"/>
            </a:pPr>
            <a:r>
              <a:rPr lang="ru-RU" sz="3133" dirty="0"/>
              <a:t>выбор в магазине нозологических профилей</a:t>
            </a:r>
          </a:p>
          <a:p>
            <a:pPr marL="666659" indent="-471202">
              <a:buFontTx/>
              <a:buChar char="-"/>
            </a:pPr>
            <a:r>
              <a:rPr lang="ru-RU" sz="3133"/>
              <a:t>нозологии </a:t>
            </a:r>
            <a:r>
              <a:rPr lang="ru-RU" sz="3133" dirty="0"/>
              <a:t>по просьбе клиента</a:t>
            </a:r>
          </a:p>
          <a:p>
            <a:pPr marL="666659" indent="-471202">
              <a:buFontTx/>
              <a:buChar char="-"/>
            </a:pPr>
            <a:r>
              <a:rPr lang="ru-RU" sz="3133" dirty="0"/>
              <a:t>справочники, обучение)</a:t>
            </a:r>
          </a:p>
        </p:txBody>
      </p:sp>
      <p:sp>
        <p:nvSpPr>
          <p:cNvPr id="10" name="Текст 1"/>
          <p:cNvSpPr txBox="1">
            <a:spLocks/>
          </p:cNvSpPr>
          <p:nvPr/>
        </p:nvSpPr>
        <p:spPr>
          <a:xfrm>
            <a:off x="704898" y="1574440"/>
            <a:ext cx="4000170" cy="46892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vert="horz" wrap="square" lIns="113077" tIns="56518" rIns="113077" bIns="56518" rtlCol="0" anchor="t" anchorCtr="0">
            <a:normAutofit lnSpcReduction="10000"/>
          </a:bodyPr>
          <a:lstStyle>
            <a:lvl1pPr marL="118531" lvl="0" indent="0" algn="l" defTabSz="457200" rtl="0" eaLnBrk="1" latinLnBrk="0" hangingPunct="1">
              <a:lnSpc>
                <a:spcPct val="120000"/>
              </a:lnSpc>
              <a:spcBef>
                <a:spcPts val="106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9170" lvl="1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Wingdings 2" panose="05020102010507070707" pitchFamily="18" charset="2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754" lvl="2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438339" lvl="3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047924" lvl="4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57509" lvl="5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4267093" lvl="6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4876678" lvl="7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5486263" lvl="8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958" b="1" dirty="0"/>
              <a:t>Выгодно</a:t>
            </a:r>
          </a:p>
          <a:p>
            <a:pPr marL="439788"/>
            <a:r>
              <a:rPr lang="ru-RU" sz="2968" dirty="0"/>
              <a:t>13% ранняя </a:t>
            </a:r>
            <a:r>
              <a:rPr lang="ru-RU" sz="2968" dirty="0" err="1"/>
              <a:t>выявляемость</a:t>
            </a:r>
            <a:r>
              <a:rPr lang="ru-RU" sz="2968" dirty="0"/>
              <a:t> </a:t>
            </a:r>
          </a:p>
          <a:p>
            <a:pPr marL="439788"/>
            <a:r>
              <a:rPr lang="ru-RU" sz="2968" dirty="0"/>
              <a:t>10% расходов </a:t>
            </a:r>
          </a:p>
          <a:p>
            <a:pPr marL="439788"/>
            <a:r>
              <a:rPr lang="ru-RU" sz="2968" dirty="0"/>
              <a:t>30% время приема</a:t>
            </a:r>
          </a:p>
          <a:p>
            <a:pPr marL="439788"/>
            <a:r>
              <a:rPr lang="ru-RU" sz="2968" dirty="0"/>
              <a:t>12% доп. чек</a:t>
            </a:r>
          </a:p>
        </p:txBody>
      </p:sp>
      <p:sp>
        <p:nvSpPr>
          <p:cNvPr id="11" name="Текст 1"/>
          <p:cNvSpPr txBox="1">
            <a:spLocks/>
          </p:cNvSpPr>
          <p:nvPr/>
        </p:nvSpPr>
        <p:spPr>
          <a:xfrm>
            <a:off x="736310" y="6408297"/>
            <a:ext cx="17832665" cy="45818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vert="horz" wrap="square" lIns="113077" tIns="56518" rIns="113077" bIns="56518" rtlCol="0" anchor="t" anchorCtr="0">
            <a:normAutofit lnSpcReduction="10000"/>
          </a:bodyPr>
          <a:lstStyle>
            <a:lvl1pPr marL="118531" lvl="0" indent="0" algn="l" defTabSz="457200" rtl="0" eaLnBrk="1" latinLnBrk="0" hangingPunct="1">
              <a:lnSpc>
                <a:spcPct val="120000"/>
              </a:lnSpc>
              <a:spcBef>
                <a:spcPts val="106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9170" lvl="1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Wingdings 2" panose="05020102010507070707" pitchFamily="18" charset="2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754" lvl="2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438339" lvl="3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047924" lvl="4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Wingdings 2" panose="05020102010507070707" pitchFamily="18" charset="2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57509" lvl="5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4267093" lvl="6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4876678" lvl="7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5486263" lvl="8" indent="-491054" algn="l" defTabSz="457200" rtl="0" eaLnBrk="1" latinLnBrk="0" hangingPunct="1">
              <a:lnSpc>
                <a:spcPct val="120000"/>
              </a:lnSpc>
              <a:spcBef>
                <a:spcPts val="533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Wingdings 2" panose="05020102010507070707" pitchFamily="18" charset="2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958" b="1" dirty="0">
                <a:solidFill>
                  <a:sysClr val="windowText" lastClr="000000"/>
                </a:solidFill>
              </a:rPr>
              <a:t>Уникально</a:t>
            </a:r>
          </a:p>
          <a:p>
            <a:pPr marL="760900" indent="-565442">
              <a:spcBef>
                <a:spcPts val="989"/>
              </a:spcBef>
              <a:buFontTx/>
              <a:buChar char="-"/>
            </a:pPr>
            <a:r>
              <a:rPr lang="ru-RU" sz="2968" dirty="0">
                <a:solidFill>
                  <a:sysClr val="windowText" lastClr="000000"/>
                </a:solidFill>
              </a:rPr>
              <a:t>нам легко «достучаться» до главврачей, врачей через РОО «Амбулаторный врач» (40 тыс. врачей в БД) и МГМСУ им. А.И. Евдокимова (100 тыс. врачей ДПО)</a:t>
            </a:r>
          </a:p>
          <a:p>
            <a:pPr marL="760900" indent="-565442">
              <a:spcBef>
                <a:spcPts val="989"/>
              </a:spcBef>
              <a:buFontTx/>
              <a:buChar char="-"/>
            </a:pPr>
            <a:r>
              <a:rPr lang="en-US" sz="2968" dirty="0">
                <a:solidFill>
                  <a:sysClr val="windowText" lastClr="000000"/>
                </a:solidFill>
              </a:rPr>
              <a:t>know-how </a:t>
            </a:r>
            <a:r>
              <a:rPr lang="ru-RU" sz="2968" dirty="0">
                <a:solidFill>
                  <a:sysClr val="windowText" lastClr="000000"/>
                </a:solidFill>
              </a:rPr>
              <a:t>математическая модель «внутри»: учет поло-возрастной встречаемости симптомов и заболеваний</a:t>
            </a:r>
          </a:p>
          <a:p>
            <a:pPr marL="760900" indent="-565442">
              <a:spcBef>
                <a:spcPts val="989"/>
              </a:spcBef>
              <a:buFontTx/>
              <a:buChar char="-"/>
            </a:pPr>
            <a:r>
              <a:rPr lang="ru-RU" sz="2968" dirty="0">
                <a:solidFill>
                  <a:sysClr val="windowText" lastClr="000000"/>
                </a:solidFill>
              </a:rPr>
              <a:t>не только для лечебных учреждений, но для врача без подключения к ИС клиники</a:t>
            </a:r>
          </a:p>
          <a:p>
            <a:pPr marL="760900" indent="-565442">
              <a:spcBef>
                <a:spcPts val="989"/>
              </a:spcBef>
              <a:buFontTx/>
              <a:buChar char="-"/>
            </a:pPr>
            <a:r>
              <a:rPr lang="ru-RU" sz="2968" dirty="0" err="1">
                <a:solidFill>
                  <a:sysClr val="windowText" lastClr="000000"/>
                </a:solidFill>
              </a:rPr>
              <a:t>референс</a:t>
            </a:r>
            <a:r>
              <a:rPr lang="ru-RU" sz="2968" dirty="0">
                <a:solidFill>
                  <a:sysClr val="windowText" lastClr="000000"/>
                </a:solidFill>
              </a:rPr>
              <a:t>-центр «Гиппократ»</a:t>
            </a:r>
          </a:p>
        </p:txBody>
      </p:sp>
      <p:sp>
        <p:nvSpPr>
          <p:cNvPr id="12" name="Овал 11"/>
          <p:cNvSpPr/>
          <p:nvPr/>
        </p:nvSpPr>
        <p:spPr>
          <a:xfrm rot="20320089">
            <a:off x="16305900" y="5431575"/>
            <a:ext cx="3863247" cy="195613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98" dirty="0"/>
              <a:t>Контроль «как лечат мои врачи»!</a:t>
            </a:r>
          </a:p>
        </p:txBody>
      </p:sp>
      <p:sp>
        <p:nvSpPr>
          <p:cNvPr id="13" name="Стрелка вверх 12"/>
          <p:cNvSpPr/>
          <p:nvPr/>
        </p:nvSpPr>
        <p:spPr>
          <a:xfrm>
            <a:off x="822411" y="2959100"/>
            <a:ext cx="296813" cy="495133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09"/>
          </a:p>
        </p:txBody>
      </p:sp>
      <p:sp>
        <p:nvSpPr>
          <p:cNvPr id="17" name="Стрелка вверх 16"/>
          <p:cNvSpPr/>
          <p:nvPr/>
        </p:nvSpPr>
        <p:spPr>
          <a:xfrm rot="10800000">
            <a:off x="822413" y="3766901"/>
            <a:ext cx="296813" cy="495134"/>
          </a:xfrm>
          <a:prstGeom prst="upArrow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309"/>
          </a:p>
        </p:txBody>
      </p:sp>
      <p:sp>
        <p:nvSpPr>
          <p:cNvPr id="20" name="Стрелка вверх 19"/>
          <p:cNvSpPr/>
          <p:nvPr/>
        </p:nvSpPr>
        <p:spPr>
          <a:xfrm rot="10800000">
            <a:off x="822411" y="4574703"/>
            <a:ext cx="296813" cy="495134"/>
          </a:xfrm>
          <a:prstGeom prst="upArrow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309"/>
          </a:p>
        </p:txBody>
      </p:sp>
      <p:sp>
        <p:nvSpPr>
          <p:cNvPr id="21" name="Стрелка вверх 20"/>
          <p:cNvSpPr/>
          <p:nvPr/>
        </p:nvSpPr>
        <p:spPr>
          <a:xfrm>
            <a:off x="822411" y="5382502"/>
            <a:ext cx="296813" cy="495133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09"/>
          </a:p>
        </p:txBody>
      </p:sp>
    </p:spTree>
    <p:extLst>
      <p:ext uri="{BB962C8B-B14F-4D97-AF65-F5344CB8AC3E}">
        <p14:creationId xmlns:p14="http://schemas.microsoft.com/office/powerpoint/2010/main" val="143248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01877"/>
            <a:ext cx="20104098" cy="1168764"/>
          </a:xfrm>
          <a:noFill/>
          <a:ln>
            <a:noFill/>
          </a:ln>
        </p:spPr>
        <p:txBody>
          <a:bodyPr spcFirstLastPara="1" vert="horz" wrap="square" lIns="150769" tIns="75357" rIns="150769" bIns="75357" rtlCol="0" anchor="ctr" anchorCtr="0">
            <a:noAutofit/>
          </a:bodyPr>
          <a:lstStyle/>
          <a:p>
            <a:pPr>
              <a:buClr>
                <a:srgbClr val="346492"/>
              </a:buClr>
              <a:buSzPts val="2400"/>
            </a:pPr>
            <a:r>
              <a:rPr lang="ru-RU" sz="3958" dirty="0">
                <a:solidFill>
                  <a:srgbClr val="346492"/>
                </a:solidFill>
              </a:rPr>
              <a:t>Гиппократ - магазин</a:t>
            </a:r>
            <a:r>
              <a:rPr lang="en-US" sz="3958" dirty="0">
                <a:solidFill>
                  <a:srgbClr val="346492"/>
                </a:solidFill>
              </a:rPr>
              <a:t> </a:t>
            </a:r>
            <a:r>
              <a:rPr lang="ru-RU" sz="3958" dirty="0">
                <a:solidFill>
                  <a:srgbClr val="346492"/>
                </a:solidFill>
              </a:rPr>
              <a:t>нозологических профилей для клиники и ВРАЧА*</a:t>
            </a:r>
          </a:p>
        </p:txBody>
      </p:sp>
      <p:sp>
        <p:nvSpPr>
          <p:cNvPr id="9" name="Объект 7"/>
          <p:cNvSpPr txBox="1">
            <a:spLocks/>
          </p:cNvSpPr>
          <p:nvPr/>
        </p:nvSpPr>
        <p:spPr>
          <a:xfrm>
            <a:off x="2107370" y="10689824"/>
            <a:ext cx="15030414" cy="449948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Pct val="100000"/>
              <a:buNone/>
            </a:pPr>
            <a:r>
              <a:rPr lang="ru-RU" sz="1649" dirty="0">
                <a:latin typeface="+mn-lt"/>
                <a:cs typeface="+mn-cs"/>
              </a:rPr>
              <a:t>*) Защита РИД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Pct val="100000"/>
              <a:buNone/>
            </a:pPr>
            <a:r>
              <a:rPr lang="ru-RU" sz="1649" dirty="0">
                <a:latin typeface="+mn-lt"/>
                <a:cs typeface="+mn-cs"/>
              </a:rPr>
              <a:t>**) Опросник раннего выявления 8 групп заболеваний, смертность от которых составляет 90% в общей смертности населения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24697" y="1727870"/>
            <a:ext cx="17097711" cy="7923591"/>
          </a:xfrm>
          <a:prstGeom prst="roundRect">
            <a:avLst>
              <a:gd name="adj" fmla="val 36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2309" dirty="0"/>
          </a:p>
        </p:txBody>
      </p:sp>
      <p:sp>
        <p:nvSpPr>
          <p:cNvPr id="26" name="TextBox 25"/>
          <p:cNvSpPr txBox="1"/>
          <p:nvPr/>
        </p:nvSpPr>
        <p:spPr>
          <a:xfrm>
            <a:off x="1226681" y="2024624"/>
            <a:ext cx="7898702" cy="90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Сердечно-сосудистые заболевания</a:t>
            </a:r>
            <a:r>
              <a:rPr lang="ru-RU" sz="2309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309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5277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☑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6681" y="3297666"/>
            <a:ext cx="7898702" cy="90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Онкологические заболевания</a:t>
            </a:r>
            <a:r>
              <a:rPr lang="en-US" sz="2309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	</a:t>
            </a:r>
            <a:r>
              <a:rPr lang="ru-RU" sz="5277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☑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78706" y="2024624"/>
            <a:ext cx="7898702" cy="90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Пульмонология </a:t>
            </a:r>
            <a:r>
              <a:rPr lang="ru-RU" sz="2309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309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309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5277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☐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94115" y="8484116"/>
            <a:ext cx="7898702" cy="90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Общетерапевтический опросник**</a:t>
            </a:r>
            <a:r>
              <a:rPr lang="ru-RU" sz="2638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2309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	</a:t>
            </a:r>
            <a:r>
              <a:rPr lang="ru-RU" sz="5277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☑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 rot="20698174">
            <a:off x="11613027" y="9273871"/>
            <a:ext cx="2554896" cy="34903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9" dirty="0"/>
              <a:t>Бесплатно!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78706" y="3297666"/>
            <a:ext cx="7898702" cy="90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Эндокринология</a:t>
            </a:r>
            <a:r>
              <a:rPr lang="ru-RU" sz="2309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309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309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5277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☐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BB2C189-5132-4C78-8264-4859105300CC}"/>
              </a:ext>
            </a:extLst>
          </p:cNvPr>
          <p:cNvSpPr txBox="1"/>
          <p:nvPr/>
        </p:nvSpPr>
        <p:spPr>
          <a:xfrm>
            <a:off x="19319611" y="10703115"/>
            <a:ext cx="784490" cy="447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D22F896-40B5-4ADD-8801-0D06FADFA095}" type="slidenum">
              <a:rPr lang="en-US" sz="2309" b="1">
                <a:solidFill>
                  <a:srgbClr val="485E78"/>
                </a:solidFill>
              </a:rPr>
              <a:pPr/>
              <a:t>33</a:t>
            </a:fld>
            <a:endParaRPr lang="ru-RU" sz="2309" b="1" dirty="0">
              <a:solidFill>
                <a:srgbClr val="485E78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7521" y="5839625"/>
            <a:ext cx="7898702" cy="90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Урология</a:t>
            </a:r>
            <a:r>
              <a:rPr lang="ru-RU" sz="2309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309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309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5277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☐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78706" y="4566584"/>
            <a:ext cx="7898702" cy="90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Ревматология</a:t>
            </a:r>
            <a:r>
              <a:rPr lang="ru-RU" sz="2309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309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309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5277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☐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57521" y="4566584"/>
            <a:ext cx="7898702" cy="90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Гастроэнтерология</a:t>
            </a:r>
            <a:r>
              <a:rPr lang="ru-RU" sz="2309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309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309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5277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☐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678706" y="5839624"/>
            <a:ext cx="7898702" cy="90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Гинекология и репродукция</a:t>
            </a:r>
            <a:r>
              <a:rPr lang="en-US" sz="2309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309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5277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☐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26681" y="7100648"/>
            <a:ext cx="7898702" cy="90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Неврология</a:t>
            </a:r>
            <a:r>
              <a:rPr lang="ru-RU" sz="2309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309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309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5277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☐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678706" y="7100648"/>
            <a:ext cx="7898702" cy="90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Психиатрия</a:t>
            </a:r>
            <a:r>
              <a:rPr lang="ru-RU" sz="2309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309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309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5277" dirty="0">
                <a:solidFill>
                  <a:srgbClr val="FF0000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☐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57520" y="9867583"/>
            <a:ext cx="17658660" cy="4982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638" b="1" dirty="0">
                <a:latin typeface="Arial" panose="020B0604020202020204" pitchFamily="34" charset="0"/>
                <a:cs typeface="Arial" panose="020B0604020202020204" pitchFamily="34" charset="0"/>
              </a:rPr>
              <a:t>Клиент выбирает 6 любых нозологических профилей как базовый пакет. Остальные за доп. оплату </a:t>
            </a:r>
            <a:endParaRPr lang="ru-RU" sz="230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63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23;p40"/>
          <p:cNvSpPr/>
          <p:nvPr/>
        </p:nvSpPr>
        <p:spPr>
          <a:xfrm>
            <a:off x="2387362" y="10141621"/>
            <a:ext cx="16943934" cy="110808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150769" tIns="75357" rIns="150769" bIns="75357" anchor="ctr" anchorCtr="0">
            <a:noAutofit/>
          </a:bodyPr>
          <a:lstStyle/>
          <a:p>
            <a:pPr marL="13960" algn="ctr">
              <a:lnSpc>
                <a:spcPct val="120000"/>
              </a:lnSpc>
              <a:buClr>
                <a:schemeClr val="dk1"/>
              </a:buClr>
              <a:buSzPct val="100000"/>
            </a:pPr>
            <a:r>
              <a:rPr lang="ru-RU" sz="2638" b="1" dirty="0">
                <a:solidFill>
                  <a:schemeClr val="tx1"/>
                </a:solidFill>
              </a:rPr>
              <a:t>Цель: собрать 10000 успешных случаев и выявить закономерности для лучших сценариев лечения!</a:t>
            </a:r>
          </a:p>
        </p:txBody>
      </p:sp>
      <p:sp>
        <p:nvSpPr>
          <p:cNvPr id="330" name="Google Shape;330;p41"/>
          <p:cNvSpPr txBox="1">
            <a:spLocks noGrp="1"/>
          </p:cNvSpPr>
          <p:nvPr>
            <p:ph type="sldNum" idx="4294967295"/>
          </p:nvPr>
        </p:nvSpPr>
        <p:spPr>
          <a:xfrm>
            <a:off x="19008215" y="10695662"/>
            <a:ext cx="1121935" cy="616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077" tIns="56518" rIns="113077" bIns="56518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algn="ctr"/>
            <a:fld id="{00000000-1234-1234-1234-123412341234}" type="slidenum">
              <a:rPr lang="ru" sz="2968" b="1">
                <a:solidFill>
                  <a:srgbClr val="485E78"/>
                </a:solidFill>
                <a:latin typeface="+mn-lt"/>
              </a:rPr>
              <a:pPr algn="ctr"/>
              <a:t>34</a:t>
            </a:fld>
            <a:endParaRPr sz="2968" b="1" dirty="0">
              <a:solidFill>
                <a:srgbClr val="485E78"/>
              </a:solidFill>
              <a:latin typeface="+mn-lt"/>
            </a:endParaRPr>
          </a:p>
        </p:txBody>
      </p:sp>
      <p:sp>
        <p:nvSpPr>
          <p:cNvPr id="5" name="Google Shape;323;p40"/>
          <p:cNvSpPr/>
          <p:nvPr/>
        </p:nvSpPr>
        <p:spPr>
          <a:xfrm>
            <a:off x="1910424" y="1464440"/>
            <a:ext cx="15649251" cy="816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69" tIns="75357" rIns="150769" bIns="75357" anchor="t" anchorCtr="0">
            <a:noAutofit/>
          </a:bodyPr>
          <a:lstStyle/>
          <a:p>
            <a:pPr marL="502602" indent="-502602">
              <a:spcBef>
                <a:spcPts val="1319"/>
              </a:spcBef>
              <a:buClr>
                <a:schemeClr val="dk1"/>
              </a:buClr>
              <a:buSzPct val="100000"/>
              <a:buAutoNum type="arabicPeriod"/>
            </a:pPr>
            <a:endParaRPr lang="ru" sz="2638" dirty="0"/>
          </a:p>
          <a:p>
            <a:pPr marL="13960">
              <a:spcBef>
                <a:spcPts val="1319"/>
              </a:spcBef>
              <a:buClr>
                <a:schemeClr val="dk1"/>
              </a:buClr>
              <a:buSzPts val="1100"/>
            </a:pPr>
            <a:endParaRPr lang="ru" sz="2638" dirty="0"/>
          </a:p>
          <a:p>
            <a:pPr marL="13960">
              <a:spcBef>
                <a:spcPts val="1319"/>
              </a:spcBef>
              <a:buClr>
                <a:schemeClr val="dk1"/>
              </a:buClr>
              <a:buSzPts val="1100"/>
            </a:pPr>
            <a:r>
              <a:rPr lang="ru" sz="2638" dirty="0"/>
              <a:t> </a:t>
            </a:r>
          </a:p>
          <a:p>
            <a:pPr marL="13960">
              <a:spcBef>
                <a:spcPts val="1319"/>
              </a:spcBef>
              <a:buClr>
                <a:schemeClr val="dk1"/>
              </a:buClr>
              <a:buSzPts val="1100"/>
            </a:pPr>
            <a:endParaRPr lang="ru" sz="2638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039025" y="699546"/>
          <a:ext cx="18292273" cy="93065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6210"/>
                <a:gridCol w="15479981"/>
                <a:gridCol w="1426082"/>
              </a:tblGrid>
              <a:tr h="611500">
                <a:tc>
                  <a:txBody>
                    <a:bodyPr/>
                    <a:lstStyle/>
                    <a:p>
                      <a:r>
                        <a:rPr lang="ru-RU" sz="2600" b="1" dirty="0" smtClean="0"/>
                        <a:t>Когда</a:t>
                      </a:r>
                      <a:endParaRPr lang="ru-RU" sz="2600" b="1" dirty="0"/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r>
                        <a:rPr lang="ru-RU" sz="2600" b="1" dirty="0" smtClean="0"/>
                        <a:t>Задача</a:t>
                      </a:r>
                      <a:endParaRPr lang="ru-RU" sz="2600" b="1" dirty="0"/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r>
                        <a:rPr lang="ru-RU" sz="2600" b="1" dirty="0" smtClean="0"/>
                        <a:t>Доход</a:t>
                      </a:r>
                      <a:endParaRPr lang="ru-RU" sz="2600" b="1" dirty="0"/>
                    </a:p>
                  </a:txBody>
                  <a:tcPr marL="150781" marR="150781" marT="75390" marB="75390"/>
                </a:tc>
              </a:tr>
              <a:tr h="1357027">
                <a:tc rowSpan="4">
                  <a:txBody>
                    <a:bodyPr/>
                    <a:lstStyle/>
                    <a:p>
                      <a:r>
                        <a:rPr lang="ru-RU" sz="2600" dirty="0" smtClean="0"/>
                        <a:t>2022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600" b="1" dirty="0" smtClean="0">
                          <a:sym typeface="Arial"/>
                        </a:rPr>
                        <a:t>Платформа</a:t>
                      </a:r>
                      <a:r>
                        <a:rPr lang="ru" sz="2600" dirty="0" smtClean="0">
                          <a:sym typeface="Arial"/>
                        </a:rPr>
                        <a:t>. Позволяет интегрировать другие сервисы, например, сервис AI по диагностике COVID-19 по данным КТ, сервис удаленного мониторинга состояния кардиологического или онкологического больного и т.д.</a:t>
                      </a:r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+ 5%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</a:tr>
              <a:tr h="954945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800"/>
                        </a:spcBef>
                        <a:buClr>
                          <a:schemeClr val="dk1"/>
                        </a:buClr>
                        <a:buSzPct val="100000"/>
                        <a:buNone/>
                      </a:pPr>
                      <a:r>
                        <a:rPr lang="ru" sz="2600" b="1" dirty="0" smtClean="0"/>
                        <a:t>Референс-центр. </a:t>
                      </a:r>
                      <a:r>
                        <a:rPr lang="ru" sz="2600" dirty="0" smtClean="0"/>
                        <a:t>В «Гиппократ» встроена система  удаленного обращения к экспертам, в т.ч. с помощью телемедицинских сервисов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+ 10%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</a:tr>
              <a:tr h="1357027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600" b="1" dirty="0" smtClean="0"/>
                        <a:t>Интуитивный интерфейс и геймификация. </a:t>
                      </a:r>
                      <a:r>
                        <a:rPr lang="ru" sz="2600" dirty="0" smtClean="0"/>
                        <a:t>Трансформация «Гиппократа» в геймифицированную среду с интуитивно понятным интерактивным сервисом «врач – Гиппократ»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+ 20%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</a:tr>
              <a:tr h="954945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800"/>
                        </a:spcBef>
                        <a:buClr>
                          <a:schemeClr val="dk1"/>
                        </a:buClr>
                        <a:buSzPct val="100000"/>
                        <a:buNone/>
                      </a:pPr>
                      <a:r>
                        <a:rPr lang="ru-RU" sz="2600" b="1" dirty="0" smtClean="0"/>
                        <a:t>Образовательная среда. </a:t>
                      </a:r>
                      <a:r>
                        <a:rPr lang="ru-RU" sz="2600" dirty="0" smtClean="0"/>
                        <a:t>И</a:t>
                      </a:r>
                      <a:r>
                        <a:rPr lang="ru" sz="2600" dirty="0" smtClean="0"/>
                        <a:t>спользование «Гиппократа 2.0» как образовательного ресурса для врачей – обучение на  клинических кейсах </a:t>
                      </a:r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+ 10%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</a:tr>
              <a:tr h="1759109">
                <a:tc rowSpan="2">
                  <a:txBody>
                    <a:bodyPr/>
                    <a:lstStyle/>
                    <a:p>
                      <a:r>
                        <a:rPr lang="ru-RU" sz="2600" dirty="0" smtClean="0"/>
                        <a:t>2023</a:t>
                      </a:r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600" b="1" dirty="0" smtClean="0"/>
                        <a:t>«Мертвые учат живых». У</a:t>
                      </a:r>
                      <a:r>
                        <a:rPr lang="ru" sz="2600" dirty="0" smtClean="0"/>
                        <a:t>никальный цифровой сервис использования патологоанатомического вскрытия как критерия точности постановки диагноза. Самый точный диагност – патологоанатомическое вскрытие. Планируется формирование библиотеки вскрытий как доказательного фактора при определенном сочетании симптомов и течении заболевания</a:t>
                      </a:r>
                      <a:endParaRPr lang="ru" sz="2600" b="1" dirty="0" smtClean="0"/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-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</a:tr>
              <a:tr h="1357027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600" b="1" dirty="0" smtClean="0"/>
                        <a:t>Сервис для пациентов. </a:t>
                      </a:r>
                      <a:r>
                        <a:rPr lang="ru" sz="2600" dirty="0" smtClean="0"/>
                        <a:t>Создание на базе разработанных алгоритмов комплиментарного сервиса для пациентов «Гиппократ П»: навигация в симптомах («что со мной?») и маршрутизация к врачу («к какому врачу обратиться, если болит голова?»)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+ 100%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</a:tr>
              <a:tr h="954945">
                <a:tc>
                  <a:txBody>
                    <a:bodyPr/>
                    <a:lstStyle/>
                    <a:p>
                      <a:r>
                        <a:rPr lang="ru-RU" sz="2600" kern="1200" dirty="0" smtClean="0"/>
                        <a:t>2024</a:t>
                      </a:r>
                      <a:endParaRPr lang="ru-RU" sz="2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600" b="1" dirty="0" smtClean="0"/>
                        <a:t>Сервис для врачей «Личный доктор». </a:t>
                      </a:r>
                      <a:r>
                        <a:rPr lang="ru" sz="2600" dirty="0" smtClean="0"/>
                        <a:t>Создание сетевой структуры личных врачей, работающих по стандартам Гиппократа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+ 100%</a:t>
                      </a:r>
                      <a:endParaRPr lang="ru-RU" sz="2600" dirty="0"/>
                    </a:p>
                  </a:txBody>
                  <a:tcPr marL="150781" marR="150781" marT="75390" marB="75390"/>
                </a:tc>
              </a:tr>
            </a:tbl>
          </a:graphicData>
        </a:graphic>
      </p:graphicFrame>
      <p:sp>
        <p:nvSpPr>
          <p:cNvPr id="329" name="Google Shape;329;p41"/>
          <p:cNvSpPr txBox="1">
            <a:spLocks noGrp="1"/>
          </p:cNvSpPr>
          <p:nvPr>
            <p:ph type="title"/>
          </p:nvPr>
        </p:nvSpPr>
        <p:spPr>
          <a:xfrm>
            <a:off x="7047532" y="98351"/>
            <a:ext cx="6024743" cy="1077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150769" tIns="75357" rIns="150769" bIns="75357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346492"/>
              </a:buClr>
              <a:buSzPts val="1800"/>
            </a:pPr>
            <a:r>
              <a:rPr lang="ru" sz="3958" dirty="0">
                <a:solidFill>
                  <a:srgbClr val="485E78"/>
                </a:solidFill>
              </a:rPr>
              <a:t>ПРОГРАММА развития</a:t>
            </a:r>
            <a:endParaRPr sz="3958" dirty="0">
              <a:solidFill>
                <a:srgbClr val="485E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47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1"/>
          <p:cNvSpPr txBox="1">
            <a:spLocks noGrp="1"/>
          </p:cNvSpPr>
          <p:nvPr>
            <p:ph type="title"/>
          </p:nvPr>
        </p:nvSpPr>
        <p:spPr>
          <a:xfrm>
            <a:off x="1039024" y="386904"/>
            <a:ext cx="17969192" cy="1077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50769" tIns="75357" rIns="150769" bIns="75357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346492"/>
              </a:buClr>
              <a:buSzPts val="1800"/>
            </a:pPr>
            <a:r>
              <a:rPr lang="ru" sz="3958" dirty="0">
                <a:solidFill>
                  <a:srgbClr val="485E78"/>
                </a:solidFill>
              </a:rPr>
              <a:t>Каналы продаж Гиппократ 2.0 </a:t>
            </a:r>
            <a:r>
              <a:rPr lang="en-US" sz="3958" dirty="0">
                <a:solidFill>
                  <a:srgbClr val="485E78"/>
                </a:solidFill>
              </a:rPr>
              <a:t>/</a:t>
            </a:r>
            <a:r>
              <a:rPr lang="ru-RU" sz="3958" dirty="0">
                <a:solidFill>
                  <a:srgbClr val="485E78"/>
                </a:solidFill>
              </a:rPr>
              <a:t> </a:t>
            </a:r>
            <a:r>
              <a:rPr lang="ru-RU" sz="3958" dirty="0" err="1">
                <a:solidFill>
                  <a:srgbClr val="485E78"/>
                </a:solidFill>
              </a:rPr>
              <a:t>мотиваторы</a:t>
            </a:r>
            <a:r>
              <a:rPr lang="ru-RU" sz="3958" dirty="0">
                <a:solidFill>
                  <a:srgbClr val="485E78"/>
                </a:solidFill>
              </a:rPr>
              <a:t> покупки</a:t>
            </a:r>
            <a:endParaRPr sz="3958" dirty="0">
              <a:solidFill>
                <a:srgbClr val="485E78"/>
              </a:solidFill>
            </a:endParaRPr>
          </a:p>
        </p:txBody>
      </p:sp>
      <p:sp>
        <p:nvSpPr>
          <p:cNvPr id="330" name="Google Shape;330;p41"/>
          <p:cNvSpPr txBox="1">
            <a:spLocks noGrp="1"/>
          </p:cNvSpPr>
          <p:nvPr>
            <p:ph type="sldNum" idx="4294967295"/>
          </p:nvPr>
        </p:nvSpPr>
        <p:spPr>
          <a:xfrm>
            <a:off x="19008215" y="10695662"/>
            <a:ext cx="1121935" cy="616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077" tIns="56518" rIns="113077" bIns="56518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958" b="0" i="0" u="none" strike="noStrike" cap="none">
                <a:solidFill>
                  <a:srgbClr val="74A2CD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algn="ctr"/>
            <a:fld id="{00000000-1234-1234-1234-123412341234}" type="slidenum">
              <a:rPr lang="ru" sz="2968" b="1">
                <a:solidFill>
                  <a:srgbClr val="485E78"/>
                </a:solidFill>
                <a:latin typeface="+mn-lt"/>
              </a:rPr>
              <a:pPr algn="ctr"/>
              <a:t>35</a:t>
            </a:fld>
            <a:endParaRPr sz="2968" b="1" dirty="0">
              <a:solidFill>
                <a:srgbClr val="485E78"/>
              </a:solidFill>
              <a:latin typeface="+mn-lt"/>
            </a:endParaRPr>
          </a:p>
        </p:txBody>
      </p:sp>
      <p:graphicFrame>
        <p:nvGraphicFramePr>
          <p:cNvPr id="331" name="Google Shape;331;p41"/>
          <p:cNvGraphicFramePr/>
          <p:nvPr>
            <p:extLst/>
          </p:nvPr>
        </p:nvGraphicFramePr>
        <p:xfrm>
          <a:off x="644665" y="1464441"/>
          <a:ext cx="18014451" cy="866609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0771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20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8652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238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Целевая группа</a:t>
                      </a:r>
                      <a:endParaRPr sz="20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ЛПР</a:t>
                      </a:r>
                      <a:endParaRPr sz="20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Мотиваторы</a:t>
                      </a:r>
                      <a:endParaRPr sz="20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5863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Государственные поликлиники, стационары</a:t>
                      </a:r>
                      <a:endParaRPr sz="20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Главный врач</a:t>
                      </a:r>
                      <a:endParaRPr sz="200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-50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AutoNum type="arabicPeriod"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 Повышение ранней выявляемости заболеваний / контролируемый KPI. Расчет: приобретение 1-3 опросников по цене 40 тыс.руб. в мес.*</a:t>
                      </a:r>
                      <a:endParaRPr sz="20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2. Контроль качества работы врачей.</a:t>
                      </a:r>
                      <a:endParaRPr sz="20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3. Лояльность пациентов.</a:t>
                      </a:r>
                      <a:endParaRPr sz="20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4. Продажа платных услуг по вновь выявленным заболеваниям (гипотеза)</a:t>
                      </a:r>
                      <a:endParaRPr sz="20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5707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Негосударственные клиники</a:t>
                      </a:r>
                      <a:endParaRPr sz="200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Главный врач</a:t>
                      </a:r>
                      <a:endParaRPr sz="200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1. Увеличение среднего чека пациента до 10% в связи с выявлением новых заболеваний. Расчет: покупка клиникой 3 - 5 опросников по 50 т.р. в мес. при годовом обороте 60 млн.руб.</a:t>
                      </a:r>
                      <a:endParaRPr sz="200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2. Контроль качества работы врачей.</a:t>
                      </a:r>
                      <a:endParaRPr sz="200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3. Лояльность пациентов</a:t>
                      </a:r>
                      <a:endParaRPr sz="200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5550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МИС (мед. информ. система)</a:t>
                      </a:r>
                      <a:endParaRPr sz="200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Ген. директор</a:t>
                      </a:r>
                      <a:endParaRPr sz="200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1. Новые сервисы для клиник-клиентов.</a:t>
                      </a:r>
                      <a:endParaRPr sz="200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2. Дополнительный доход. Расчет: доход - 50% от выручки МИС с продажей 3 опросников Гиппократа 10 клиникам по цене 60 т.р. в мес. Расходы на оплату труда программиста и накладные расходы.</a:t>
                      </a:r>
                      <a:endParaRPr sz="200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6019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Телемедицинские сервисы</a:t>
                      </a:r>
                      <a:endParaRPr sz="200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Ген. директор</a:t>
                      </a:r>
                      <a:endParaRPr sz="2000" dirty="0">
                        <a:latin typeface="+mn-lt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1. Увеличение до 20% повторного обращения в связи с выявлением новых заболеваний. Расчет: 5 тыс. пациентов воспользовались опросником Гиппократ (сервис платит 100 руб. за одного пациента) и 10% из них купили вторую консультацию по 400 руб. и 10% обратились в очную клинику по 2000 руб. за первичную консультацию.</a:t>
                      </a:r>
                      <a:endParaRPr sz="20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2. Контроль качества работы врачей.</a:t>
                      </a:r>
                      <a:endParaRPr sz="20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3. Лояльность пациентов </a:t>
                      </a:r>
                      <a:endParaRPr sz="2000" dirty="0">
                        <a:latin typeface="+mn-lt"/>
                      </a:endParaRPr>
                    </a:p>
                  </a:txBody>
                  <a:tcPr marL="150825" marR="150825" marT="75412" marB="75412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5394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Врачи как физ. лица</a:t>
                      </a:r>
                      <a:endParaRPr sz="20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2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Врач</a:t>
                      </a:r>
                      <a:endParaRPr sz="2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2286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AutoNum type="arabicPeriod"/>
                      </a:pPr>
                      <a:r>
                        <a:rPr lang="ru-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Улучшение качества диагностики</a:t>
                      </a:r>
                      <a:r>
                        <a:rPr lang="ru-RU" sz="2000" baseline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 и лечения.</a:t>
                      </a:r>
                    </a:p>
                    <a:p>
                      <a:pPr marL="2286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AutoNum type="arabicPeriod"/>
                      </a:pPr>
                      <a:r>
                        <a:rPr lang="ru-RU" sz="2000" baseline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Получение дополнительных знаний и образования </a:t>
                      </a:r>
                      <a:endParaRPr sz="20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238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ФОМС</a:t>
                      </a:r>
                      <a:endParaRPr sz="20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Ген. директор</a:t>
                      </a:r>
                      <a:endParaRPr sz="2000">
                        <a:latin typeface="+mn-lt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Сокращение выплат клиникам по ОМС на лечение заболеваний в связи с их ранним выявлением</a:t>
                      </a:r>
                      <a:endParaRPr sz="200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0472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Страховые компании</a:t>
                      </a:r>
                      <a:endParaRPr sz="200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>
                          <a:latin typeface="+mn-lt"/>
                          <a:ea typeface="Arial"/>
                          <a:cs typeface="Arial"/>
                          <a:sym typeface="Arial"/>
                        </a:rPr>
                        <a:t>Ген. директор</a:t>
                      </a:r>
                      <a:endParaRPr sz="2000">
                        <a:latin typeface="+mn-lt"/>
                      </a:endParaRPr>
                    </a:p>
                  </a:txBody>
                  <a:tcPr marL="150825" marR="150825" marT="75412" marB="75412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1. Сокращение выплат клиникам по ОМС на лечение заболеваний в связи с их ранним выявлением</a:t>
                      </a:r>
                      <a:endParaRPr sz="20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0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2. Сокращение расходов предприятиям по ДМС в связи с точным прогнозом заболеваемости</a:t>
                      </a:r>
                      <a:endParaRPr sz="20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0825" marR="150825" marT="75412" marB="75412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32" name="Google Shape;332;p41"/>
          <p:cNvSpPr/>
          <p:nvPr/>
        </p:nvSpPr>
        <p:spPr>
          <a:xfrm>
            <a:off x="1814724" y="10826523"/>
            <a:ext cx="18049120" cy="418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69" tIns="75357" rIns="150769" bIns="75357" anchor="t" anchorCtr="0">
            <a:noAutofit/>
          </a:bodyPr>
          <a:lstStyle/>
          <a:p>
            <a:r>
              <a:rPr lang="ru" sz="1759" dirty="0">
                <a:solidFill>
                  <a:srgbClr val="485E78"/>
                </a:solidFill>
              </a:rPr>
              <a:t>*) Здесь и далее приводится цена продаж 40-50 тыс. руб. в мес. в расчете на 2021 – 2022 год. В будущем цена опросников будет уменьшаться</a:t>
            </a:r>
            <a:endParaRPr sz="2419" dirty="0">
              <a:solidFill>
                <a:srgbClr val="485E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31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37BBA08-2D69-4F94-BDCB-4D9CEE163C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A79A2B53-EDEB-44FE-8C99-FA97803B4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313" y="325540"/>
            <a:ext cx="18631470" cy="1010513"/>
          </a:xfrm>
        </p:spPr>
        <p:txBody>
          <a:bodyPr/>
          <a:lstStyle/>
          <a:p>
            <a:r>
              <a:rPr lang="ru" sz="4617" b="1" dirty="0">
                <a:solidFill>
                  <a:srgbClr val="346492"/>
                </a:solidFill>
              </a:rPr>
              <a:t>Резюме проекта Гиппократ 2.0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B974021-2594-4388-BD08-FC6EDE999FAD}"/>
              </a:ext>
            </a:extLst>
          </p:cNvPr>
          <p:cNvSpPr txBox="1"/>
          <p:nvPr/>
        </p:nvSpPr>
        <p:spPr>
          <a:xfrm>
            <a:off x="736313" y="1648515"/>
            <a:ext cx="7468965" cy="8467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49" b="1" dirty="0">
                <a:cs typeface="Arial" panose="020B0604020202020204" pitchFamily="34" charset="0"/>
              </a:rPr>
              <a:t>Продукт: </a:t>
            </a:r>
            <a:r>
              <a:rPr lang="ru-RU" sz="1649" dirty="0">
                <a:cs typeface="Arial" panose="020B0604020202020204" pitchFamily="34" charset="0"/>
              </a:rPr>
              <a:t>СППВР экспертного класса для автоматизированной диагностики и лечения основных заболеваний / магазин решений для лечебных учреждений и врачей</a:t>
            </a:r>
          </a:p>
          <a:p>
            <a:endParaRPr lang="ru-RU" sz="1649" dirty="0">
              <a:cs typeface="Arial" panose="020B0604020202020204" pitchFamily="34" charset="0"/>
            </a:endParaRPr>
          </a:p>
          <a:p>
            <a:r>
              <a:rPr lang="ru-RU" sz="1649" b="1" dirty="0">
                <a:cs typeface="Arial" panose="020B0604020202020204" pitchFamily="34" charset="0"/>
              </a:rPr>
              <a:t>Статус: </a:t>
            </a:r>
            <a:r>
              <a:rPr lang="ru-RU" sz="1649" dirty="0">
                <a:cs typeface="Arial" panose="020B0604020202020204" pitchFamily="34" charset="0"/>
              </a:rPr>
              <a:t>прототип, </a:t>
            </a:r>
            <a:r>
              <a:rPr lang="en-US" sz="1649" dirty="0">
                <a:cs typeface="Arial" panose="020B0604020202020204" pitchFamily="34" charset="0"/>
              </a:rPr>
              <a:t>MVP</a:t>
            </a:r>
            <a:r>
              <a:rPr lang="ru-RU" sz="1649" dirty="0">
                <a:cs typeface="Arial" panose="020B0604020202020204" pitchFamily="34" charset="0"/>
              </a:rPr>
              <a:t>, продажи, масштабирование.</a:t>
            </a:r>
          </a:p>
          <a:p>
            <a:endParaRPr lang="ru-RU" sz="1649" dirty="0">
              <a:cs typeface="Arial" panose="020B0604020202020204" pitchFamily="34" charset="0"/>
            </a:endParaRPr>
          </a:p>
          <a:p>
            <a:r>
              <a:rPr lang="ru-RU" sz="1649" b="1" dirty="0">
                <a:cs typeface="Arial" panose="020B0604020202020204" pitchFamily="34" charset="0"/>
              </a:rPr>
              <a:t>Целевые группы РФ: </a:t>
            </a:r>
            <a:r>
              <a:rPr lang="ru" sz="1649" dirty="0">
                <a:solidFill>
                  <a:schemeClr val="tx1"/>
                </a:solidFill>
                <a:cs typeface="Arial" panose="020B0604020202020204" pitchFamily="34" charset="0"/>
              </a:rPr>
              <a:t>лечебные учреждения (20,2 тыс. поликлиник, 3,2 стационаров, 3,1 тыс. негосударственных клиник), медицинские информационные системы (МИС) b2b (более 100), крупные телемедицинские системы (около 70), страховые компании b2b2b (43), ТФОМС и органы управления здравоохранением субъектов РФ с2b (более 160), врачи как физические лица (450+ тыс.). С 2022 года выход на зарубежные рынки</a:t>
            </a:r>
          </a:p>
          <a:p>
            <a:endParaRPr lang="ru" sz="1649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ru" sz="1649" b="1" dirty="0">
                <a:solidFill>
                  <a:schemeClr val="tx1"/>
                </a:solidFill>
                <a:cs typeface="Arial" panose="020B0604020202020204" pitchFamily="34" charset="0"/>
              </a:rPr>
              <a:t>Конкуренция: </a:t>
            </a:r>
            <a:r>
              <a:rPr lang="ru" sz="1649" dirty="0">
                <a:solidFill>
                  <a:schemeClr val="tx1"/>
                </a:solidFill>
                <a:cs typeface="Arial" panose="020B0604020202020204" pitchFamily="34" charset="0"/>
              </a:rPr>
              <a:t>средняя – ниже средней. Аналогов на рынке РФ нет, 5-7 близких решений</a:t>
            </a:r>
          </a:p>
          <a:p>
            <a:endParaRPr lang="ru" sz="1649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ru" sz="1649" b="1" dirty="0">
                <a:solidFill>
                  <a:schemeClr val="tx1"/>
                </a:solidFill>
                <a:cs typeface="Arial" panose="020B0604020202020204" pitchFamily="34" charset="0"/>
              </a:rPr>
              <a:t>Инновационное УТП проекта, что отличает от конкурентов:</a:t>
            </a:r>
          </a:p>
          <a:p>
            <a:r>
              <a:rPr lang="ru" sz="1649" dirty="0">
                <a:solidFill>
                  <a:schemeClr val="tx1"/>
                </a:solidFill>
                <a:cs typeface="Arial" panose="020B0604020202020204" pitchFamily="34" charset="0"/>
              </a:rPr>
              <a:t>1. Сервис сконструирован в виде </a:t>
            </a:r>
            <a:r>
              <a:rPr lang="en-US" sz="1649" dirty="0" err="1">
                <a:solidFill>
                  <a:schemeClr val="tx1"/>
                </a:solidFill>
                <a:cs typeface="Arial" panose="020B0604020202020204" pitchFamily="34" charset="0"/>
              </a:rPr>
              <a:t>Saas</a:t>
            </a:r>
            <a:r>
              <a:rPr lang="ru-RU" sz="1649" dirty="0">
                <a:solidFill>
                  <a:schemeClr val="tx1"/>
                </a:solidFill>
                <a:cs typeface="Arial" panose="020B0604020202020204" pitchFamily="34" charset="0"/>
              </a:rPr>
              <a:t>-решения, чтобы каждый пользователь (ЛУ или врач) мог выбрать необходимый ему нозологический профиль.</a:t>
            </a:r>
            <a:endParaRPr lang="ru" sz="1649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ru-RU" sz="1649" dirty="0">
                <a:solidFill>
                  <a:schemeClr val="tx1"/>
                </a:solidFill>
                <a:cs typeface="Arial" panose="020B0604020202020204" pitchFamily="34" charset="0"/>
              </a:rPr>
              <a:t>2. Программа составлена с учетом клинических протоколов и мнения экспертов в отдельных группах заболеваний. Экспертный уровень программы показывают врачу «как правильно диагностировать и лечить».</a:t>
            </a:r>
          </a:p>
          <a:p>
            <a:r>
              <a:rPr lang="ru-RU" sz="1649" dirty="0">
                <a:solidFill>
                  <a:schemeClr val="tx1"/>
                </a:solidFill>
                <a:cs typeface="Arial" panose="020B0604020202020204" pitchFamily="34" charset="0"/>
              </a:rPr>
              <a:t>2. Программа сконструирована так, чтобы её пользователями были не только лечебные учреждения, но и врачи как физические лица. </a:t>
            </a:r>
          </a:p>
          <a:p>
            <a:r>
              <a:rPr lang="ru-RU" sz="1649" dirty="0">
                <a:solidFill>
                  <a:schemeClr val="tx1"/>
                </a:solidFill>
                <a:cs typeface="Arial" panose="020B0604020202020204" pitchFamily="34" charset="0"/>
              </a:rPr>
              <a:t>3. В программе используются </a:t>
            </a:r>
            <a:r>
              <a:rPr lang="en-US" sz="1649" dirty="0">
                <a:solidFill>
                  <a:schemeClr val="tx1"/>
                </a:solidFill>
                <a:cs typeface="Arial" panose="020B0604020202020204" pitchFamily="34" charset="0"/>
              </a:rPr>
              <a:t>know-how </a:t>
            </a:r>
            <a:r>
              <a:rPr lang="ru-RU" sz="1649" dirty="0">
                <a:solidFill>
                  <a:schemeClr val="tx1"/>
                </a:solidFill>
                <a:cs typeface="Arial" panose="020B0604020202020204" pitchFamily="34" charset="0"/>
              </a:rPr>
              <a:t>алгоритмы, которые позволяют учитывать половозрастную встречаемость симптомов и заболеваний.</a:t>
            </a:r>
          </a:p>
          <a:p>
            <a:r>
              <a:rPr lang="ru-RU" sz="1649" dirty="0">
                <a:solidFill>
                  <a:schemeClr val="tx1"/>
                </a:solidFill>
                <a:cs typeface="Arial" panose="020B0604020202020204" pitchFamily="34" charset="0"/>
              </a:rPr>
              <a:t>4. Использование ИИ с 2022 года.</a:t>
            </a:r>
          </a:p>
          <a:p>
            <a:endParaRPr lang="ru-RU" sz="1649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ru-RU" sz="1649" b="1" i="1" dirty="0">
                <a:solidFill>
                  <a:schemeClr val="tx1"/>
                </a:solidFill>
                <a:cs typeface="Arial" panose="020B0604020202020204" pitchFamily="34" charset="0"/>
              </a:rPr>
              <a:t>Главный актив проекта – верифицированные протоколы цифрового лечения и БД клинических случаев. Актив будет сформирован к концу 2022 года</a:t>
            </a:r>
            <a:endParaRPr lang="ru-RU" sz="1649" dirty="0"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2BDD27C-9C35-4A99-8823-627A8556EA02}"/>
              </a:ext>
            </a:extLst>
          </p:cNvPr>
          <p:cNvSpPr txBox="1"/>
          <p:nvPr/>
        </p:nvSpPr>
        <p:spPr>
          <a:xfrm>
            <a:off x="9004416" y="1648516"/>
            <a:ext cx="9492524" cy="638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49" b="1" dirty="0"/>
              <a:t>Эффективность продукта:</a:t>
            </a:r>
          </a:p>
          <a:p>
            <a:r>
              <a:rPr lang="ru-RU" sz="1649" dirty="0"/>
              <a:t>Рост раннего выявления заболеваний до 13%. </a:t>
            </a:r>
          </a:p>
          <a:p>
            <a:r>
              <a:rPr lang="ru-RU" sz="1649" dirty="0"/>
              <a:t>Увеличение среднего чека пациента до 10%. </a:t>
            </a:r>
          </a:p>
          <a:p>
            <a:r>
              <a:rPr lang="ru-RU" sz="1649" dirty="0"/>
              <a:t>Экономия средств ЛУ за счет оптимального использования лекарственных препаратов и лабораторных до 10%.</a:t>
            </a:r>
          </a:p>
          <a:p>
            <a:r>
              <a:rPr lang="ru-RU" sz="1649" dirty="0"/>
              <a:t>Сокращение врачебных ошибок при диагностике до 12%</a:t>
            </a:r>
          </a:p>
          <a:p>
            <a:r>
              <a:rPr lang="ru-RU" sz="1649" dirty="0"/>
              <a:t>Экономия времени приёма врача до 30%</a:t>
            </a:r>
          </a:p>
          <a:p>
            <a:endParaRPr lang="ru-RU" sz="1649" b="1" dirty="0"/>
          </a:p>
          <a:p>
            <a:r>
              <a:rPr lang="ru-RU" sz="1649" b="1" dirty="0"/>
              <a:t>Дорожная карта:</a:t>
            </a:r>
          </a:p>
          <a:p>
            <a:pPr marL="282721" indent="-282721" defTabSz="1405753">
              <a:buFontTx/>
              <a:buChar char="-"/>
            </a:pPr>
            <a:r>
              <a:rPr lang="en-US" sz="1649" dirty="0" err="1"/>
              <a:t>Saas</a:t>
            </a:r>
            <a:r>
              <a:rPr lang="en-US" sz="1649" dirty="0"/>
              <a:t>-</a:t>
            </a:r>
            <a:r>
              <a:rPr lang="ru-RU" sz="1649" dirty="0"/>
              <a:t>платформа и масштабирование 2021 г.</a:t>
            </a:r>
          </a:p>
          <a:p>
            <a:pPr marL="282721" indent="-282721" defTabSz="1405753">
              <a:buFontTx/>
              <a:buChar char="-"/>
            </a:pPr>
            <a:r>
              <a:rPr lang="ru-RU" sz="1649" dirty="0"/>
              <a:t>ИИ в программе 2021 г.</a:t>
            </a:r>
          </a:p>
          <a:p>
            <a:pPr marL="282721" indent="-282721" defTabSz="1405753">
              <a:buFontTx/>
              <a:buChar char="-"/>
            </a:pPr>
            <a:r>
              <a:rPr lang="ru-RU" sz="1649" dirty="0"/>
              <a:t>формирование терапевтического референс-центра Гиппократ 2022 г.</a:t>
            </a:r>
          </a:p>
          <a:p>
            <a:pPr marL="282721" indent="-282721" defTabSz="1405753">
              <a:buFontTx/>
              <a:buChar char="-"/>
            </a:pPr>
            <a:r>
              <a:rPr lang="ru-RU" sz="1649" dirty="0"/>
              <a:t>образовательная и </a:t>
            </a:r>
            <a:r>
              <a:rPr lang="ru-RU" sz="1649" dirty="0" err="1"/>
              <a:t>геймифицированная</a:t>
            </a:r>
            <a:r>
              <a:rPr lang="ru-RU" sz="1649" dirty="0"/>
              <a:t> трансформация 2022 г.</a:t>
            </a:r>
          </a:p>
          <a:p>
            <a:pPr marL="282721" indent="-282721" defTabSz="1405753">
              <a:buFontTx/>
              <a:buChar char="-"/>
            </a:pPr>
            <a:r>
              <a:rPr lang="ru-RU" sz="1649" dirty="0"/>
              <a:t>сервис для пациентов 2023 г.</a:t>
            </a:r>
          </a:p>
          <a:p>
            <a:pPr marL="282721" indent="-282721" defTabSz="1405753">
              <a:buFontTx/>
              <a:buChar char="-"/>
            </a:pPr>
            <a:endParaRPr lang="ru-RU" sz="1649" dirty="0"/>
          </a:p>
          <a:p>
            <a:pPr defTabSz="1405753"/>
            <a:r>
              <a:rPr lang="ru-RU" sz="1649" b="1" dirty="0"/>
              <a:t>Бизнес:</a:t>
            </a:r>
          </a:p>
          <a:p>
            <a:pPr defTabSz="1405753"/>
            <a:r>
              <a:rPr lang="ru-RU" sz="1649" dirty="0"/>
              <a:t>Модель продаж – регулярная абонентская плата за используемые нозологические профили; цена продаж – 40-50 тр. </a:t>
            </a:r>
          </a:p>
          <a:p>
            <a:pPr defTabSz="1405753"/>
            <a:r>
              <a:rPr lang="ru-RU" sz="1649" dirty="0"/>
              <a:t>Требуемые инвестиции до 15,5 </a:t>
            </a:r>
            <a:r>
              <a:rPr lang="ru-RU" sz="1649" dirty="0" err="1"/>
              <a:t>млн.руб</a:t>
            </a:r>
            <a:r>
              <a:rPr lang="ru-RU" sz="1649" dirty="0"/>
              <a:t>., три транша в 2021 – 2022 гг. Инвестор получает долю в проекте от 5% до 40%.</a:t>
            </a:r>
          </a:p>
          <a:p>
            <a:pPr defTabSz="1405753"/>
            <a:r>
              <a:rPr lang="ru-RU" sz="1649" dirty="0"/>
              <a:t>Возврат инвестиций – до 24 месяцев.</a:t>
            </a:r>
          </a:p>
          <a:p>
            <a:pPr defTabSz="1405753"/>
            <a:endParaRPr lang="ru-RU" sz="1649" dirty="0"/>
          </a:p>
          <a:p>
            <a:pPr defTabSz="1405753"/>
            <a:r>
              <a:rPr lang="ru-RU" sz="1649" b="1" dirty="0"/>
              <a:t>Команда</a:t>
            </a:r>
            <a:r>
              <a:rPr lang="ru-RU" sz="1649" dirty="0"/>
              <a:t>:</a:t>
            </a:r>
          </a:p>
          <a:p>
            <a:pPr defTabSz="1405753"/>
            <a:endParaRPr lang="ru-RU" sz="2968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6022F87-5AE6-48CB-8E7D-A58621CA3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3692" y="7107105"/>
            <a:ext cx="7468963" cy="400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4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НТЕНТНЫЕ СТРАНИЦЫ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elements/1.1/"/>
    <ds:schemaRef ds:uri="f3f21cfc-4d3e-42b1-8a95-d7209818f9d6"/>
    <ds:schemaRef ds:uri="http://schemas.openxmlformats.org/package/2006/metadata/core-properties"/>
    <ds:schemaRef ds:uri="dae585fd-f7dc-4d5a-b1b8-e5742ef77c8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2215</TotalTime>
  <Words>3893</Words>
  <Application>Microsoft Office PowerPoint</Application>
  <PresentationFormat>Произвольный</PresentationFormat>
  <Paragraphs>1037</Paragraphs>
  <Slides>36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Arial</vt:lpstr>
      <vt:lpstr>Calibri</vt:lpstr>
      <vt:lpstr>Impact</vt:lpstr>
      <vt:lpstr>Segoe UI Symbol</vt:lpstr>
      <vt:lpstr>Wingdings 2</vt:lpstr>
      <vt:lpstr>КОНТЕНТНЫЕ СТРАНИЦЫ</vt:lpstr>
      <vt:lpstr>ОБЛОЖКИ</vt:lpstr>
      <vt:lpstr>РАЗДЕЛИТЕЛИ</vt:lpstr>
      <vt:lpstr>ГИППОКРАТ</vt:lpstr>
      <vt:lpstr>Путин назвал четыре нерешенные проблемы России  </vt:lpstr>
      <vt:lpstr>Проблемы в первичном звене здравоохранения России</vt:lpstr>
      <vt:lpstr>Что мы можем сделать?</vt:lpstr>
      <vt:lpstr>Гиппократ: как это работает / пациент</vt:lpstr>
      <vt:lpstr>Гиппократ: как это работает / врач</vt:lpstr>
      <vt:lpstr>Гиппократ: как это устроено</vt:lpstr>
      <vt:lpstr>Статус продукта</vt:lpstr>
      <vt:lpstr>Гиппократ – единственный сервис в России, который автоматизирует клинические рекомендации</vt:lpstr>
      <vt:lpstr>Конкуренты</vt:lpstr>
      <vt:lpstr>Еще 5 преимуществ Гиппократа</vt:lpstr>
      <vt:lpstr>Бизнес модель</vt:lpstr>
      <vt:lpstr>Оценка рынка СППВР РФ 2025: ₽3~9 млрд.</vt:lpstr>
      <vt:lpstr>Статус / июль 2021</vt:lpstr>
      <vt:lpstr>Стратегия: 10% рынка</vt:lpstr>
      <vt:lpstr>Зарубежные рынки</vt:lpstr>
      <vt:lpstr>Финансовый план</vt:lpstr>
      <vt:lpstr>Команда</vt:lpstr>
      <vt:lpstr>Инвестиции</vt:lpstr>
      <vt:lpstr>Каким будет Гиппократ 2023</vt:lpstr>
      <vt:lpstr>Презентация PowerPoint</vt:lpstr>
      <vt:lpstr>Презентация PowerPoint</vt:lpstr>
      <vt:lpstr>Дополнительные материалы</vt:lpstr>
      <vt:lpstr>Решение: Гиппократ</vt:lpstr>
      <vt:lpstr>создание Гиппократа 2.0</vt:lpstr>
      <vt:lpstr>Что говорят врачи и конкуренты: создание Гиппократа 2.0</vt:lpstr>
      <vt:lpstr>Почему стоит вложиться в Гиппократ 2.0?</vt:lpstr>
      <vt:lpstr>Презентация PowerPoint</vt:lpstr>
      <vt:lpstr>«А вы бы купили Гиппократ для личного использования?»* </vt:lpstr>
      <vt:lpstr>Каналы продаж</vt:lpstr>
      <vt:lpstr>Финансовый МОДЕЛЬ</vt:lpstr>
      <vt:lpstr>главный врач купит Гиппократ, Потому что …</vt:lpstr>
      <vt:lpstr>Гиппократ - магазин нозологических профилей для клиники и ВРАЧА*</vt:lpstr>
      <vt:lpstr>ПРОГРАММА развития</vt:lpstr>
      <vt:lpstr>Каналы продаж Гиппократ 2.0 / мотиваторы покупки</vt:lpstr>
      <vt:lpstr>Резюме проекта Гиппократ 2.0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Пользователь</cp:lastModifiedBy>
  <cp:revision>106</cp:revision>
  <dcterms:created xsi:type="dcterms:W3CDTF">2021-03-01T12:07:13Z</dcterms:created>
  <dcterms:modified xsi:type="dcterms:W3CDTF">2021-07-24T05:18:54Z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