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291" r:id="rId5"/>
    <p:sldId id="301" r:id="rId6"/>
    <p:sldId id="306" r:id="rId7"/>
    <p:sldId id="307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ирилл Чернов" initials="КЧ" lastIdx="1" clrIdx="0">
    <p:extLst>
      <p:ext uri="{19B8F6BF-5375-455C-9EA6-DF929625EA0E}">
        <p15:presenceInfo xmlns:p15="http://schemas.microsoft.com/office/powerpoint/2012/main" userId="1ff77a72346daa1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E5C3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694"/>
  </p:normalViewPr>
  <p:slideViewPr>
    <p:cSldViewPr snapToGrid="0" snapToObjects="1" showGuides="1">
      <p:cViewPr varScale="1">
        <p:scale>
          <a:sx n="110" d="100"/>
          <a:sy n="110" d="100"/>
        </p:scale>
        <p:origin x="348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Компьютерный класс «Ассистент»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Усова Лада Денисовна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Чернов Кирилл Александрович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telegram</a:t>
            </a:r>
            <a:r>
              <a:rPr lang="ru-RU" dirty="0"/>
              <a:t>: </a:t>
            </a:r>
            <a:r>
              <a:rPr lang="en-US" dirty="0"/>
              <a:t>https://t.me/Vollcher</a:t>
            </a: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60795" y="8387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60795" y="1494053"/>
            <a:ext cx="10342336" cy="5693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/>
              <a:t>Проблема: </a:t>
            </a:r>
            <a:r>
              <a:rPr lang="ru-RU" sz="2800" dirty="0"/>
              <a:t>необходимость иметь в компьютерном классе аналоги ушедших с российского рынка компьютерных программ и необходимость своевременной установки программ под использование сквозных технологий (эмуляция квантовых вычислений, тренировка нейронных сетей)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/>
              <a:t>Потенциальные потребители: </a:t>
            </a:r>
            <a:r>
              <a:rPr lang="ru-RU" sz="2800" dirty="0"/>
              <a:t>студенты, преподаватели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/>
              <a:t>Лица, принимающие решения: </a:t>
            </a:r>
            <a:r>
              <a:rPr lang="ru-RU" sz="2800" dirty="0"/>
              <a:t>ректор, чиновники министерства образования</a:t>
            </a:r>
            <a:endParaRPr lang="ru-RU" sz="28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/>
              <a:t>Решение: </a:t>
            </a:r>
            <a:r>
              <a:rPr lang="ru-RU" sz="2800" dirty="0"/>
              <a:t>компьютерный класс</a:t>
            </a:r>
            <a:endParaRPr lang="ru-RU" sz="28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b="1" dirty="0"/>
              <a:t>Технологии: </a:t>
            </a:r>
            <a:r>
              <a:rPr lang="ru-RU" sz="2800" dirty="0"/>
              <a:t>технологии информационной безопасности, </a:t>
            </a:r>
            <a:r>
              <a:rPr lang="ru-RU" sz="2800" dirty="0">
                <a:latin typeface="Gilroy-Light"/>
                <a:sym typeface="Gilroy-Light"/>
              </a:rPr>
              <a:t>технологии и программное обеспечение распределенных и высокопроизводительных вычислительных систем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84700" y="1408770"/>
            <a:ext cx="11450546" cy="563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Целевая аудитория: </a:t>
            </a:r>
            <a:r>
              <a:rPr lang="ru-RU" sz="2400" dirty="0"/>
              <a:t>евангелисты — лидеры общественного мнения;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Активные последователи — знакомые, технологические энтузиасты среди студентов; Массовые сегмент — студенты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УТП: </a:t>
            </a:r>
            <a:r>
              <a:rPr lang="ru-RU" sz="2400" dirty="0"/>
              <a:t>удобное вхождение в новые технологии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Ключевые партнёры: </a:t>
            </a:r>
            <a:r>
              <a:rPr lang="ru-RU" sz="2400" dirty="0"/>
              <a:t>ВУЗ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Ключевые ресурсы: </a:t>
            </a:r>
            <a:r>
              <a:rPr lang="ru-RU" sz="2400" dirty="0"/>
              <a:t>реализация технологий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Каналы продвижения и продаж: </a:t>
            </a:r>
            <a:r>
              <a:rPr lang="ru-RU" sz="2400" dirty="0"/>
              <a:t>личные переговоры, сайт, чат-бот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Виды взаимодействия: </a:t>
            </a:r>
            <a:r>
              <a:rPr lang="ru-RU" sz="2400" dirty="0"/>
              <a:t>ВИП, переписка, </a:t>
            </a:r>
            <a:r>
              <a:rPr lang="ru-RU" sz="2400" dirty="0" err="1"/>
              <a:t>созвоны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Ключевые процессы: </a:t>
            </a:r>
            <a:r>
              <a:rPr lang="ru-RU" sz="2400" dirty="0"/>
              <a:t>администрирование, хранение, сборка и ремонт класса, реклама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Доходы: </a:t>
            </a:r>
            <a:r>
              <a:rPr lang="ru-RU" sz="2400" dirty="0"/>
              <a:t>грант, аренда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Расходы: </a:t>
            </a:r>
            <a:r>
              <a:rPr lang="ru-RU" sz="2400" dirty="0"/>
              <a:t>аренда сервера, строительство класса, монтаж, закупка, техническое обслуживание, страхование, хостинг, создание сайта, домен, веб-разработка, администрирование</a:t>
            </a:r>
            <a:endParaRPr lang="ru-RU" sz="2400" b="1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84700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78957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954838"/>
              </p:ext>
            </p:extLst>
          </p:nvPr>
        </p:nvGraphicFramePr>
        <p:xfrm>
          <a:off x="647230" y="1413128"/>
          <a:ext cx="10955274" cy="495477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825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58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58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5341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Название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Сегмент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Предложения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Плюсы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Минусы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Цена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382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dirty="0"/>
                        <a:t>ВУЗ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dirty="0"/>
                        <a:t>Специализированный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600" dirty="0"/>
                        <a:t>Доступ только для студентов и преподавателей</a:t>
                      </a:r>
                    </a:p>
                    <a:p>
                      <a:pPr algn="l">
                        <a:defRPr sz="1600"/>
                      </a:pP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Сделано под учебные программы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Устаревание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Для студентов — бесплатно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Компьютерные клубы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Специализированный с ограниченным функционалом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Для игроков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Высокая доступность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Узкая направленность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Почасовая тарификация — 100 руб.</a:t>
                      </a:r>
                      <a:r>
                        <a:rPr lang="en-US" sz="1600" dirty="0"/>
                        <a:t>/</a:t>
                      </a:r>
                      <a:r>
                        <a:rPr lang="ru-RU" sz="1600" dirty="0"/>
                        <a:t>час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Домашние компьютеры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Персонализированный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Под личные потребности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Неограниченная доступность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Дороговизна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От 15000 руб.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Сторонние облачные решения (</a:t>
                      </a:r>
                      <a:r>
                        <a:rPr lang="en-US" sz="1600" dirty="0"/>
                        <a:t>Google, Amazon, </a:t>
                      </a:r>
                      <a:r>
                        <a:rPr lang="ru-RU" sz="1600" dirty="0"/>
                        <a:t>Яндекс)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Для профессиональных пользователей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Для профессионалов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Имеются все нововведения (Искусственный интеллект)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Платно и не доступно для России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Ежемесячная подписка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Компьютерный класс «Ассистент»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Специализированный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Доступ только для студентов и преподавателей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Не учитываются мощности самого компьютера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Не для всех пользователей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dirty="0"/>
                        <a:t>Подписочная система + разовые продажи</a:t>
                      </a:r>
                      <a:endParaRPr sz="16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318030" y="4545474"/>
            <a:ext cx="1828805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Декабрь 2024 — создание прототипа рабочей системы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398521" y="150072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Январь 2024 — организация юр. лица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501267" y="2953377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Март 2024 — создание прототипа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983281" y="5438847"/>
            <a:ext cx="184815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Декабрь 2025 — выход на самоокупаемость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93495" y="818366"/>
            <a:ext cx="4906312" cy="4893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Календарное планирование и</a:t>
            </a:r>
          </a:p>
          <a:p>
            <a:pPr algn="l"/>
            <a:endParaRPr lang="ru-RU" sz="3600" dirty="0"/>
          </a:p>
          <a:p>
            <a:pPr algn="l"/>
            <a:r>
              <a:rPr lang="ru-RU" sz="3600" dirty="0"/>
              <a:t>конкурентные преимущества:</a:t>
            </a:r>
          </a:p>
          <a:p>
            <a:pPr algn="l"/>
            <a:endParaRPr lang="ru-RU" sz="3600" dirty="0"/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1) Специфическое программное обеспечение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</a:rPr>
              <a:t>2) Обновление программного обеспечения под текущие версии</a:t>
            </a:r>
            <a:endParaRPr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5492" y="2276660"/>
            <a:ext cx="5943354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Возраст: </a:t>
            </a:r>
            <a:r>
              <a:rPr lang="ru-RU" sz="2400" dirty="0"/>
              <a:t>17-23 лет</a:t>
            </a:r>
            <a:endParaRPr lang="en-US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Увлечения: </a:t>
            </a:r>
            <a:r>
              <a:rPr lang="ru-RU" sz="2400" dirty="0"/>
              <a:t>Яндекс-музыка, ВК-музыка, </a:t>
            </a:r>
            <a:r>
              <a:rPr lang="en-US" sz="2400" dirty="0"/>
              <a:t>YouTube, </a:t>
            </a:r>
            <a:r>
              <a:rPr lang="ru-RU" sz="2400" dirty="0"/>
              <a:t>ВК-видео</a:t>
            </a:r>
            <a:endParaRPr lang="en-US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Используемые программы:</a:t>
            </a:r>
            <a:r>
              <a:rPr lang="en-US" sz="2400" b="1" dirty="0"/>
              <a:t> </a:t>
            </a:r>
            <a:r>
              <a:rPr lang="en-US" sz="2400" dirty="0"/>
              <a:t>Word, Adobe Photoshop, DaVinci Resolve, Adobe illustrator</a:t>
            </a:r>
            <a:r>
              <a:rPr lang="ru-RU" sz="2400" dirty="0"/>
              <a:t>,</a:t>
            </a:r>
            <a:r>
              <a:rPr lang="en-US" sz="2400" dirty="0"/>
              <a:t> Inkscape</a:t>
            </a:r>
            <a:endParaRPr lang="ru-RU" sz="24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/>
              <a:t>Мобильные телефоны: </a:t>
            </a:r>
            <a:r>
              <a:rPr lang="en-US" sz="2400" dirty="0"/>
              <a:t>~</a:t>
            </a:r>
            <a:r>
              <a:rPr lang="ru-RU" sz="2400" dirty="0"/>
              <a:t>17000 руб., Не</a:t>
            </a:r>
            <a:r>
              <a:rPr lang="en-US" sz="2400" dirty="0"/>
              <a:t> </a:t>
            </a:r>
            <a:r>
              <a:rPr lang="ru-RU" sz="2400" dirty="0"/>
              <a:t>последняя версия </a:t>
            </a:r>
            <a:r>
              <a:rPr lang="en-US" sz="2400" dirty="0"/>
              <a:t>Android</a:t>
            </a:r>
            <a:endParaRPr lang="ru-RU" sz="24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647231" y="906831"/>
            <a:ext cx="4906312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Портрет целевой аудитории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71E5C1B-CE2F-4E5C-9CE2-974D1B0BD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latin typeface="Gilroy-Bold"/>
              </a:rPr>
              <a:t>SOM</a:t>
            </a:r>
            <a:r>
              <a:rPr lang="ru-RU" sz="3600" b="1" dirty="0">
                <a:latin typeface="Gilroy-Bold"/>
              </a:rPr>
              <a:t>: </a:t>
            </a:r>
            <a:r>
              <a:rPr lang="en-US" sz="3600" dirty="0">
                <a:latin typeface="Gilroy-Bold"/>
              </a:rPr>
              <a:t>~10000</a:t>
            </a:r>
            <a:r>
              <a:rPr lang="ru-RU" sz="3600" dirty="0">
                <a:latin typeface="Gilroy-Bold"/>
              </a:rPr>
              <a:t> чел.</a:t>
            </a:r>
          </a:p>
          <a:p>
            <a:pPr marL="0" indent="0">
              <a:buNone/>
            </a:pPr>
            <a:r>
              <a:rPr lang="en-US" sz="3600" b="1" dirty="0">
                <a:latin typeface="Gilroy-Bold"/>
              </a:rPr>
              <a:t>SAM</a:t>
            </a:r>
            <a:r>
              <a:rPr lang="ru-RU" sz="3600" b="1" dirty="0">
                <a:latin typeface="Gilroy-Bold"/>
              </a:rPr>
              <a:t>: </a:t>
            </a:r>
            <a:r>
              <a:rPr lang="ru-RU" sz="3600" dirty="0">
                <a:latin typeface="Gilroy-Bold"/>
              </a:rPr>
              <a:t>15585 чел.</a:t>
            </a:r>
          </a:p>
          <a:p>
            <a:pPr marL="0" indent="0">
              <a:buNone/>
            </a:pPr>
            <a:r>
              <a:rPr lang="en-US" sz="3600" b="1" dirty="0">
                <a:latin typeface="Gilroy-Bold"/>
              </a:rPr>
              <a:t>TAM</a:t>
            </a:r>
            <a:r>
              <a:rPr lang="ru-RU" sz="3600" b="1" dirty="0">
                <a:latin typeface="Gilroy-Bold"/>
              </a:rPr>
              <a:t>: </a:t>
            </a:r>
            <a:r>
              <a:rPr lang="ru-RU" sz="3600" dirty="0">
                <a:latin typeface="Gilroy-Bold"/>
              </a:rPr>
              <a:t>3070235 чел.</a:t>
            </a:r>
          </a:p>
          <a:p>
            <a:pPr marL="0" indent="0">
              <a:buNone/>
            </a:pPr>
            <a:r>
              <a:rPr lang="en-US" sz="3600" b="1" dirty="0">
                <a:latin typeface="Gilroy-Bold"/>
              </a:rPr>
              <a:t>PAM</a:t>
            </a:r>
            <a:r>
              <a:rPr lang="ru-RU" sz="3600" b="1" dirty="0">
                <a:latin typeface="Gilroy-Bold"/>
              </a:rPr>
              <a:t>:</a:t>
            </a:r>
            <a:r>
              <a:rPr lang="en-US" sz="3600" b="1" dirty="0">
                <a:latin typeface="Gilroy-Bold"/>
              </a:rPr>
              <a:t> </a:t>
            </a:r>
            <a:r>
              <a:rPr lang="en-US" sz="3600" dirty="0">
                <a:latin typeface="Gilroy-Bold"/>
              </a:rPr>
              <a:t>~</a:t>
            </a:r>
            <a:r>
              <a:rPr lang="ru-RU" sz="3600" dirty="0"/>
              <a:t>10386741 чел.</a:t>
            </a:r>
          </a:p>
          <a:p>
            <a:pPr marL="0" indent="0">
              <a:buNone/>
            </a:pPr>
            <a:r>
              <a:rPr lang="ru-RU" sz="3600" b="1" dirty="0"/>
              <a:t>Стоимость за аренду с человека: </a:t>
            </a:r>
            <a:r>
              <a:rPr lang="ru-RU" sz="3600" dirty="0"/>
              <a:t>1000 </a:t>
            </a:r>
            <a:r>
              <a:rPr lang="ru-RU" sz="3600" dirty="0" err="1"/>
              <a:t>руб</a:t>
            </a:r>
            <a:r>
              <a:rPr lang="en-US" sz="3600" dirty="0"/>
              <a:t>./</a:t>
            </a:r>
            <a:r>
              <a:rPr lang="ru-RU" sz="3600" dirty="0"/>
              <a:t>год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7A84823-1E4F-4A9E-A16B-7066580831F6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D7D18A6-7D0F-4A5F-8D88-E0CD3008807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6477D0D-C8EF-4AF9-BABC-A3F1BC5A7E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C55EA81-BDC5-4CF3-8AA7-5A07548C1AF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2D3AA1F-623F-47C4-94B9-B8FCA5806A9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8323DBD-77CF-4897-8310-FFBF6E32D51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" name="Текст 2">
            <a:extLst>
              <a:ext uri="{FF2B5EF4-FFF2-40B4-BE49-F238E27FC236}">
                <a16:creationId xmlns:a16="http://schemas.microsoft.com/office/drawing/2014/main" id="{264E635D-98D8-4ABC-A83B-831BA9859DD8}"/>
              </a:ext>
            </a:extLst>
          </p:cNvPr>
          <p:cNvSpPr txBox="1"/>
          <p:nvPr/>
        </p:nvSpPr>
        <p:spPr>
          <a:xfrm>
            <a:off x="647231" y="922573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рынка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464387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1" y="507438"/>
            <a:ext cx="609600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Строй технологическое будущее России с нами!</a:t>
            </a: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6900" dirty="0"/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864CCC-A522-41EC-B314-F119C76DD96F}"/>
              </a:ext>
            </a:extLst>
          </p:cNvPr>
          <p:cNvSpPr/>
          <p:nvPr/>
        </p:nvSpPr>
        <p:spPr>
          <a:xfrm>
            <a:off x="66009" y="5305555"/>
            <a:ext cx="6096000" cy="10992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Будем рады любой помощи! Обращайтесь в </a:t>
            </a:r>
            <a:r>
              <a:rPr lang="en-US" dirty="0"/>
              <a:t>telegram</a:t>
            </a:r>
            <a:r>
              <a:rPr lang="ru-RU" dirty="0"/>
              <a:t>: </a:t>
            </a:r>
            <a:r>
              <a:rPr lang="en-US" dirty="0"/>
              <a:t>https://t.me/Vollcher</a:t>
            </a:r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3338</TotalTime>
  <Words>461</Words>
  <Application>Microsoft Office PowerPoint</Application>
  <PresentationFormat>Широкоэкранный</PresentationFormat>
  <Paragraphs>99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Кирилл Чернов</cp:lastModifiedBy>
  <cp:revision>74</cp:revision>
  <dcterms:modified xsi:type="dcterms:W3CDTF">2023-12-11T14:38:13Z</dcterms:modified>
</cp:coreProperties>
</file>