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4"/>
  </p:sldMasterIdLst>
  <p:notesMasterIdLst>
    <p:notesMasterId r:id="rId14"/>
  </p:notesMasterIdLst>
  <p:handoutMasterIdLst>
    <p:handoutMasterId r:id="rId15"/>
  </p:handoutMasterIdLst>
  <p:sldIdLst>
    <p:sldId id="266" r:id="rId5"/>
    <p:sldId id="269" r:id="rId6"/>
    <p:sldId id="279" r:id="rId7"/>
    <p:sldId id="257" r:id="rId8"/>
    <p:sldId id="285" r:id="rId9"/>
    <p:sldId id="278" r:id="rId10"/>
    <p:sldId id="284" r:id="rId11"/>
    <p:sldId id="288" r:id="rId12"/>
    <p:sldId id="27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андр" initials="А" lastIdx="1" clrIdx="0">
    <p:extLst>
      <p:ext uri="{19B8F6BF-5375-455C-9EA6-DF929625EA0E}">
        <p15:presenceInfo xmlns:p15="http://schemas.microsoft.com/office/powerpoint/2012/main" userId="0d4a832b7d874ab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6023" autoAdjust="0"/>
  </p:normalViewPr>
  <p:slideViewPr>
    <p:cSldViewPr snapToGrid="0" showGuides="1">
      <p:cViewPr varScale="1">
        <p:scale>
          <a:sx n="114" d="100"/>
          <a:sy n="114" d="100"/>
        </p:scale>
        <p:origin x="468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78805731859518"/>
          <c:y val="3.0841840964278878E-2"/>
          <c:w val="0.7308020714967165"/>
          <c:h val="0.888670005768770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Лист1!$A$2:$A$8</c:f>
              <c:strCache>
                <c:ptCount val="7"/>
                <c:pt idx="0">
                  <c:v>Западная Европа</c:v>
                </c:pt>
                <c:pt idx="1">
                  <c:v>Восточная Европа</c:v>
                </c:pt>
                <c:pt idx="2">
                  <c:v>Африка</c:v>
                </c:pt>
                <c:pt idx="3">
                  <c:v>Ближний восток</c:v>
                </c:pt>
                <c:pt idx="4">
                  <c:v>Северная Америка</c:v>
                </c:pt>
                <c:pt idx="5">
                  <c:v>Латинская Америка</c:v>
                </c:pt>
                <c:pt idx="6">
                  <c:v>Тихоокеанский регион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47.2</c:v>
                </c:pt>
                <c:pt idx="1">
                  <c:v>42.2</c:v>
                </c:pt>
                <c:pt idx="2">
                  <c:v>41.3</c:v>
                </c:pt>
                <c:pt idx="3">
                  <c:v>36.299999999999997</c:v>
                </c:pt>
                <c:pt idx="4">
                  <c:v>35.200000000000003</c:v>
                </c:pt>
                <c:pt idx="5">
                  <c:v>30.1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E2-44A4-BF8B-6C1E44E401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Лист1!$A$2:$A$8</c:f>
              <c:strCache>
                <c:ptCount val="7"/>
                <c:pt idx="0">
                  <c:v>Западная Европа</c:v>
                </c:pt>
                <c:pt idx="1">
                  <c:v>Восточная Европа</c:v>
                </c:pt>
                <c:pt idx="2">
                  <c:v>Африка</c:v>
                </c:pt>
                <c:pt idx="3">
                  <c:v>Ближний восток</c:v>
                </c:pt>
                <c:pt idx="4">
                  <c:v>Северная Америка</c:v>
                </c:pt>
                <c:pt idx="5">
                  <c:v>Латинская Америка</c:v>
                </c:pt>
                <c:pt idx="6">
                  <c:v>Тихоокеанский регион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20E2-44A4-BF8B-6C1E44E4014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Лист1!$A$2:$A$8</c:f>
              <c:strCache>
                <c:ptCount val="7"/>
                <c:pt idx="0">
                  <c:v>Западная Европа</c:v>
                </c:pt>
                <c:pt idx="1">
                  <c:v>Восточная Европа</c:v>
                </c:pt>
                <c:pt idx="2">
                  <c:v>Африка</c:v>
                </c:pt>
                <c:pt idx="3">
                  <c:v>Ближний восток</c:v>
                </c:pt>
                <c:pt idx="4">
                  <c:v>Северная Америка</c:v>
                </c:pt>
                <c:pt idx="5">
                  <c:v>Латинская Америка</c:v>
                </c:pt>
                <c:pt idx="6">
                  <c:v>Тихоокеанский регион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20E2-44A4-BF8B-6C1E44E40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6"/>
        <c:overlap val="-58"/>
        <c:axId val="498014975"/>
        <c:axId val="498015807"/>
      </c:barChart>
      <c:catAx>
        <c:axId val="4980149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8015807"/>
        <c:crosses val="autoZero"/>
        <c:auto val="1"/>
        <c:lblAlgn val="ctr"/>
        <c:lblOffset val="100"/>
        <c:noMultiLvlLbl val="0"/>
      </c:catAx>
      <c:valAx>
        <c:axId val="498015807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8014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A9E02AD-574F-46B1-91CF-758ECD9272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CDBB3E-0962-4543-8203-0E0084580C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0B9934-636A-4466-B4C2-E6E5A3EC5436}" type="datetime1">
              <a:rPr lang="ru-RU" smtClean="0"/>
              <a:t>16.12.2022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61A4A7-FC01-4444-9707-74E93BD634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8D65D7-8813-49CE-A8BE-42984C5CBD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022FEE5-93F6-4794-9247-D82E88608B7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4001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5C63A-F5B9-408E-9B46-5C0738D711E6}" type="datetime1">
              <a:rPr lang="ru-RU" smtClean="0"/>
              <a:pPr/>
              <a:t>16.12.2022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D78A92-0141-4330-8F3E-FAADFAC2384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Добрый день уважаемые слушатели и члены жюри, представляем вашему вниманию проект по разработке игры </a:t>
            </a:r>
            <a:r>
              <a:rPr lang="en-US" dirty="0" err="1"/>
              <a:t>cosmeston</a:t>
            </a:r>
            <a:r>
              <a:rPr lang="ru-RU" dirty="0"/>
              <a:t>. Над проектом работали студенты кафедры КБ-14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939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dirty="0" err="1"/>
              <a:t>Cosmeston</a:t>
            </a:r>
            <a:r>
              <a:rPr lang="en-US" dirty="0"/>
              <a:t> </a:t>
            </a:r>
            <a:r>
              <a:rPr lang="ru-RU" dirty="0"/>
              <a:t>это</a:t>
            </a:r>
            <a:r>
              <a:rPr lang="en-US" dirty="0"/>
              <a:t> </a:t>
            </a:r>
            <a:r>
              <a:rPr lang="ru-RU" dirty="0"/>
              <a:t>небольшая тихая деревушка на юге </a:t>
            </a:r>
            <a:r>
              <a:rPr lang="ru-RU" dirty="0" err="1"/>
              <a:t>скандинавии</a:t>
            </a:r>
            <a:r>
              <a:rPr lang="ru-RU" dirty="0"/>
              <a:t>. Главный герой – путешественник, который путешествует по всему миру и ищет идеальное место, чтобы остаться в нем жить. В итоге он набредает на небольшую тихую деревушку, которая настолько его очаровывает, что он решает оставить свои поиски. Однако, для того чтобы остаться в ней жить, ему сначала нужно подружиться со всеми жителями и найти с ними общий язык в прямом и переносном смысле. Так как герой прибыл издалека ему плохо известен английский – язык на котором общаются все в деревни. Если </a:t>
            </a:r>
            <a:r>
              <a:rPr lang="ru-RU" dirty="0" err="1"/>
              <a:t>эдварда</a:t>
            </a:r>
            <a:r>
              <a:rPr lang="ru-RU" dirty="0"/>
              <a:t> не смогут понять в деревне, то его выгонят из деревне как недостойного чужака.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939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dirty="0" err="1"/>
              <a:t>Cosmeston</a:t>
            </a:r>
            <a:r>
              <a:rPr lang="en-US" dirty="0"/>
              <a:t> </a:t>
            </a:r>
            <a:r>
              <a:rPr lang="ru-RU" dirty="0"/>
              <a:t>это</a:t>
            </a:r>
            <a:r>
              <a:rPr lang="en-US" dirty="0"/>
              <a:t> </a:t>
            </a:r>
            <a:r>
              <a:rPr lang="ru-RU" dirty="0"/>
              <a:t>небольшая тихая деревушка на юге </a:t>
            </a:r>
            <a:r>
              <a:rPr lang="ru-RU" dirty="0" err="1"/>
              <a:t>скандинавии</a:t>
            </a:r>
            <a:r>
              <a:rPr lang="ru-RU" dirty="0"/>
              <a:t>. Главный герой – путешественник, который путешествует по всему миру и ищет идеальное место, чтобы остаться в нем жить. В итоге он набредает на небольшую тихую деревушку, которая настолько его очаровывает, что он решает оставить свои поиски. Однако, для того чтобы остаться в ней жить, ему сначала нужно подружиться со всеми жителями и найти с ними общий язык в прямом и переносном смысле. Так как герой прибыл издалека ему плохо известен английский – язык на котором общаются все в деревни. Если </a:t>
            </a:r>
            <a:r>
              <a:rPr lang="ru-RU" dirty="0" err="1"/>
              <a:t>эдварда</a:t>
            </a:r>
            <a:r>
              <a:rPr lang="ru-RU" dirty="0"/>
              <a:t> не смогут понять в деревне, то его выгонят из деревне как недостойного чужака.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691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750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дальнейшем планируется добавить в игру различные квесты, выполнение которых поможет игроку подружиться с жителями и изучить их язык. Если пользователь будет затрудняться в прохождении, ему будут предложены различные подсказки и обучающие материалы. Также в дальнейшем, для увеличения возможных вариаций составления диалогов в механизм общения с жителями планируется встроить интеллектуального диалогового агента. Потенциально данную игру можно адаптировать под любой иностранный язык.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D78A92-0141-4330-8F3E-FAADFAC23844}" type="slidenum">
              <a:rPr lang="ru-RU" noProof="0" smtClean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64802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дальнейшем планируется добавить в игру различные квесты, выполнение которых поможет игроку подружиться с жителями и изучить их язык. Если пользователь будет затрудняться в прохождении, ему будут предложены различные подсказки и обучающие материалы. Также в дальнейшем, для увеличения возможных вариаций составления диалогов в механизм общения с жителями планируется встроить интеллектуального диалогового агента. Потенциально данную игру можно адаптировать под любой иностранный язык.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D78A92-0141-4330-8F3E-FAADFAC23844}" type="slidenum">
              <a:rPr lang="ru-RU" noProof="0" smtClean="0"/>
              <a:t>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04437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249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476B0-FDB6-3D9D-EA06-683956D98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22F960-4FFC-83C4-6BC7-4F1E68013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E49087-F13F-DC7B-FB0C-4F84C9C85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498C36-A6D4-A282-F3C8-13116934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977606-E062-5975-94D4-AF4FA8715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Графический объект 37">
            <a:extLst>
              <a:ext uri="{FF2B5EF4-FFF2-40B4-BE49-F238E27FC236}">
                <a16:creationId xmlns:a16="http://schemas.microsoft.com/office/drawing/2014/main" id="{38872FB6-4011-2283-94F4-4B0AAB9EDDDB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8" name="Графический объект 36">
            <a:extLst>
              <a:ext uri="{FF2B5EF4-FFF2-40B4-BE49-F238E27FC236}">
                <a16:creationId xmlns:a16="http://schemas.microsoft.com/office/drawing/2014/main" id="{6039F30A-901F-93D1-5DE5-5D6DB5A397F9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6160954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12E3D5-B8B2-51AA-042F-9B28F0D1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07E914-CB46-C8DD-B6C4-CE6085963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11E001-DCFB-654E-3444-598D88494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9A90B2-9635-E630-1D68-74F2B983E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454779-ABCB-B422-4EA7-019870155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E959F58-15DA-86D1-0F03-8861A2EF57D6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Графический объект 12">
            <a:extLst>
              <a:ext uri="{FF2B5EF4-FFF2-40B4-BE49-F238E27FC236}">
                <a16:creationId xmlns:a16="http://schemas.microsoft.com/office/drawing/2014/main" id="{0DA20270-6F0D-E31A-7E44-785871258C05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grpSp>
        <p:nvGrpSpPr>
          <p:cNvPr id="9" name="Графический объект 39">
            <a:extLst>
              <a:ext uri="{FF2B5EF4-FFF2-40B4-BE49-F238E27FC236}">
                <a16:creationId xmlns:a16="http://schemas.microsoft.com/office/drawing/2014/main" id="{59DCDB13-80F2-E7C7-1950-6C99F0A3B270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10" name="Полилиния: Фигура 41">
              <a:extLst>
                <a:ext uri="{FF2B5EF4-FFF2-40B4-BE49-F238E27FC236}">
                  <a16:creationId xmlns:a16="http://schemas.microsoft.com/office/drawing/2014/main" id="{C8AB0F7F-48A5-AD06-05D1-915AF77563DB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1" name="Полилиния: Фигура 42">
              <a:extLst>
                <a:ext uri="{FF2B5EF4-FFF2-40B4-BE49-F238E27FC236}">
                  <a16:creationId xmlns:a16="http://schemas.microsoft.com/office/drawing/2014/main" id="{DB1AE50B-2C59-3FFB-4C64-460A114C7F52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: Фигура 43">
              <a:extLst>
                <a:ext uri="{FF2B5EF4-FFF2-40B4-BE49-F238E27FC236}">
                  <a16:creationId xmlns:a16="http://schemas.microsoft.com/office/drawing/2014/main" id="{6C216670-FF54-2488-D1A2-CA0025DA8B5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: фигура 44">
              <a:extLst>
                <a:ext uri="{FF2B5EF4-FFF2-40B4-BE49-F238E27FC236}">
                  <a16:creationId xmlns:a16="http://schemas.microsoft.com/office/drawing/2014/main" id="{C9AFC965-2C2C-0474-2857-7D8ECE87F279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4" name="Полилиния: Фигура 45">
              <a:extLst>
                <a:ext uri="{FF2B5EF4-FFF2-40B4-BE49-F238E27FC236}">
                  <a16:creationId xmlns:a16="http://schemas.microsoft.com/office/drawing/2014/main" id="{B94BB500-010D-C9CD-143F-AA9B7419ACE2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5" name="Полилиния: Фигура 46">
              <a:extLst>
                <a:ext uri="{FF2B5EF4-FFF2-40B4-BE49-F238E27FC236}">
                  <a16:creationId xmlns:a16="http://schemas.microsoft.com/office/drawing/2014/main" id="{ED4DA7FD-1E4A-E2E9-64FF-646F5E43CA81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6" name="Графический объект 19">
            <a:extLst>
              <a:ext uri="{FF2B5EF4-FFF2-40B4-BE49-F238E27FC236}">
                <a16:creationId xmlns:a16="http://schemas.microsoft.com/office/drawing/2014/main" id="{ED8B17CA-789E-A2D7-C355-BB62A8A72C71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4046477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2C671C-425D-9E10-7A91-57F4921DA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453AC1-E6FA-6FB6-1411-A5F2AA503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AB6835-9142-8D49-5FFF-438F8946A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9A8071-4618-0F0B-B374-78CEDFD15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2C6845-8B41-D285-9DE7-FFB920C81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0325A4E-47EB-5942-3685-237D999167DA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Графический объект 12">
            <a:extLst>
              <a:ext uri="{FF2B5EF4-FFF2-40B4-BE49-F238E27FC236}">
                <a16:creationId xmlns:a16="http://schemas.microsoft.com/office/drawing/2014/main" id="{A2D50E9B-A7B1-A908-84B4-7763B2B937F0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9" name="Полилиния: фигура 9">
            <a:extLst>
              <a:ext uri="{FF2B5EF4-FFF2-40B4-BE49-F238E27FC236}">
                <a16:creationId xmlns:a16="http://schemas.microsoft.com/office/drawing/2014/main" id="{1A995D67-8DE7-DCBA-8B2A-25498F638448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0" name="Полилиния: Форма 24">
            <a:extLst>
              <a:ext uri="{FF2B5EF4-FFF2-40B4-BE49-F238E27FC236}">
                <a16:creationId xmlns:a16="http://schemas.microsoft.com/office/drawing/2014/main" id="{BAABCA5F-318E-B966-B54F-371F8D6A4782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00174245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5BB8DD-AAFF-7E53-C77E-1C248291D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4AA399-63CC-98E6-F1E7-5BD3CB8A1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835801-768D-0308-1571-2C950B6A3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3F1823-81C0-A6E7-585F-9E1067019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E12574-1135-E277-5D4D-E641160C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1BBB1F-2E63-0806-27E2-16276265A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1D7B208-8027-6744-F81C-E4C3B756408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Графический объект 12">
            <a:extLst>
              <a:ext uri="{FF2B5EF4-FFF2-40B4-BE49-F238E27FC236}">
                <a16:creationId xmlns:a16="http://schemas.microsoft.com/office/drawing/2014/main" id="{D88900CA-8ABC-00B9-B862-96C0AB58E254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grpSp>
        <p:nvGrpSpPr>
          <p:cNvPr id="10" name="Графический объект 39">
            <a:extLst>
              <a:ext uri="{FF2B5EF4-FFF2-40B4-BE49-F238E27FC236}">
                <a16:creationId xmlns:a16="http://schemas.microsoft.com/office/drawing/2014/main" id="{22312804-B5D0-D32B-2733-9ABF9421E70E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11" name="Полилиния: Фигура 41">
              <a:extLst>
                <a:ext uri="{FF2B5EF4-FFF2-40B4-BE49-F238E27FC236}">
                  <a16:creationId xmlns:a16="http://schemas.microsoft.com/office/drawing/2014/main" id="{5B83CEF9-C53D-7527-DFC0-50EE8600432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: Фигура 42">
              <a:extLst>
                <a:ext uri="{FF2B5EF4-FFF2-40B4-BE49-F238E27FC236}">
                  <a16:creationId xmlns:a16="http://schemas.microsoft.com/office/drawing/2014/main" id="{95434D9B-F1FB-0052-CFA8-73EDE43418E9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: Фигура 43">
              <a:extLst>
                <a:ext uri="{FF2B5EF4-FFF2-40B4-BE49-F238E27FC236}">
                  <a16:creationId xmlns:a16="http://schemas.microsoft.com/office/drawing/2014/main" id="{285DA72B-FF6B-1958-58EB-7AAC00376E60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4" name="Полилиния: фигура 44">
              <a:extLst>
                <a:ext uri="{FF2B5EF4-FFF2-40B4-BE49-F238E27FC236}">
                  <a16:creationId xmlns:a16="http://schemas.microsoft.com/office/drawing/2014/main" id="{AA9F8027-9764-E6FC-6298-B10D0B8E87EC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5" name="Полилиния: Фигура 45">
              <a:extLst>
                <a:ext uri="{FF2B5EF4-FFF2-40B4-BE49-F238E27FC236}">
                  <a16:creationId xmlns:a16="http://schemas.microsoft.com/office/drawing/2014/main" id="{DC6FA035-EB6F-4BE3-A9C3-A888092A1F58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: Фигура 46">
              <a:extLst>
                <a:ext uri="{FF2B5EF4-FFF2-40B4-BE49-F238E27FC236}">
                  <a16:creationId xmlns:a16="http://schemas.microsoft.com/office/drawing/2014/main" id="{894A4A98-3D6E-D9A6-DFCE-CECB2B3CD8EA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7" name="Графический объект 19">
            <a:extLst>
              <a:ext uri="{FF2B5EF4-FFF2-40B4-BE49-F238E27FC236}">
                <a16:creationId xmlns:a16="http://schemas.microsoft.com/office/drawing/2014/main" id="{F0ABA11C-182A-35FC-8978-4324B418C094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6675196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E85425-9F2D-1EFA-3062-731642798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F5B545-7396-2841-FB39-523CA342D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2D18C1-D190-7799-4127-5FDD274DF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58E6700-A813-2611-EF50-7044B563F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B6DA585-2219-1027-5425-32EE16679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EA6328-4F8A-756B-F4E1-3331FF309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A59844-2D54-C884-99C2-3CA4D15F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F23EA1-5949-539E-90F0-CB7F9F56C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9FC47A0-F3AD-9D6E-E553-1FBD6CF99171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Графический объект 12">
            <a:extLst>
              <a:ext uri="{FF2B5EF4-FFF2-40B4-BE49-F238E27FC236}">
                <a16:creationId xmlns:a16="http://schemas.microsoft.com/office/drawing/2014/main" id="{9E94FD18-AF2D-3325-07B6-970ED4FA9B43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grpSp>
        <p:nvGrpSpPr>
          <p:cNvPr id="12" name="Графический объект 39">
            <a:extLst>
              <a:ext uri="{FF2B5EF4-FFF2-40B4-BE49-F238E27FC236}">
                <a16:creationId xmlns:a16="http://schemas.microsoft.com/office/drawing/2014/main" id="{1FA2A4D2-E71A-7198-99F9-B39501700215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13" name="Полилиния: Фигура 41">
              <a:extLst>
                <a:ext uri="{FF2B5EF4-FFF2-40B4-BE49-F238E27FC236}">
                  <a16:creationId xmlns:a16="http://schemas.microsoft.com/office/drawing/2014/main" id="{75730EAF-1B96-0AA8-48C7-214E257199E6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4" name="Полилиния: Фигура 42">
              <a:extLst>
                <a:ext uri="{FF2B5EF4-FFF2-40B4-BE49-F238E27FC236}">
                  <a16:creationId xmlns:a16="http://schemas.microsoft.com/office/drawing/2014/main" id="{9C76C136-748C-37B9-7B3E-9425F102CEF1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5" name="Полилиния: Фигура 43">
              <a:extLst>
                <a:ext uri="{FF2B5EF4-FFF2-40B4-BE49-F238E27FC236}">
                  <a16:creationId xmlns:a16="http://schemas.microsoft.com/office/drawing/2014/main" id="{4ECCC241-72DD-A257-4A44-4F2CF99E585B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: фигура 44">
              <a:extLst>
                <a:ext uri="{FF2B5EF4-FFF2-40B4-BE49-F238E27FC236}">
                  <a16:creationId xmlns:a16="http://schemas.microsoft.com/office/drawing/2014/main" id="{8FEB76F1-6877-69CE-6757-9BF9AB0D00B3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7" name="Полилиния: Фигура 45">
              <a:extLst>
                <a:ext uri="{FF2B5EF4-FFF2-40B4-BE49-F238E27FC236}">
                  <a16:creationId xmlns:a16="http://schemas.microsoft.com/office/drawing/2014/main" id="{BFD513B2-0863-09E7-5D19-E950E3C02CD4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8" name="Полилиния: Фигура 46">
              <a:extLst>
                <a:ext uri="{FF2B5EF4-FFF2-40B4-BE49-F238E27FC236}">
                  <a16:creationId xmlns:a16="http://schemas.microsoft.com/office/drawing/2014/main" id="{A72652D6-835A-6AD7-2BDA-03D55D1F1D01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9" name="Графический объект 19">
            <a:extLst>
              <a:ext uri="{FF2B5EF4-FFF2-40B4-BE49-F238E27FC236}">
                <a16:creationId xmlns:a16="http://schemas.microsoft.com/office/drawing/2014/main" id="{781F18DD-E915-67CD-0027-4FD223B28447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8012767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60BCCB-A90C-0B40-EFEE-211FF9C14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23E212F-47B8-AA6A-73B3-343A5BD83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CEFC6D-D96D-3A11-4D8E-62242F771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3C6B12-D3A2-02EE-B21B-15D16E349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203582D-0E7D-7981-8C09-E04D53E30528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7" name="Графический объект 12">
            <a:extLst>
              <a:ext uri="{FF2B5EF4-FFF2-40B4-BE49-F238E27FC236}">
                <a16:creationId xmlns:a16="http://schemas.microsoft.com/office/drawing/2014/main" id="{5369B66E-5744-D558-5DBE-F6AF16B0AF69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grpSp>
        <p:nvGrpSpPr>
          <p:cNvPr id="8" name="Графический объект 39">
            <a:extLst>
              <a:ext uri="{FF2B5EF4-FFF2-40B4-BE49-F238E27FC236}">
                <a16:creationId xmlns:a16="http://schemas.microsoft.com/office/drawing/2014/main" id="{F02B0B60-A1C1-13A1-125B-78C4F134BEC2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9" name="Полилиния: Фигура 41">
              <a:extLst>
                <a:ext uri="{FF2B5EF4-FFF2-40B4-BE49-F238E27FC236}">
                  <a16:creationId xmlns:a16="http://schemas.microsoft.com/office/drawing/2014/main" id="{712A8B09-EACD-E6B0-4B44-8DADFFFD342C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0" name="Полилиния: Фигура 42">
              <a:extLst>
                <a:ext uri="{FF2B5EF4-FFF2-40B4-BE49-F238E27FC236}">
                  <a16:creationId xmlns:a16="http://schemas.microsoft.com/office/drawing/2014/main" id="{CCCE4AA1-F265-1498-3938-9AAEB2DBF27E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1" name="Полилиния: Фигура 43">
              <a:extLst>
                <a:ext uri="{FF2B5EF4-FFF2-40B4-BE49-F238E27FC236}">
                  <a16:creationId xmlns:a16="http://schemas.microsoft.com/office/drawing/2014/main" id="{D783EA7B-953B-FD31-E7BA-CF56A5218447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: фигура 44">
              <a:extLst>
                <a:ext uri="{FF2B5EF4-FFF2-40B4-BE49-F238E27FC236}">
                  <a16:creationId xmlns:a16="http://schemas.microsoft.com/office/drawing/2014/main" id="{F0147E8D-DFE5-FD0B-A943-8DE4E2DC7F95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: Фигура 45">
              <a:extLst>
                <a:ext uri="{FF2B5EF4-FFF2-40B4-BE49-F238E27FC236}">
                  <a16:creationId xmlns:a16="http://schemas.microsoft.com/office/drawing/2014/main" id="{B747F8A2-6641-DE94-E4EE-1E07606F0E3E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4" name="Полилиния: Фигура 46">
              <a:extLst>
                <a:ext uri="{FF2B5EF4-FFF2-40B4-BE49-F238E27FC236}">
                  <a16:creationId xmlns:a16="http://schemas.microsoft.com/office/drawing/2014/main" id="{4C02070B-C906-D38C-8E91-77FE7E4E77DF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5" name="Графический объект 19">
            <a:extLst>
              <a:ext uri="{FF2B5EF4-FFF2-40B4-BE49-F238E27FC236}">
                <a16:creationId xmlns:a16="http://schemas.microsoft.com/office/drawing/2014/main" id="{AA9B17A6-7598-197E-B19F-C453FED00092}"/>
              </a:ext>
            </a:extLst>
          </p:cNvPr>
          <p:cNvSpPr/>
          <p:nvPr userDrawn="1"/>
        </p:nvSpPr>
        <p:spPr>
          <a:xfrm>
            <a:off x="838200" y="1492524"/>
            <a:ext cx="6588000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7665321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14325DE-92AC-B8BE-A6D4-1537F1914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F40794-76E5-A8C9-0B06-21CB3839B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A6AD0E-2AE3-08D3-0D95-4D7ABA60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01B77559-CCCC-C8F5-2602-652FDAA0A0D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Графический объект 12">
            <a:extLst>
              <a:ext uri="{FF2B5EF4-FFF2-40B4-BE49-F238E27FC236}">
                <a16:creationId xmlns:a16="http://schemas.microsoft.com/office/drawing/2014/main" id="{8C205A73-AE90-56BA-6B46-3C9BC5D316B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grpSp>
        <p:nvGrpSpPr>
          <p:cNvPr id="7" name="Графический объект 39">
            <a:extLst>
              <a:ext uri="{FF2B5EF4-FFF2-40B4-BE49-F238E27FC236}">
                <a16:creationId xmlns:a16="http://schemas.microsoft.com/office/drawing/2014/main" id="{FF86CB2C-F374-B49E-2993-54E928EE9EC8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8" name="Полилиния: Фигура 41">
              <a:extLst>
                <a:ext uri="{FF2B5EF4-FFF2-40B4-BE49-F238E27FC236}">
                  <a16:creationId xmlns:a16="http://schemas.microsoft.com/office/drawing/2014/main" id="{24AC2D7C-2F24-F3FB-0E12-EE87C420FF9E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9" name="Полилиния: Фигура 42">
              <a:extLst>
                <a:ext uri="{FF2B5EF4-FFF2-40B4-BE49-F238E27FC236}">
                  <a16:creationId xmlns:a16="http://schemas.microsoft.com/office/drawing/2014/main" id="{2CE05C78-7821-51B0-A901-4096C1CECF15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0" name="Полилиния: Фигура 43">
              <a:extLst>
                <a:ext uri="{FF2B5EF4-FFF2-40B4-BE49-F238E27FC236}">
                  <a16:creationId xmlns:a16="http://schemas.microsoft.com/office/drawing/2014/main" id="{DC9BACB9-4BAD-2049-105A-FF5A83AF09C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1" name="Полилиния: фигура 44">
              <a:extLst>
                <a:ext uri="{FF2B5EF4-FFF2-40B4-BE49-F238E27FC236}">
                  <a16:creationId xmlns:a16="http://schemas.microsoft.com/office/drawing/2014/main" id="{F0F98D50-0A65-ADA5-3153-03682AE60105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: Фигура 45">
              <a:extLst>
                <a:ext uri="{FF2B5EF4-FFF2-40B4-BE49-F238E27FC236}">
                  <a16:creationId xmlns:a16="http://schemas.microsoft.com/office/drawing/2014/main" id="{B3160047-7A1F-0214-4503-CFA520BBE5C3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: Фигура 46">
              <a:extLst>
                <a:ext uri="{FF2B5EF4-FFF2-40B4-BE49-F238E27FC236}">
                  <a16:creationId xmlns:a16="http://schemas.microsoft.com/office/drawing/2014/main" id="{5B1DB5E0-C051-4A8F-66AD-591767ACD3D4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86523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971162-4AFF-4700-8294-5F4179A9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8E3919-14C6-3BDD-5536-ADAEACF01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8D6218-02CB-0B10-6363-D18CCCCEA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4F8D9F-5732-3F16-A5FA-CCD2A9E85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32112E-997D-02D2-03ED-CDD3A4ABA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1A08F5-A27C-76A4-D1C5-4A2D57B7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9C318E50-87CD-AE06-F624-628EC5A856A6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Графический объект 12">
            <a:extLst>
              <a:ext uri="{FF2B5EF4-FFF2-40B4-BE49-F238E27FC236}">
                <a16:creationId xmlns:a16="http://schemas.microsoft.com/office/drawing/2014/main" id="{B7CAD5C1-DA0D-F625-80E7-605B0C330C69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0" name="Полилиния: Фигура 37">
            <a:extLst>
              <a:ext uri="{FF2B5EF4-FFF2-40B4-BE49-F238E27FC236}">
                <a16:creationId xmlns:a16="http://schemas.microsoft.com/office/drawing/2014/main" id="{F5DE220F-33DD-4670-F3D8-1A4A3D520822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11" name="Графический объект 33">
            <a:extLst>
              <a:ext uri="{FF2B5EF4-FFF2-40B4-BE49-F238E27FC236}">
                <a16:creationId xmlns:a16="http://schemas.microsoft.com/office/drawing/2014/main" id="{8744596A-506F-EBB7-BD3F-E12EAA1501C8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2" name="Полилиния: Фигура 32">
            <a:extLst>
              <a:ext uri="{FF2B5EF4-FFF2-40B4-BE49-F238E27FC236}">
                <a16:creationId xmlns:a16="http://schemas.microsoft.com/office/drawing/2014/main" id="{D5679DB2-7FA3-7AA4-E482-B693FCF060E6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3" name="Полилиния: фигура 40">
            <a:extLst>
              <a:ext uri="{FF2B5EF4-FFF2-40B4-BE49-F238E27FC236}">
                <a16:creationId xmlns:a16="http://schemas.microsoft.com/office/drawing/2014/main" id="{9619F7A3-EA8A-27F4-4C99-4ABA58D7A25A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4108990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0590B-12F3-C05B-3DA4-67F50F569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7E95FE-1D6B-2B6D-E17D-450E45ED3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63C248-E461-2978-3BE8-BB991364C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50F3EE-8E76-B4F9-A964-F2F4915E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797D0B-76CB-7769-005B-E0971F36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46F0F5-AC04-D67C-C3A2-30547A591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E479B91-ECB2-490C-C6AA-E0551B1696DB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Графический объект 12">
            <a:extLst>
              <a:ext uri="{FF2B5EF4-FFF2-40B4-BE49-F238E27FC236}">
                <a16:creationId xmlns:a16="http://schemas.microsoft.com/office/drawing/2014/main" id="{B3A2869F-F41A-D83B-5BDF-3F47912EA9E3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0" name="Полилиния: Фигура 37">
            <a:extLst>
              <a:ext uri="{FF2B5EF4-FFF2-40B4-BE49-F238E27FC236}">
                <a16:creationId xmlns:a16="http://schemas.microsoft.com/office/drawing/2014/main" id="{9DE593B7-3503-B01F-3C27-7486E11F4837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11" name="Графический объект 33">
            <a:extLst>
              <a:ext uri="{FF2B5EF4-FFF2-40B4-BE49-F238E27FC236}">
                <a16:creationId xmlns:a16="http://schemas.microsoft.com/office/drawing/2014/main" id="{BC915543-EF81-A939-56AD-82C143F7B04F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2" name="Полилиния: Фигура 32">
            <a:extLst>
              <a:ext uri="{FF2B5EF4-FFF2-40B4-BE49-F238E27FC236}">
                <a16:creationId xmlns:a16="http://schemas.microsoft.com/office/drawing/2014/main" id="{0CAB8089-19C7-2D95-30E9-9E2E2EA73B76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3" name="Полилиния: фигура 40">
            <a:extLst>
              <a:ext uri="{FF2B5EF4-FFF2-40B4-BE49-F238E27FC236}">
                <a16:creationId xmlns:a16="http://schemas.microsoft.com/office/drawing/2014/main" id="{F54A3644-089E-3B0E-585B-7F0C9EB9EF8A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6533350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908A1-A33C-0EAD-E160-13A6BB08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ED1351-E606-DFB5-7427-5F886F6FF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9215B4-087A-AC2D-E072-A9304507A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4C96A4-82BB-0F22-136D-AAACFE902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47B070-4FFF-F5A7-55F9-411DB26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18476469"/>
      </p:ext>
    </p:extLst>
  </p:cSld>
  <p:clrMapOvr>
    <a:masterClrMapping/>
  </p:clrMapOvr>
  <p:transition spd="slow">
    <p:wipe/>
  </p:transition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B1A0C2D-7687-0EDA-E64B-1C97CDE240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242BCE-3C6C-EDE0-00A6-C0388A56B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6EE9B8-CB42-72FA-1970-BFDD920A9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8A9594-E1BD-3AF5-D97F-A95305BC7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B978F5-4B93-78FD-CA2F-85B63798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75061100"/>
      </p:ext>
    </p:extLst>
  </p:cSld>
  <p:clrMapOvr>
    <a:masterClrMapping/>
  </p:clrMapOvr>
  <p:transition spd="slow">
    <p:wipe/>
  </p:transition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 rtlCol="0">
            <a:noAutofit/>
          </a:bodyPr>
          <a:lstStyle>
            <a:lvl1pPr>
              <a:defRPr sz="6000"/>
            </a:lvl1pPr>
          </a:lstStyle>
          <a:p>
            <a:pPr rtl="0"/>
            <a:r>
              <a:rPr lang="ru-RU" noProof="0" dirty="0"/>
              <a:t>ЗАГОЛОВОК</a:t>
            </a:r>
            <a:br>
              <a:rPr lang="ru-RU" noProof="0" dirty="0"/>
            </a:br>
            <a:r>
              <a:rPr lang="ru-RU" noProof="0" dirty="0"/>
              <a:t>ПРЕЗЕНТАЦИИ    </a:t>
            </a:r>
          </a:p>
        </p:txBody>
      </p:sp>
      <p:sp>
        <p:nvSpPr>
          <p:cNvPr id="23" name="Текст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6259" y="5096662"/>
            <a:ext cx="4367531" cy="949829"/>
          </a:xfrm>
        </p:spPr>
        <p:txBody>
          <a:bodyPr rtlCol="0"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Месяц</a:t>
            </a:r>
            <a:br>
              <a:rPr lang="ru-RU" noProof="0" dirty="0"/>
            </a:br>
            <a:r>
              <a:rPr lang="ru-RU" noProof="0" dirty="0"/>
              <a:t>20XX</a:t>
            </a:r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86259" y="3425363"/>
            <a:ext cx="3629300" cy="949829"/>
          </a:xfrm>
        </p:spPr>
        <p:txBody>
          <a:bodyPr rtlCol="0">
            <a:normAutofit/>
          </a:bodyPr>
          <a:lstStyle>
            <a:lvl1pPr marL="0" indent="0">
              <a:buNone/>
              <a:defRPr sz="2800" b="1" i="0"/>
            </a:lvl1pPr>
          </a:lstStyle>
          <a:p>
            <a:pPr lvl="0" rtl="0"/>
            <a:r>
              <a:rPr lang="ru-RU" noProof="0" dirty="0"/>
              <a:t>Ключевая фраза</a:t>
            </a:r>
            <a:br>
              <a:rPr lang="ru-RU" noProof="0" dirty="0"/>
            </a:br>
            <a:r>
              <a:rPr lang="ru-RU" noProof="0" dirty="0"/>
              <a:t>презентации</a:t>
            </a:r>
          </a:p>
        </p:txBody>
      </p:sp>
      <p:sp>
        <p:nvSpPr>
          <p:cNvPr id="40" name="Графический объект 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3636000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2" name="Графический объект 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8C7B70A1-A813-470C-A829-7CC44559C94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14953" y="0"/>
            <a:ext cx="7585924" cy="594957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51777660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с благодарност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3C229411-48AD-4A50-B02E-041030F1896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45189" y="1"/>
            <a:ext cx="6943003" cy="5934621"/>
          </a:xfrm>
          <a:custGeom>
            <a:avLst/>
            <a:gdLst>
              <a:gd name="connsiteX0" fmla="*/ 6940462 w 6943003"/>
              <a:gd name="connsiteY0" fmla="*/ 0 h 5934621"/>
              <a:gd name="connsiteX1" fmla="*/ 6943003 w 6943003"/>
              <a:gd name="connsiteY1" fmla="*/ 0 h 5934621"/>
              <a:gd name="connsiteX2" fmla="*/ 6943003 w 6943003"/>
              <a:gd name="connsiteY2" fmla="*/ 3562350 h 5934621"/>
              <a:gd name="connsiteX3" fmla="*/ 2564043 w 6943003"/>
              <a:gd name="connsiteY3" fmla="*/ 5721350 h 5934621"/>
              <a:gd name="connsiteX4" fmla="*/ 233592 w 6943003"/>
              <a:gd name="connsiteY4" fmla="*/ 4930141 h 5934621"/>
              <a:gd name="connsiteX5" fmla="*/ 213272 w 6943003"/>
              <a:gd name="connsiteY5" fmla="*/ 4889500 h 5934621"/>
              <a:gd name="connsiteX6" fmla="*/ 1004482 w 6943003"/>
              <a:gd name="connsiteY6" fmla="*/ 2559050 h 5934621"/>
              <a:gd name="connsiteX7" fmla="*/ 2136693 w 6943003"/>
              <a:gd name="connsiteY7" fmla="*/ 2000704 h 5934621"/>
              <a:gd name="connsiteX8" fmla="*/ 2183042 w 6943003"/>
              <a:gd name="connsiteY8" fmla="*/ 2039620 h 5934621"/>
              <a:gd name="connsiteX9" fmla="*/ 2473872 w 6943003"/>
              <a:gd name="connsiteY9" fmla="*/ 2129790 h 5934621"/>
              <a:gd name="connsiteX10" fmla="*/ 2787562 w 6943003"/>
              <a:gd name="connsiteY10" fmla="*/ 2048510 h 59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003" h="5934621">
                <a:moveTo>
                  <a:pt x="6940462" y="0"/>
                </a:moveTo>
                <a:lnTo>
                  <a:pt x="6943003" y="0"/>
                </a:lnTo>
                <a:lnTo>
                  <a:pt x="6943003" y="3562350"/>
                </a:lnTo>
                <a:lnTo>
                  <a:pt x="2564043" y="5721350"/>
                </a:lnTo>
                <a:cubicBezTo>
                  <a:pt x="1003212" y="6490971"/>
                  <a:pt x="233592" y="4930141"/>
                  <a:pt x="233592" y="4930141"/>
                </a:cubicBezTo>
                <a:lnTo>
                  <a:pt x="213272" y="4889500"/>
                </a:lnTo>
                <a:cubicBezTo>
                  <a:pt x="-556348" y="3328670"/>
                  <a:pt x="1004482" y="2559050"/>
                  <a:pt x="1004482" y="2559050"/>
                </a:cubicBezTo>
                <a:lnTo>
                  <a:pt x="2136693" y="2000704"/>
                </a:lnTo>
                <a:lnTo>
                  <a:pt x="2183042" y="2039620"/>
                </a:lnTo>
                <a:cubicBezTo>
                  <a:pt x="2251622" y="2086610"/>
                  <a:pt x="2349412" y="2129790"/>
                  <a:pt x="2473872" y="2129790"/>
                </a:cubicBezTo>
                <a:cubicBezTo>
                  <a:pt x="2564042" y="2129790"/>
                  <a:pt x="2668182" y="2108200"/>
                  <a:pt x="2787562" y="204851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44" y="453050"/>
            <a:ext cx="10515600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dirty="0"/>
              <a:t>СПАСИБО!</a:t>
            </a:r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id="{F9E3EED1-7BB3-4B75-BCA9-1C1223740B3C}"/>
              </a:ext>
            </a:extLst>
          </p:cNvPr>
          <p:cNvSpPr/>
          <p:nvPr/>
        </p:nvSpPr>
        <p:spPr>
          <a:xfrm>
            <a:off x="8704586" y="5422906"/>
            <a:ext cx="736600" cy="736600"/>
          </a:xfrm>
          <a:custGeom>
            <a:avLst/>
            <a:gdLst>
              <a:gd name="connsiteX0" fmla="*/ 372104 w 736600"/>
              <a:gd name="connsiteY0" fmla="*/ 731514 h 736600"/>
              <a:gd name="connsiteX1" fmla="*/ 731514 w 736600"/>
              <a:gd name="connsiteY1" fmla="*/ 372104 h 736600"/>
              <a:gd name="connsiteX2" fmla="*/ 372104 w 736600"/>
              <a:gd name="connsiteY2" fmla="*/ 12694 h 736600"/>
              <a:gd name="connsiteX3" fmla="*/ 12694 w 736600"/>
              <a:gd name="connsiteY3" fmla="*/ 372104 h 736600"/>
              <a:gd name="connsiteX4" fmla="*/ 372104 w 736600"/>
              <a:gd name="connsiteY4" fmla="*/ 731514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00" h="736600">
                <a:moveTo>
                  <a:pt x="372104" y="731514"/>
                </a:moveTo>
                <a:cubicBezTo>
                  <a:pt x="570224" y="731514"/>
                  <a:pt x="731514" y="570224"/>
                  <a:pt x="731514" y="372104"/>
                </a:cubicBezTo>
                <a:cubicBezTo>
                  <a:pt x="731514" y="173984"/>
                  <a:pt x="570224" y="12694"/>
                  <a:pt x="372104" y="12694"/>
                </a:cubicBezTo>
                <a:cubicBezTo>
                  <a:pt x="173984" y="12694"/>
                  <a:pt x="12694" y="173984"/>
                  <a:pt x="12694" y="372104"/>
                </a:cubicBezTo>
                <a:cubicBezTo>
                  <a:pt x="12694" y="570224"/>
                  <a:pt x="173984" y="731514"/>
                  <a:pt x="372104" y="731514"/>
                </a:cubicBezTo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29016A5F-A55B-4605-B66C-5C6E2BF4919F}"/>
              </a:ext>
            </a:extLst>
          </p:cNvPr>
          <p:cNvSpPr/>
          <p:nvPr/>
        </p:nvSpPr>
        <p:spPr>
          <a:xfrm>
            <a:off x="9659429" y="3776986"/>
            <a:ext cx="2540000" cy="2628900"/>
          </a:xfrm>
          <a:custGeom>
            <a:avLst/>
            <a:gdLst>
              <a:gd name="connsiteX0" fmla="*/ 2528761 w 2540000"/>
              <a:gd name="connsiteY0" fmla="*/ 12694 h 2628900"/>
              <a:gd name="connsiteX1" fmla="*/ 487871 w 2540000"/>
              <a:gd name="connsiteY1" fmla="*/ 1018534 h 2628900"/>
              <a:gd name="connsiteX2" fmla="*/ 113221 w 2540000"/>
              <a:gd name="connsiteY2" fmla="*/ 2120894 h 2628900"/>
              <a:gd name="connsiteX3" fmla="*/ 127191 w 2540000"/>
              <a:gd name="connsiteY3" fmla="*/ 2148834 h 2628900"/>
              <a:gd name="connsiteX4" fmla="*/ 1229551 w 2540000"/>
              <a:gd name="connsiteY4" fmla="*/ 2523484 h 2628900"/>
              <a:gd name="connsiteX5" fmla="*/ 2528761 w 2540000"/>
              <a:gd name="connsiteY5" fmla="*/ 1883404 h 2628900"/>
              <a:gd name="connsiteX6" fmla="*/ 2528761 w 2540000"/>
              <a:gd name="connsiteY6" fmla="*/ 12694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0000" h="2628900">
                <a:moveTo>
                  <a:pt x="2528761" y="12694"/>
                </a:moveTo>
                <a:lnTo>
                  <a:pt x="487871" y="1018534"/>
                </a:lnTo>
                <a:cubicBezTo>
                  <a:pt x="487871" y="1018534"/>
                  <a:pt x="-249999" y="1383024"/>
                  <a:pt x="113221" y="2120894"/>
                </a:cubicBezTo>
                <a:lnTo>
                  <a:pt x="127191" y="2148834"/>
                </a:lnTo>
                <a:cubicBezTo>
                  <a:pt x="127191" y="2148834"/>
                  <a:pt x="491681" y="2886705"/>
                  <a:pt x="1229551" y="2523484"/>
                </a:cubicBezTo>
                <a:lnTo>
                  <a:pt x="2528761" y="1883404"/>
                </a:lnTo>
                <a:lnTo>
                  <a:pt x="2528761" y="12694"/>
                </a:lnTo>
                <a:close/>
              </a:path>
            </a:pathLst>
          </a:custGeom>
          <a:solidFill>
            <a:schemeClr val="accent3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Текст 26">
            <a:extLst>
              <a:ext uri="{FF2B5EF4-FFF2-40B4-BE49-F238E27FC236}">
                <a16:creationId xmlns:a16="http://schemas.microsoft.com/office/drawing/2014/main" id="{9DBE4B29-4897-4A3A-B883-A887BCDA3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4420" y="3955665"/>
            <a:ext cx="4367531" cy="524711"/>
          </a:xfrm>
        </p:spPr>
        <p:txBody>
          <a:bodyPr rtlCol="0"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Сергей Зайцев</a:t>
            </a:r>
          </a:p>
        </p:txBody>
      </p:sp>
      <p:sp>
        <p:nvSpPr>
          <p:cNvPr id="20" name="Текст 26">
            <a:extLst>
              <a:ext uri="{FF2B5EF4-FFF2-40B4-BE49-F238E27FC236}">
                <a16:creationId xmlns:a16="http://schemas.microsoft.com/office/drawing/2014/main" id="{0EF4532A-9AB5-4545-A83D-BD0E396357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420" y="4633361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Телефон:</a:t>
            </a:r>
          </a:p>
        </p:txBody>
      </p:sp>
      <p:sp>
        <p:nvSpPr>
          <p:cNvPr id="21" name="Текст 26">
            <a:extLst>
              <a:ext uri="{FF2B5EF4-FFF2-40B4-BE49-F238E27FC236}">
                <a16:creationId xmlns:a16="http://schemas.microsoft.com/office/drawing/2014/main" id="{D579A1F5-9180-47FE-A31B-4E37384383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420" y="4892976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678 555-0128</a:t>
            </a:r>
          </a:p>
        </p:txBody>
      </p:sp>
      <p:sp>
        <p:nvSpPr>
          <p:cNvPr id="22" name="Текст 26">
            <a:extLst>
              <a:ext uri="{FF2B5EF4-FFF2-40B4-BE49-F238E27FC236}">
                <a16:creationId xmlns:a16="http://schemas.microsoft.com/office/drawing/2014/main" id="{71BBF4E8-67FF-4A65-9EC1-AE832CEBE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420" y="5334299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Эл. почта:</a:t>
            </a:r>
          </a:p>
        </p:txBody>
      </p:sp>
      <p:sp>
        <p:nvSpPr>
          <p:cNvPr id="23" name="Текст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420" y="5593914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ZAITSEV@EXAMPLE.COM</a:t>
            </a:r>
          </a:p>
        </p:txBody>
      </p:sp>
      <p:sp>
        <p:nvSpPr>
          <p:cNvPr id="3" name="Графический объект 23">
            <a:extLst>
              <a:ext uri="{FF2B5EF4-FFF2-40B4-BE49-F238E27FC236}">
                <a16:creationId xmlns:a16="http://schemas.microsoft.com/office/drawing/2014/main" id="{7E62A657-0B76-4081-A698-3C47F1AFC78E}"/>
              </a:ext>
            </a:extLst>
          </p:cNvPr>
          <p:cNvSpPr/>
          <p:nvPr/>
        </p:nvSpPr>
        <p:spPr>
          <a:xfrm>
            <a:off x="900978" y="1561556"/>
            <a:ext cx="2973890" cy="165305"/>
          </a:xfrm>
          <a:custGeom>
            <a:avLst/>
            <a:gdLst>
              <a:gd name="connsiteX0" fmla="*/ 2914974 w 2973890"/>
              <a:gd name="connsiteY0" fmla="*/ 159367 h 165304"/>
              <a:gd name="connsiteX1" fmla="*/ 70199 w 2973890"/>
              <a:gd name="connsiteY1" fmla="*/ 159367 h 165304"/>
              <a:gd name="connsiteX2" fmla="*/ 8816 w 2973890"/>
              <a:gd name="connsiteY2" fmla="*/ 84344 h 165304"/>
              <a:gd name="connsiteX3" fmla="*/ 8816 w 2973890"/>
              <a:gd name="connsiteY3" fmla="*/ 84344 h 165304"/>
              <a:gd name="connsiteX4" fmla="*/ 70199 w 2973890"/>
              <a:gd name="connsiteY4" fmla="*/ 10593 h 165304"/>
              <a:gd name="connsiteX5" fmla="*/ 2913916 w 2973890"/>
              <a:gd name="connsiteY5" fmla="*/ 10593 h 165304"/>
              <a:gd name="connsiteX6" fmla="*/ 2975298 w 2973890"/>
              <a:gd name="connsiteY6" fmla="*/ 84344 h 165304"/>
              <a:gd name="connsiteX7" fmla="*/ 2975298 w 2973890"/>
              <a:gd name="connsiteY7" fmla="*/ 84344 h 165304"/>
              <a:gd name="connsiteX8" fmla="*/ 2914974 w 2973890"/>
              <a:gd name="connsiteY8" fmla="*/ 159367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890" h="165304">
                <a:moveTo>
                  <a:pt x="2914974" y="159367"/>
                </a:moveTo>
                <a:lnTo>
                  <a:pt x="70199" y="159367"/>
                </a:lnTo>
                <a:cubicBezTo>
                  <a:pt x="36333" y="159367"/>
                  <a:pt x="8816" y="125034"/>
                  <a:pt x="8816" y="84344"/>
                </a:cubicBezTo>
                <a:lnTo>
                  <a:pt x="8816" y="84344"/>
                </a:lnTo>
                <a:cubicBezTo>
                  <a:pt x="8816" y="43654"/>
                  <a:pt x="36333" y="10593"/>
                  <a:pt x="70199" y="10593"/>
                </a:cubicBezTo>
                <a:lnTo>
                  <a:pt x="2913916" y="10593"/>
                </a:lnTo>
                <a:cubicBezTo>
                  <a:pt x="2947782" y="10593"/>
                  <a:pt x="2975298" y="43654"/>
                  <a:pt x="2975298" y="84344"/>
                </a:cubicBezTo>
                <a:lnTo>
                  <a:pt x="2975298" y="84344"/>
                </a:lnTo>
                <a:cubicBezTo>
                  <a:pt x="2976357" y="125034"/>
                  <a:pt x="2948840" y="159367"/>
                  <a:pt x="2914974" y="15936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5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C51D0359-A547-4B21-8850-06B9F1CDF9CE}"/>
              </a:ext>
            </a:extLst>
          </p:cNvPr>
          <p:cNvSpPr/>
          <p:nvPr userDrawn="1"/>
        </p:nvSpPr>
        <p:spPr>
          <a:xfrm>
            <a:off x="7172412" y="-12694"/>
            <a:ext cx="4978400" cy="2133600"/>
          </a:xfrm>
          <a:custGeom>
            <a:avLst/>
            <a:gdLst>
              <a:gd name="connsiteX0" fmla="*/ 2517688 w 4978400"/>
              <a:gd name="connsiteY0" fmla="*/ 12694 h 2133600"/>
              <a:gd name="connsiteX1" fmla="*/ 371388 w 4978400"/>
              <a:gd name="connsiteY1" fmla="*/ 1070604 h 2133600"/>
              <a:gd name="connsiteX2" fmla="*/ 72938 w 4978400"/>
              <a:gd name="connsiteY2" fmla="*/ 1812284 h 2133600"/>
              <a:gd name="connsiteX3" fmla="*/ 81828 w 4978400"/>
              <a:gd name="connsiteY3" fmla="*/ 1830064 h 2133600"/>
              <a:gd name="connsiteX4" fmla="*/ 851448 w 4978400"/>
              <a:gd name="connsiteY4" fmla="*/ 2044694 h 2133600"/>
              <a:gd name="connsiteX5" fmla="*/ 4970058 w 4978400"/>
              <a:gd name="connsiteY5" fmla="*/ 12694 h 2133600"/>
              <a:gd name="connsiteX6" fmla="*/ 2517688 w 4978400"/>
              <a:gd name="connsiteY6" fmla="*/ 12694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400" h="2133600">
                <a:moveTo>
                  <a:pt x="2517688" y="12694"/>
                </a:moveTo>
                <a:lnTo>
                  <a:pt x="371388" y="1070604"/>
                </a:lnTo>
                <a:cubicBezTo>
                  <a:pt x="371388" y="1070604"/>
                  <a:pt x="-163282" y="1334764"/>
                  <a:pt x="72938" y="1812284"/>
                </a:cubicBezTo>
                <a:lnTo>
                  <a:pt x="81828" y="1830064"/>
                </a:lnTo>
                <a:cubicBezTo>
                  <a:pt x="81828" y="1830064"/>
                  <a:pt x="316778" y="2307584"/>
                  <a:pt x="851448" y="2044694"/>
                </a:cubicBezTo>
                <a:lnTo>
                  <a:pt x="4970058" y="12694"/>
                </a:lnTo>
                <a:lnTo>
                  <a:pt x="2517688" y="12694"/>
                </a:lnTo>
                <a:close/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95765615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подзаголовок, содержимое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5A97CE06-9ECC-4438-8B22-B58B27F2B5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Графический объект 12">
            <a:extLst>
              <a:ext uri="{FF2B5EF4-FFF2-40B4-BE49-F238E27FC236}">
                <a16:creationId xmlns:a16="http://schemas.microsoft.com/office/drawing/2014/main" id="{A9957602-C843-44E0-A93F-66AF5A6A0F0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dirty="0"/>
              <a:t>РАЗМЕТКА ТЕКСТА 02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7492975F-6F5D-4157-A751-54BACCCF1800}"/>
              </a:ext>
            </a:extLst>
          </p:cNvPr>
          <p:cNvSpPr/>
          <p:nvPr/>
        </p:nvSpPr>
        <p:spPr>
          <a:xfrm>
            <a:off x="5492146" y="-12675"/>
            <a:ext cx="545708" cy="3819957"/>
          </a:xfrm>
          <a:custGeom>
            <a:avLst/>
            <a:gdLst>
              <a:gd name="connsiteX0" fmla="*/ 12675 w 545708"/>
              <a:gd name="connsiteY0" fmla="*/ 12675 h 3819957"/>
              <a:gd name="connsiteX1" fmla="*/ 12675 w 545708"/>
              <a:gd name="connsiteY1" fmla="*/ 3550894 h 3819957"/>
              <a:gd name="connsiteX2" fmla="*/ 271569 w 545708"/>
              <a:gd name="connsiteY2" fmla="*/ 3814865 h 3819957"/>
              <a:gd name="connsiteX3" fmla="*/ 281722 w 545708"/>
              <a:gd name="connsiteY3" fmla="*/ 3814865 h 3819957"/>
              <a:gd name="connsiteX4" fmla="*/ 540616 w 545708"/>
              <a:gd name="connsiteY4" fmla="*/ 3550894 h 3819957"/>
              <a:gd name="connsiteX5" fmla="*/ 540616 w 545708"/>
              <a:gd name="connsiteY5" fmla="*/ 12675 h 3819957"/>
              <a:gd name="connsiteX6" fmla="*/ 12675 w 545708"/>
              <a:gd name="connsiteY6" fmla="*/ 12675 h 38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 rtlCol="0"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" name="Графический объект 22">
            <a:extLst>
              <a:ext uri="{FF2B5EF4-FFF2-40B4-BE49-F238E27FC236}">
                <a16:creationId xmlns:a16="http://schemas.microsoft.com/office/drawing/2014/main" id="{827885C7-FA6F-4513-83BC-BEAD42F63D5B}"/>
              </a:ext>
            </a:extLst>
          </p:cNvPr>
          <p:cNvSpPr/>
          <p:nvPr userDrawn="1"/>
        </p:nvSpPr>
        <p:spPr>
          <a:xfrm>
            <a:off x="6981946" y="1726672"/>
            <a:ext cx="4680000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2" name="Полилиния: Форма 21">
            <a:extLst>
              <a:ext uri="{FF2B5EF4-FFF2-40B4-BE49-F238E27FC236}">
                <a16:creationId xmlns:a16="http://schemas.microsoft.com/office/drawing/2014/main" id="{30961087-B677-45AC-8D02-FEE615D17609}"/>
              </a:ext>
            </a:extLst>
          </p:cNvPr>
          <p:cNvSpPr/>
          <p:nvPr userDrawn="1"/>
        </p:nvSpPr>
        <p:spPr>
          <a:xfrm>
            <a:off x="1069371" y="-12675"/>
            <a:ext cx="1002580" cy="2144760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3275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6F44C9A9-0E74-4918-9B66-273196D2956C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4FD74D9D-1BEE-4A13-ABAA-5FBA5C4D1BF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rtlCol="0" anchor="b">
            <a:normAutofit/>
          </a:bodyPr>
          <a:lstStyle>
            <a:lvl1pPr algn="ctr">
              <a:defRPr sz="4000"/>
            </a:lvl1pPr>
          </a:lstStyle>
          <a:p>
            <a:pPr rtl="0"/>
            <a:r>
              <a:rPr lang="ru-RU" noProof="0" dirty="0"/>
              <a:t>СРАВНЕНИЕ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1311" y="2959593"/>
            <a:ext cx="4365625" cy="365125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ЗАГОЛОВОК РАЗДЕЛА 1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7" name="Текст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2" name="Графический объект 19">
            <a:extLst>
              <a:ext uri="{FF2B5EF4-FFF2-40B4-BE49-F238E27FC236}">
                <a16:creationId xmlns:a16="http://schemas.microsoft.com/office/drawing/2014/main" id="{258EB2BC-F42B-4177-83EB-F2D2BF76129C}"/>
              </a:ext>
            </a:extLst>
          </p:cNvPr>
          <p:cNvSpPr/>
          <p:nvPr userDrawn="1"/>
        </p:nvSpPr>
        <p:spPr>
          <a:xfrm>
            <a:off x="3019044" y="1583026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973985" y="2959593"/>
            <a:ext cx="4365625" cy="365125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ЗАГОЛОВОК РАЗДЕЛА 2</a:t>
            </a:r>
          </a:p>
        </p:txBody>
      </p:sp>
      <p:sp>
        <p:nvSpPr>
          <p:cNvPr id="28" name="Текст 26">
            <a:extLst>
              <a:ext uri="{FF2B5EF4-FFF2-40B4-BE49-F238E27FC236}">
                <a16:creationId xmlns:a16="http://schemas.microsoft.com/office/drawing/2014/main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0" name="Текст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F4C9083C-573A-4951-8064-8A2074E45857}"/>
              </a:ext>
            </a:extLst>
          </p:cNvPr>
          <p:cNvGrpSpPr/>
          <p:nvPr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E24D028E-B0C2-46BA-B6A7-734B26FEA98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1FD2C3DF-070C-48BB-8EC1-3FE31FCD20DC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F503CC8C-61AD-4DAB-B26E-509EA44669D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8BB58BBD-BF4B-44A6-A2C8-AF1BE81D516E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602EAB3F-89ED-4532-AC15-8D6D0DE40EEB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714D3737-C4D1-46DE-A197-29A638CA1F3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59909054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 rtlCol="0">
            <a:noAutofit/>
          </a:bodyPr>
          <a:lstStyle>
            <a:lvl1pPr>
              <a:defRPr sz="6000"/>
            </a:lvl1pPr>
          </a:lstStyle>
          <a:p>
            <a:pPr rtl="0"/>
            <a:r>
              <a:rPr lang="ru-RU" noProof="0" dirty="0"/>
              <a:t>ЗАГОЛОВОК</a:t>
            </a:r>
            <a:br>
              <a:rPr lang="ru-RU" noProof="0" dirty="0"/>
            </a:br>
            <a:r>
              <a:rPr lang="ru-RU" noProof="0" dirty="0"/>
              <a:t>ПРЕЗЕНТАЦИИ    </a:t>
            </a:r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0" name="Графический объект 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2" name="Графический объект 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4BCD5243-C973-44F2-88E8-A4A6E3387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3629300" cy="94619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b="1" i="0"/>
            </a:lvl1pPr>
          </a:lstStyle>
          <a:p>
            <a:pPr marL="228600" lvl="0" indent="-228600"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6408915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Овал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Графический объект 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5" name="Полилиния: Форма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rtlCol="0"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ru-RU" noProof="0" dirty="0"/>
              <a:t>СЛАЙД-РАЗДЕЛИТЕЛЬ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24" name="Графический объект 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9" name="Полилиния: Форма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EF9C60-0FED-4965-A9BC-CE69886A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39F2410-4015-48DB-BB4D-B5944D8C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C44F5F26-1B35-405A-AD75-5DFF48CF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93444834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8" name="Объект 2">
            <a:extLst>
              <a:ext uri="{FF2B5EF4-FFF2-40B4-BE49-F238E27FC236}">
                <a16:creationId xmlns:a16="http://schemas.microsoft.com/office/drawing/2014/main" id="{D7B996D2-06BA-413A-BDEE-428A188D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0" name="Графический объект 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58012402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0" name="Графический объект 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24B91177-A100-491C-B5EF-BC77E2E33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4"/>
            <a:ext cx="5157787" cy="421084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9" name="Объект 3">
            <a:extLst>
              <a:ext uri="{FF2B5EF4-FFF2-40B4-BE49-F238E27FC236}">
                <a16:creationId xmlns:a16="http://schemas.microsoft.com/office/drawing/2014/main" id="{B6758D2F-C9AC-4514-B48E-2863E8DD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3458"/>
            <a:ext cx="5157787" cy="338754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1" name="Текст 4">
            <a:extLst>
              <a:ext uri="{FF2B5EF4-FFF2-40B4-BE49-F238E27FC236}">
                <a16:creationId xmlns:a16="http://schemas.microsoft.com/office/drawing/2014/main" id="{633C3A9F-17E4-45DF-8DB7-7A55846AA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417908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2" name="Объект 5">
            <a:extLst>
              <a:ext uri="{FF2B5EF4-FFF2-40B4-BE49-F238E27FC236}">
                <a16:creationId xmlns:a16="http://schemas.microsoft.com/office/drawing/2014/main" id="{C19AB308-7C32-46C9-B8DB-AA96B7ED0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23458"/>
            <a:ext cx="5183188" cy="338754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13384647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0" name="Графический объект 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3" name="Объект 2">
            <a:extLst>
              <a:ext uri="{FF2B5EF4-FFF2-40B4-BE49-F238E27FC236}">
                <a16:creationId xmlns:a16="http://schemas.microsoft.com/office/drawing/2014/main" id="{CD5AE8A8-E027-4529-A5B7-4D355C71E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5380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4" name="Объект 3">
            <a:extLst>
              <a:ext uri="{FF2B5EF4-FFF2-40B4-BE49-F238E27FC236}">
                <a16:creationId xmlns:a16="http://schemas.microsoft.com/office/drawing/2014/main" id="{FB3E4803-F2CA-4138-9997-6108BFDFE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8110" y="1825624"/>
            <a:ext cx="5181600" cy="3929249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98867990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Рисунок 56">
            <a:extLst>
              <a:ext uri="{FF2B5EF4-FFF2-40B4-BE49-F238E27FC236}">
                <a16:creationId xmlns:a16="http://schemas.microsoft.com/office/drawing/2014/main" id="{8E328517-DD21-40E0-B948-B25B366BD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Графический объект 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" name="Графический объект 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 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02305132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Овал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Графический объект 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" name="Графический объект 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 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Объект 2">
            <a:extLst>
              <a:ext uri="{FF2B5EF4-FFF2-40B4-BE49-F238E27FC236}">
                <a16:creationId xmlns:a16="http://schemas.microsoft.com/office/drawing/2014/main" id="{A28A6791-A2CB-40CE-AEF5-A729106D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653212" cy="54038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8475906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8" name="Графический объект 19">
            <a:extLst>
              <a:ext uri="{FF2B5EF4-FFF2-40B4-BE49-F238E27FC236}">
                <a16:creationId xmlns:a16="http://schemas.microsoft.com/office/drawing/2014/main" id="{436C4D92-1746-4D54-8232-468DFF66CF79}"/>
              </a:ext>
            </a:extLst>
          </p:cNvPr>
          <p:cNvSpPr/>
          <p:nvPr userDrawn="1"/>
        </p:nvSpPr>
        <p:spPr>
          <a:xfrm>
            <a:off x="838200" y="1492524"/>
            <a:ext cx="6588000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 6">
            <a:extLst>
              <a:ext uri="{FF2B5EF4-FFF2-40B4-BE49-F238E27FC236}">
                <a16:creationId xmlns:a16="http://schemas.microsoft.com/office/drawing/2014/main" id="{E77FD51D-3B1F-4D51-8A61-6CF82227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36564275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415782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56312-D3EA-981E-C43A-653044C9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F7157-971E-5A38-D1E8-A41FDDE20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B5AE54-C0D6-D093-88D5-9E889B882D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ДД.ММ.20XX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A93120-40E8-57E4-30D7-58E943574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05E5C7-3955-5842-E742-73F46E73C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495E168-DA5E-4888-8D8A-92B118324C1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1549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6" r:id="rId14"/>
    <p:sldLayoutId id="2147483767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3" r:id="rId21"/>
    <p:sldLayoutId id="2147483674" r:id="rId22"/>
    <p:sldLayoutId id="2147483664" r:id="rId23"/>
    <p:sldLayoutId id="2147483672" r:id="rId24"/>
  </p:sldLayoutIdLst>
  <p:transition spd="slow">
    <p:wip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4C9CC-E38A-467A-8F1C-459375F5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879" y="3389390"/>
            <a:ext cx="3838578" cy="1517356"/>
          </a:xfrm>
        </p:spPr>
        <p:txBody>
          <a:bodyPr rtlCol="0"/>
          <a:lstStyle/>
          <a:p>
            <a:pPr rtl="0"/>
            <a:r>
              <a:rPr lang="ru-RU" sz="2000" dirty="0"/>
              <a:t>Илья Крючков</a:t>
            </a:r>
            <a:br>
              <a:rPr lang="ru-RU" sz="2000" dirty="0"/>
            </a:br>
            <a:r>
              <a:rPr lang="ru-RU" sz="2000" dirty="0"/>
              <a:t>Орлова Ангелина</a:t>
            </a:r>
            <a:endParaRPr lang="ru-RU" sz="5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93ACF4C-E9B0-426E-B719-A441974AD9C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5006" r="5006"/>
          <a:stretch/>
        </p:blipFill>
        <p:spPr>
          <a:xfrm>
            <a:off x="4614953" y="-33556"/>
            <a:ext cx="7585924" cy="587229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895F85-254C-4287-AC17-E586B03571F9}"/>
              </a:ext>
            </a:extLst>
          </p:cNvPr>
          <p:cNvSpPr txBox="1"/>
          <p:nvPr/>
        </p:nvSpPr>
        <p:spPr>
          <a:xfrm>
            <a:off x="994879" y="4537414"/>
            <a:ext cx="242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РТУ МИРЭА ИКБ, КБ-14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4F9BB95-9320-4346-BFF1-B9AC385E5AB9}"/>
              </a:ext>
            </a:extLst>
          </p:cNvPr>
          <p:cNvSpPr txBox="1">
            <a:spLocks/>
          </p:cNvSpPr>
          <p:nvPr/>
        </p:nvSpPr>
        <p:spPr>
          <a:xfrm>
            <a:off x="826904" y="570976"/>
            <a:ext cx="4911166" cy="15173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/>
              <a:t>Геймификация процесса обучения иностранным языкам на примере игры </a:t>
            </a:r>
            <a:r>
              <a:rPr lang="ru-RU" sz="3600" dirty="0" err="1"/>
              <a:t>Сosmeston</a:t>
            </a:r>
            <a:br>
              <a:rPr lang="ru-RU" sz="5400" dirty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65001262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E9B74E-83A6-4E11-8B41-300A1531853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3"/>
          <a:srcRect l="17090" r="17090"/>
          <a:stretch/>
        </p:blipFill>
        <p:spPr/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D24B6-BECF-4BE6-9971-53768392C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АКТУАЛЬНОСТЬ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6EEBCCD1-4E5F-FB89-D0D7-0E444588AA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944" y="1969306"/>
            <a:ext cx="4527077" cy="5247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400" b="0" dirty="0">
                <a:solidFill>
                  <a:schemeClr val="accent3">
                    <a:lumMod val="75000"/>
                  </a:schemeClr>
                </a:solidFill>
              </a:rPr>
              <a:t>Внедрение элементов геймификации позволит сделать обучение </a:t>
            </a:r>
            <a:r>
              <a:rPr lang="ru-RU" sz="2400" b="0" dirty="0" err="1">
                <a:solidFill>
                  <a:schemeClr val="accent3">
                    <a:lumMod val="75000"/>
                  </a:schemeClr>
                </a:solidFill>
              </a:rPr>
              <a:t>интерактивнее</a:t>
            </a:r>
            <a:r>
              <a:rPr lang="ru-RU" sz="2400" b="0" dirty="0">
                <a:solidFill>
                  <a:schemeClr val="accent3">
                    <a:lumMod val="75000"/>
                  </a:schemeClr>
                </a:solidFill>
              </a:rPr>
              <a:t> и обеспечит большее погружение в изучаемую тематику, что способствует лучшему усвоению информации. </a:t>
            </a:r>
            <a:endParaRPr lang="ru-RU" b="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66359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E9B74E-83A6-4E11-8B41-300A1531853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120" r="6120"/>
          <a:stretch/>
        </p:blipFill>
        <p:spPr/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D24B6-BECF-4BE6-9971-53768392C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ПРЕДЛАГАЕМОЕ 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6EEBCCD1-4E5F-FB89-D0D7-0E444588AA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944" y="1969306"/>
            <a:ext cx="4367531" cy="5247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400" b="0" dirty="0">
                <a:solidFill>
                  <a:schemeClr val="accent3">
                    <a:lumMod val="75000"/>
                  </a:schemeClr>
                </a:solidFill>
              </a:rPr>
              <a:t>В рамках данного проекта планируется создание игры </a:t>
            </a:r>
            <a:r>
              <a:rPr lang="ru-RU" sz="2400" b="0" dirty="0" err="1">
                <a:solidFill>
                  <a:schemeClr val="accent3">
                    <a:lumMod val="75000"/>
                  </a:schemeClr>
                </a:solidFill>
              </a:rPr>
              <a:t>Cosmeston</a:t>
            </a:r>
            <a:r>
              <a:rPr lang="ru-RU" sz="2400" b="0" dirty="0">
                <a:solidFill>
                  <a:schemeClr val="accent3">
                    <a:lumMod val="75000"/>
                  </a:schemeClr>
                </a:solidFill>
              </a:rPr>
              <a:t>, которая поможет игрокам освоить разговорный иностранный язык на разных уровнях владения.</a:t>
            </a:r>
            <a:endParaRPr lang="ru-RU" b="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4421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279CEE-36E3-6F0E-75D4-3C7E7008235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31695" r="31695"/>
          <a:stretch/>
        </p:blipFill>
        <p:spPr>
          <a:xfrm>
            <a:off x="1396781" y="0"/>
            <a:ext cx="3894833" cy="5798286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8EE8B-1608-4FFC-96B5-595AB97B8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388" y="668395"/>
            <a:ext cx="4877424" cy="782638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/>
              <a:t>ИСПОЛЬЗУЕМЫЕ ТЕХНОЛОГИИ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3F41B9-CDD2-4DAB-9FE1-AA9A8E082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901" y="6050727"/>
            <a:ext cx="3908793" cy="365125"/>
          </a:xfrm>
        </p:spPr>
        <p:txBody>
          <a:bodyPr rtlCol="0"/>
          <a:lstStyle/>
          <a:p>
            <a:pPr rtl="0"/>
            <a:r>
              <a:rPr lang="ru-RU" dirty="0"/>
              <a:t>Дизайн основной локации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6A3C64-206A-47DC-8E31-F719E356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smtClean="0"/>
              <a:pPr rtl="0"/>
              <a:t>4</a:t>
            </a:fld>
            <a:endParaRPr lang="ru-RU" dirty="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78E556BB-5469-9C0C-8DDB-34B1F5388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634" y="2489092"/>
            <a:ext cx="3908017" cy="141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ensorFlow — Википедия">
            <a:extLst>
              <a:ext uri="{FF2B5EF4-FFF2-40B4-BE49-F238E27FC236}">
                <a16:creationId xmlns:a16="http://schemas.microsoft.com/office/drawing/2014/main" id="{17D2A50B-0788-EBCE-9A3D-3BFE28F13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85802"/>
            <a:ext cx="2832006" cy="181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DC1BF41-C3FC-A149-313C-0665B0AAE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818" y="4827438"/>
            <a:ext cx="2951976" cy="87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89859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8FCC73-5BFB-5B44-E1B9-F667063C99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2878" b="2878"/>
          <a:stretch>
            <a:fillRect/>
          </a:stretch>
        </p:blipFill>
        <p:spPr/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89506C5-57E4-5D55-7EDB-F16D58DAA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5</a:t>
            </a:fld>
            <a:endParaRPr lang="ru-RU" noProof="0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ED0FB9E-5F52-CD54-E9E6-DD8387A61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АНАЛОГИ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9ECEBD-16C7-5E66-F7DF-C0140AAFF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4319353" cy="343770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197DCE"/>
                </a:solidFill>
              </a:rPr>
              <a:t>Разрабатываемое приложение не имеет прямых аналогов.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197DCE"/>
                </a:solidFill>
              </a:rPr>
              <a:t>Наиболее близкими по тематике</a:t>
            </a:r>
            <a:r>
              <a:rPr lang="en-US" sz="2400" dirty="0">
                <a:solidFill>
                  <a:srgbClr val="197DCE"/>
                </a:solidFill>
              </a:rPr>
              <a:t> </a:t>
            </a:r>
            <a:r>
              <a:rPr lang="ru-RU" sz="2400" dirty="0">
                <a:solidFill>
                  <a:srgbClr val="197DCE"/>
                </a:solidFill>
              </a:rPr>
              <a:t>программными продуктами могут служить </a:t>
            </a:r>
            <a:r>
              <a:rPr lang="en-US" sz="2400" dirty="0" err="1">
                <a:solidFill>
                  <a:srgbClr val="197DCE"/>
                </a:solidFill>
              </a:rPr>
              <a:t>Bussu</a:t>
            </a:r>
            <a:r>
              <a:rPr lang="en-US" sz="2400" dirty="0">
                <a:solidFill>
                  <a:srgbClr val="197DCE"/>
                </a:solidFill>
              </a:rPr>
              <a:t>, Duolingo, </a:t>
            </a:r>
            <a:r>
              <a:rPr lang="en-US" sz="2400" dirty="0" err="1">
                <a:solidFill>
                  <a:srgbClr val="197DCE"/>
                </a:solidFill>
              </a:rPr>
              <a:t>LinguaLeo</a:t>
            </a:r>
            <a:r>
              <a:rPr lang="en-US" sz="2400" dirty="0">
                <a:solidFill>
                  <a:srgbClr val="197DCE"/>
                </a:solidFill>
              </a:rPr>
              <a:t> </a:t>
            </a:r>
            <a:r>
              <a:rPr lang="ru-RU" sz="2400" dirty="0">
                <a:solidFill>
                  <a:srgbClr val="197DCE"/>
                </a:solidFill>
              </a:rPr>
              <a:t>и т.п.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03034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3B5D1-0409-481E-8816-EC16B33D4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11" y="580735"/>
            <a:ext cx="10515600" cy="676275"/>
          </a:xfrm>
        </p:spPr>
        <p:txBody>
          <a:bodyPr>
            <a:normAutofit/>
          </a:bodyPr>
          <a:lstStyle/>
          <a:p>
            <a:r>
              <a:rPr lang="ru-RU" dirty="0"/>
              <a:t>ОЦЕНКА ПОТЕНЦИАЛА «РЫНКА»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87D3B5-A4E3-4761-A45D-B14066157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6</a:t>
            </a:fld>
            <a:endParaRPr lang="ru-RU" noProof="0" dirty="0"/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EF572EEB-C9D0-43FD-7FC3-CD8103DDC653}"/>
              </a:ext>
            </a:extLst>
          </p:cNvPr>
          <p:cNvSpPr txBox="1">
            <a:spLocks/>
          </p:cNvSpPr>
          <p:nvPr/>
        </p:nvSpPr>
        <p:spPr>
          <a:xfrm>
            <a:off x="811311" y="1992746"/>
            <a:ext cx="11271183" cy="67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00" indent="-180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ru-RU" sz="2100" dirty="0">
                <a:solidFill>
                  <a:srgbClr val="197DCE"/>
                </a:solidFill>
              </a:rPr>
              <a:t>В 2021 году в видеоигры играют около 3 млрд людей, почти половину населения планеты</a:t>
            </a:r>
            <a:r>
              <a:rPr lang="ru-RU" sz="1600" dirty="0"/>
              <a:t>. </a:t>
            </a:r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FA5F5595-0890-358D-0D72-7589CCDA1A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8342512"/>
              </p:ext>
            </p:extLst>
          </p:nvPr>
        </p:nvGraphicFramePr>
        <p:xfrm>
          <a:off x="880711" y="2813618"/>
          <a:ext cx="9163251" cy="390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421665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3B5D1-0409-481E-8816-EC16B33D4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11" y="580735"/>
            <a:ext cx="10515600" cy="676275"/>
          </a:xfrm>
        </p:spPr>
        <p:txBody>
          <a:bodyPr>
            <a:normAutofit/>
          </a:bodyPr>
          <a:lstStyle/>
          <a:p>
            <a:r>
              <a:rPr lang="ru-RU" dirty="0"/>
              <a:t>ПЕРСПЕКТИВА КОММЕРЦИАЛИЗАЦИИ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87D3B5-A4E3-4761-A45D-B14066157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7</a:t>
            </a:fld>
            <a:endParaRPr lang="ru-RU" noProof="0" dirty="0"/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EF572EEB-C9D0-43FD-7FC3-CD8103DDC653}"/>
              </a:ext>
            </a:extLst>
          </p:cNvPr>
          <p:cNvSpPr txBox="1">
            <a:spLocks/>
          </p:cNvSpPr>
          <p:nvPr/>
        </p:nvSpPr>
        <p:spPr>
          <a:xfrm>
            <a:off x="838200" y="2243003"/>
            <a:ext cx="10488711" cy="4219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00" indent="-180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000" dirty="0"/>
              <a:t> </a:t>
            </a:r>
            <a:r>
              <a:rPr lang="ru-RU" sz="2400" dirty="0">
                <a:solidFill>
                  <a:srgbClr val="197DCE"/>
                </a:solidFill>
              </a:rPr>
              <a:t>Создание платных дополнений в виде квестов или дополнительных локаций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197DCE"/>
                </a:solidFill>
              </a:rPr>
              <a:t> Добавление рекламы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197DCE"/>
                </a:solidFill>
              </a:rPr>
              <a:t> Возможность платного доступа к неограниченному количеству подсказок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197DCE"/>
                </a:solidFill>
              </a:rPr>
              <a:t> Кастомизация персонажа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197DCE"/>
                </a:solidFill>
              </a:rPr>
              <a:t> Подписочная система (актуально для школ и курсов)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197DCE"/>
                </a:solidFill>
              </a:rPr>
              <a:t> Продукт </a:t>
            </a:r>
            <a:r>
              <a:rPr lang="ru-RU" sz="2400" dirty="0" err="1">
                <a:solidFill>
                  <a:srgbClr val="197DCE"/>
                </a:solidFill>
              </a:rPr>
              <a:t>плейсмент</a:t>
            </a:r>
            <a:r>
              <a:rPr lang="ru-RU" sz="2400" dirty="0">
                <a:solidFill>
                  <a:srgbClr val="197DCE"/>
                </a:solidFill>
              </a:rPr>
              <a:t> по требованию заказчика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3005292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D7718E9-D5FA-0A13-9E1B-F2134AA5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t>8</a:t>
            </a:fld>
            <a:endParaRPr lang="ru-RU" noProof="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5DBFA0-0C40-C4C2-6282-3C6A8C881A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31AD2DB-5B0E-6031-26F1-B8F7ACADD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88362"/>
              </p:ext>
            </p:extLst>
          </p:nvPr>
        </p:nvGraphicFramePr>
        <p:xfrm>
          <a:off x="137124" y="367230"/>
          <a:ext cx="11800305" cy="6171682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46670">
                  <a:extLst>
                    <a:ext uri="{9D8B030D-6E8A-4147-A177-3AD203B41FA5}">
                      <a16:colId xmlns:a16="http://schemas.microsoft.com/office/drawing/2014/main" val="953741566"/>
                    </a:ext>
                  </a:extLst>
                </a:gridCol>
                <a:gridCol w="702408">
                  <a:extLst>
                    <a:ext uri="{9D8B030D-6E8A-4147-A177-3AD203B41FA5}">
                      <a16:colId xmlns:a16="http://schemas.microsoft.com/office/drawing/2014/main" val="2038778805"/>
                    </a:ext>
                  </a:extLst>
                </a:gridCol>
                <a:gridCol w="702408">
                  <a:extLst>
                    <a:ext uri="{9D8B030D-6E8A-4147-A177-3AD203B41FA5}">
                      <a16:colId xmlns:a16="http://schemas.microsoft.com/office/drawing/2014/main" val="2646016272"/>
                    </a:ext>
                  </a:extLst>
                </a:gridCol>
                <a:gridCol w="702408">
                  <a:extLst>
                    <a:ext uri="{9D8B030D-6E8A-4147-A177-3AD203B41FA5}">
                      <a16:colId xmlns:a16="http://schemas.microsoft.com/office/drawing/2014/main" val="1643868687"/>
                    </a:ext>
                  </a:extLst>
                </a:gridCol>
                <a:gridCol w="702408">
                  <a:extLst>
                    <a:ext uri="{9D8B030D-6E8A-4147-A177-3AD203B41FA5}">
                      <a16:colId xmlns:a16="http://schemas.microsoft.com/office/drawing/2014/main" val="1689206927"/>
                    </a:ext>
                  </a:extLst>
                </a:gridCol>
                <a:gridCol w="702408">
                  <a:extLst>
                    <a:ext uri="{9D8B030D-6E8A-4147-A177-3AD203B41FA5}">
                      <a16:colId xmlns:a16="http://schemas.microsoft.com/office/drawing/2014/main" val="2626731790"/>
                    </a:ext>
                  </a:extLst>
                </a:gridCol>
                <a:gridCol w="702408">
                  <a:extLst>
                    <a:ext uri="{9D8B030D-6E8A-4147-A177-3AD203B41FA5}">
                      <a16:colId xmlns:a16="http://schemas.microsoft.com/office/drawing/2014/main" val="4121816221"/>
                    </a:ext>
                  </a:extLst>
                </a:gridCol>
                <a:gridCol w="702408">
                  <a:extLst>
                    <a:ext uri="{9D8B030D-6E8A-4147-A177-3AD203B41FA5}">
                      <a16:colId xmlns:a16="http://schemas.microsoft.com/office/drawing/2014/main" val="1357859538"/>
                    </a:ext>
                  </a:extLst>
                </a:gridCol>
                <a:gridCol w="702408">
                  <a:extLst>
                    <a:ext uri="{9D8B030D-6E8A-4147-A177-3AD203B41FA5}">
                      <a16:colId xmlns:a16="http://schemas.microsoft.com/office/drawing/2014/main" val="40854404"/>
                    </a:ext>
                  </a:extLst>
                </a:gridCol>
                <a:gridCol w="805198">
                  <a:extLst>
                    <a:ext uri="{9D8B030D-6E8A-4147-A177-3AD203B41FA5}">
                      <a16:colId xmlns:a16="http://schemas.microsoft.com/office/drawing/2014/main" val="170514625"/>
                    </a:ext>
                  </a:extLst>
                </a:gridCol>
                <a:gridCol w="805198">
                  <a:extLst>
                    <a:ext uri="{9D8B030D-6E8A-4147-A177-3AD203B41FA5}">
                      <a16:colId xmlns:a16="http://schemas.microsoft.com/office/drawing/2014/main" val="1826635242"/>
                    </a:ext>
                  </a:extLst>
                </a:gridCol>
                <a:gridCol w="907991">
                  <a:extLst>
                    <a:ext uri="{9D8B030D-6E8A-4147-A177-3AD203B41FA5}">
                      <a16:colId xmlns:a16="http://schemas.microsoft.com/office/drawing/2014/main" val="4033658345"/>
                    </a:ext>
                  </a:extLst>
                </a:gridCol>
                <a:gridCol w="839464">
                  <a:extLst>
                    <a:ext uri="{9D8B030D-6E8A-4147-A177-3AD203B41FA5}">
                      <a16:colId xmlns:a16="http://schemas.microsoft.com/office/drawing/2014/main" val="4004708710"/>
                    </a:ext>
                  </a:extLst>
                </a:gridCol>
                <a:gridCol w="976520">
                  <a:extLst>
                    <a:ext uri="{9D8B030D-6E8A-4147-A177-3AD203B41FA5}">
                      <a16:colId xmlns:a16="http://schemas.microsoft.com/office/drawing/2014/main" val="2035533871"/>
                    </a:ext>
                  </a:extLst>
                </a:gridCol>
              </a:tblGrid>
              <a:tr h="558868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effectLst/>
                          <a:latin typeface="Calibri (Основной текст)"/>
                        </a:rPr>
                        <a:t>БИЗНЕС ПЛАН ПРОЕКТА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alibri (Основной текст)"/>
                        </a:rPr>
                        <a:t>месяцы</a:t>
                      </a:r>
                      <a:endParaRPr lang="ru-RU" sz="16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14692022"/>
                  </a:ext>
                </a:extLst>
              </a:tr>
              <a:tr h="280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3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5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6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7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8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9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11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12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годовая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840662"/>
                  </a:ext>
                </a:extLst>
              </a:tr>
              <a:tr h="280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Вид услуги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09783536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Платные дополнения 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928651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Количество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1200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1600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2000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3000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6000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28300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32570943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цена продажи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50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50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50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50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50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98284322"/>
                  </a:ext>
                </a:extLst>
              </a:tr>
              <a:tr h="280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выручка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10000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50000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60000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160000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200000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300000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600000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2640000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71170574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Размещение рекламы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892808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Количество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50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76935889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цена продажи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80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160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240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320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2400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3200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4800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6400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7435481"/>
                  </a:ext>
                </a:extLst>
              </a:tr>
              <a:tr h="280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выручка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80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160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400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480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1280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1600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19200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25600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48000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64000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160800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89884287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Покупка "подсказок"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533020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Количество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50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43156461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цена продажи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0,2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0,2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0,4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0,4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0,8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0,8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6,4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6,4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9012876"/>
                  </a:ext>
                </a:extLst>
              </a:tr>
              <a:tr h="280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выручка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3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3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51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51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80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271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78023908"/>
                  </a:ext>
                </a:extLst>
              </a:tr>
              <a:tr h="4623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Кастомизация персонажа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996837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Количество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12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50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12169514"/>
                  </a:ext>
                </a:extLst>
              </a:tr>
              <a:tr h="264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цена продажи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2000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2000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4000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4000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55675994"/>
                  </a:ext>
                </a:extLst>
              </a:tr>
              <a:tr h="280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выручка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16000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16000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96000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112000</a:t>
                      </a:r>
                      <a:endParaRPr lang="ru-RU" sz="1400" b="0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328000</a:t>
                      </a:r>
                      <a:endParaRPr lang="ru-RU" sz="1400" b="0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3325324"/>
                  </a:ext>
                </a:extLst>
              </a:tr>
              <a:tr h="280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Общее количество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401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802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1003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1204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1606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2008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3012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4018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6022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8024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28400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60209"/>
                  </a:ext>
                </a:extLst>
              </a:tr>
              <a:tr h="280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Выручка от реализации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10000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20080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40160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alibri (Основной текст)"/>
                        </a:rPr>
                        <a:t>50400</a:t>
                      </a:r>
                      <a:endParaRPr lang="ru-RU" sz="1400" b="1" i="0" u="none" strike="noStrike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64480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165280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217600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335200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505600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744000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976000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alibri (Основной текст)"/>
                        </a:rPr>
                        <a:t>3128800</a:t>
                      </a:r>
                      <a:endParaRPr lang="ru-RU" sz="1400" b="1" i="0" u="none" strike="noStrike" dirty="0">
                        <a:effectLst/>
                        <a:latin typeface="Calibri (Основной текст)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607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438493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E9B74E-83A6-4E11-8B41-300A1531853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3"/>
          <a:srcRect l="11003" r="11003"/>
          <a:stretch/>
        </p:blipFill>
        <p:spPr>
          <a:xfrm>
            <a:off x="5245189" y="1"/>
            <a:ext cx="6943003" cy="5934621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D24B6-BECF-4BE6-9971-53768392C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278" y="3154305"/>
            <a:ext cx="5384520" cy="1325563"/>
          </a:xfrm>
        </p:spPr>
        <p:txBody>
          <a:bodyPr rtlCol="0"/>
          <a:lstStyle/>
          <a:p>
            <a:pPr rtl="0"/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50304837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Красный и фиолетовый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393BED-762D-4FA3-96CF-866F426A04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24DF7-0783-4549-86B7-A48B29FBA9C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50F309C-DE10-4641-9043-BB7E781AC4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862</Words>
  <Application>Microsoft Office PowerPoint</Application>
  <PresentationFormat>Широкоэкранный</PresentationFormat>
  <Paragraphs>320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(Основной текст)</vt:lpstr>
      <vt:lpstr>Calibri Light</vt:lpstr>
      <vt:lpstr>Wingdings 3</vt:lpstr>
      <vt:lpstr>Тема Office</vt:lpstr>
      <vt:lpstr>Илья Крючков Орлова Ангелина</vt:lpstr>
      <vt:lpstr>АКТУАЛЬНОСТЬ</vt:lpstr>
      <vt:lpstr>ПРЕДЛАГАЕМОЕ РЕШЕНИЕ</vt:lpstr>
      <vt:lpstr>ИСПОЛЬЗУЕМЫЕ ТЕХНОЛОГИИ</vt:lpstr>
      <vt:lpstr>АНАЛОГИ</vt:lpstr>
      <vt:lpstr>ОЦЕНКА ПОТЕНЦИАЛА «РЫНКА»</vt:lpstr>
      <vt:lpstr>ПЕРСПЕКТИВА КОММЕРЦИАЛИЗАЦИИ</vt:lpstr>
      <vt:lpstr>Презентация PowerPoint</vt:lpstr>
      <vt:lpstr>СПАСИБО 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</dc:title>
  <dc:creator>Александр</dc:creator>
  <cp:lastModifiedBy>orlova1808@outlook.com</cp:lastModifiedBy>
  <cp:revision>14</cp:revision>
  <dcterms:created xsi:type="dcterms:W3CDTF">2022-11-20T10:54:13Z</dcterms:created>
  <dcterms:modified xsi:type="dcterms:W3CDTF">2022-12-16T18:35:22Z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