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4"/>
  </p:notesMasterIdLst>
  <p:sldIdLst>
    <p:sldId id="256" r:id="rId3"/>
    <p:sldId id="257" r:id="rId4"/>
    <p:sldId id="260" r:id="rId5"/>
    <p:sldId id="258" r:id="rId6"/>
    <p:sldId id="259" r:id="rId7"/>
    <p:sldId id="262" r:id="rId8"/>
    <p:sldId id="263" r:id="rId9"/>
    <p:sldId id="264" r:id="rId10"/>
    <p:sldId id="266" r:id="rId11"/>
    <p:sldId id="267" r:id="rId12"/>
    <p:sldId id="276" r:id="rId13"/>
  </p:sldIdLst>
  <p:sldSz cx="9144000" cy="5143500" type="screen16x9"/>
  <p:notesSz cx="9144000" cy="5143500"/>
  <p:embeddedFontLst>
    <p:embeddedFont>
      <p:font typeface="Gilroy" panose="020B0604020202020204" charset="-52"/>
      <p:bold r:id="rId15"/>
    </p:embeddedFont>
    <p:embeddedFont>
      <p:font typeface="Raleway" pitchFamily="2" charset="-52"/>
      <p:regular r:id="rId16"/>
      <p:bold r:id="rId17"/>
      <p:italic r:id="rId18"/>
      <p:boldItalic r:id="rId19"/>
    </p:embeddedFont>
    <p:embeddedFont>
      <p:font typeface="Raleway SemiBold" pitchFamily="2" charset="-52"/>
      <p:bold r:id="rId20"/>
      <p:boldItalic r:id="rId21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493D"/>
    <a:srgbClr val="8F00FF"/>
    <a:srgbClr val="B5D8E1"/>
    <a:srgbClr val="FBB3C1"/>
    <a:srgbClr val="FCAF17"/>
    <a:srgbClr val="FFFFFF"/>
    <a:srgbClr val="1B1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8CD7E5C-61B4-4DD2-99CC-9DF1683F1AB1}">
  <a:tblStyle styleId="{78CD7E5C-61B4-4DD2-99CC-9DF1683F1AB1}" styleName="Table_0">
    <a:wholeTbl>
      <a:tcTxStyle>
        <a:srgbClr val="000000"/>
      </a:tcTxStyle>
      <a:tcStyle>
        <a:tcBdr>
          <a:left>
            <a:ln w="9525">
              <a:solidFill>
                <a:srgbClr val="9E9E9E"/>
              </a:solidFill>
            </a:ln>
          </a:left>
          <a:right>
            <a:ln w="9525">
              <a:solidFill>
                <a:srgbClr val="9E9E9E"/>
              </a:solidFill>
            </a:ln>
          </a:right>
          <a:top>
            <a:ln w="9525">
              <a:solidFill>
                <a:srgbClr val="9E9E9E"/>
              </a:solidFill>
            </a:ln>
          </a:top>
          <a:bottom>
            <a:ln w="9525">
              <a:solidFill>
                <a:srgbClr val="9E9E9E"/>
              </a:solidFill>
            </a:ln>
          </a:bottom>
          <a:insideH>
            <a:ln w="9525">
              <a:solidFill>
                <a:srgbClr val="9E9E9E"/>
              </a:solidFill>
            </a:ln>
          </a:insideH>
          <a:insideV>
            <a:ln w="9525">
              <a:solidFill>
                <a:srgbClr val="9E9E9E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FB23A3F6-962D-4DDE-8E70-E37E1BC7EAC4}" styleName="Table_1">
    <a:wholeTbl>
      <a:tcTxStyle>
        <a:srgbClr val="000000"/>
      </a:tcTxStyle>
      <a:tcStyle>
        <a:tcBdr>
          <a:left>
            <a:ln w="9525">
              <a:solidFill>
                <a:srgbClr val="9E9E9E"/>
              </a:solidFill>
            </a:ln>
          </a:left>
          <a:right>
            <a:ln w="9525">
              <a:solidFill>
                <a:srgbClr val="9E9E9E"/>
              </a:solidFill>
            </a:ln>
          </a:right>
          <a:top>
            <a:ln w="9525">
              <a:solidFill>
                <a:srgbClr val="9E9E9E"/>
              </a:solidFill>
            </a:ln>
          </a:top>
          <a:bottom>
            <a:ln w="9525">
              <a:solidFill>
                <a:srgbClr val="9E9E9E"/>
              </a:solidFill>
            </a:ln>
          </a:bottom>
          <a:insideH>
            <a:ln w="9525">
              <a:solidFill>
                <a:srgbClr val="9E9E9E"/>
              </a:solidFill>
            </a:ln>
          </a:insideH>
          <a:insideV>
            <a:ln w="9525">
              <a:solidFill>
                <a:srgbClr val="9E9E9E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85AF5-6531-4BD9-9D09-3B58923653C6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D4234-6AFB-4E79-881A-74106F5F8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789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D4234-6AFB-4E79-881A-74106F5F801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792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 bwMode="auto"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 bwMode="auto"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аш макет 1" userDrawn="1">
  <p:cSld name="CUSTO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 bwMode="auto"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5"/>
          <p:cNvSpPr/>
          <p:nvPr/>
        </p:nvSpPr>
        <p:spPr bwMode="auto"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 bwMode="auto"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 bwMode="auto"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 bwMode="auto"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 bwMode="auto"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 1" userDrawn="1">
  <p:cSld name="1_Title and body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/>
          <p:nvPr/>
        </p:nvPicPr>
        <p:blipFill>
          <a:blip r:embed="rId2">
            <a:alphaModFix/>
          </a:blip>
          <a:srcRect t="1754" r="2180" b="4319"/>
          <a:stretch/>
        </p:blipFill>
        <p:spPr bwMode="auto"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/>
          <p:nvPr/>
        </p:nvPicPr>
        <p:blipFill>
          <a:blip r:embed="rId3">
            <a:alphaModFix amt="32000"/>
          </a:blip>
          <a:srcRect/>
          <a:stretch/>
        </p:blipFill>
        <p:spPr bwMode="auto"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 bwMode="auto"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 bwMode="auto"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 bwMode="auto"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/>
          <p:nvPr/>
        </p:nvPicPr>
        <p:blipFill>
          <a:blip r:embed="rId4">
            <a:alphaModFix/>
          </a:blip>
          <a:srcRect/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 2" userDrawn="1">
  <p:cSld name="1_Title and body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 bwMode="auto"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 bwMode="auto"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 bwMode="auto"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Название раздела 1" userDrawn="1">
  <p:cSld name="SECTION_HEAD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 bwMode="auto"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 bwMode="auto"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 bwMode="auto"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 bwMode="auto"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 bwMode="auto"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title and description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aption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ig number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1pPr>
            <a:lvl2pPr marL="914400" marR="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2pPr>
            <a:lvl3pPr marL="1371600" marR="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3pPr>
            <a:lvl4pPr marL="1828800" marR="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4pPr>
            <a:lvl5pPr marL="2286000" marR="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5pPr>
            <a:lvl6pPr marL="2743200" marR="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6pPr>
            <a:lvl7pPr marL="3200400" marR="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7pPr>
            <a:lvl8pPr marL="3657600" marR="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8pPr>
            <a:lvl9pPr marL="4114800" marR="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6" r:id="rId4"/>
    <p:sldLayoutId id="2147483657" r:id="rId5"/>
    <p:sldLayoutId id="2147483658" r:id="rId6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 bwMode="auto">
          <a:xfrm>
            <a:off x="63333" y="790120"/>
            <a:ext cx="5108700" cy="1625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ru-RU" sz="2800" b="1" dirty="0">
                <a:solidFill>
                  <a:schemeClr val="dk1"/>
                </a:solidFill>
                <a:latin typeface="Raleway"/>
              </a:rPr>
              <a:t>Чаша безмятежности.</a:t>
            </a:r>
            <a:br>
              <a:rPr lang="ru-RU" sz="2800" b="1" dirty="0">
                <a:solidFill>
                  <a:schemeClr val="dk1"/>
                </a:solidFill>
                <a:latin typeface="Raleway"/>
              </a:rPr>
            </a:br>
            <a:r>
              <a:rPr lang="ru-RU" sz="1800" b="1" dirty="0">
                <a:solidFill>
                  <a:schemeClr val="dk1"/>
                </a:solidFill>
                <a:latin typeface="Raleway"/>
              </a:rPr>
              <a:t>Умная кружка для подогрева и охлаждения ваших любимых напитков</a:t>
            </a:r>
            <a:endParaRPr sz="1600" dirty="0">
              <a:solidFill>
                <a:schemeClr val="dk1"/>
              </a:solidFill>
              <a:latin typeface="Gilroy" panose="00000900000000000000" pitchFamily="2" charset="-52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 bwMode="auto">
          <a:xfrm>
            <a:off x="71700" y="2571750"/>
            <a:ext cx="5108700" cy="1566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2400" dirty="0">
                <a:latin typeface="Gilroy" panose="00000900000000000000" pitchFamily="2" charset="-52"/>
                <a:ea typeface="Raleway SemiBold"/>
                <a:cs typeface="Raleway SemiBold"/>
              </a:rPr>
              <a:t>Тятюшкин Иван Максимович</a:t>
            </a:r>
          </a:p>
          <a:p>
            <a:pPr marL="0" lvl="0" indent="0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400" i="1" dirty="0">
                <a:latin typeface="Gilroy" panose="00000900000000000000" pitchFamily="2" charset="-52"/>
                <a:ea typeface="Raleway SemiBold"/>
                <a:cs typeface="Raleway SemiBold"/>
              </a:rPr>
              <a:t>П</a:t>
            </a:r>
            <a:r>
              <a:rPr lang="ru" sz="1400" i="1" dirty="0">
                <a:latin typeface="Gilroy" panose="00000900000000000000" pitchFamily="2" charset="-52"/>
                <a:ea typeface="Raleway SemiBold"/>
                <a:cs typeface="Raleway SemiBold"/>
              </a:rPr>
              <a:t>очта: </a:t>
            </a:r>
            <a:r>
              <a:rPr lang="en-US" sz="1400" i="1" dirty="0">
                <a:latin typeface="Gilroy" panose="00000900000000000000" pitchFamily="2" charset="-52"/>
                <a:ea typeface="Raleway SemiBold"/>
                <a:cs typeface="Raleway SemiBold"/>
              </a:rPr>
              <a:t>imt12@tpu.ru</a:t>
            </a:r>
            <a:endParaRPr lang="ru" sz="1400" i="1" dirty="0">
              <a:latin typeface="Gilroy" panose="00000900000000000000" pitchFamily="2" charset="-52"/>
              <a:ea typeface="Raleway SemiBold"/>
              <a:cs typeface="Raleway SemiBold"/>
            </a:endParaRPr>
          </a:p>
          <a:p>
            <a:pPr marL="0" lvl="0" indent="0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1400" i="1" dirty="0">
                <a:latin typeface="Gilroy" panose="00000900000000000000" pitchFamily="2" charset="-52"/>
                <a:ea typeface="Raleway SemiBold"/>
                <a:cs typeface="Raleway SemiBold"/>
              </a:rPr>
              <a:t>Телефон: 8-909-514-26-51</a:t>
            </a:r>
            <a:endParaRPr sz="1400" i="1" dirty="0">
              <a:latin typeface="Gilroy" panose="00000900000000000000" pitchFamily="2" charset="-52"/>
              <a:ea typeface="Raleway SemiBold"/>
              <a:cs typeface="Raleway SemiBold"/>
            </a:endParaRPr>
          </a:p>
        </p:txBody>
      </p:sp>
      <p:sp>
        <p:nvSpPr>
          <p:cNvPr id="109" name="Google Shape;109;p25"/>
          <p:cNvSpPr/>
          <p:nvPr/>
        </p:nvSpPr>
        <p:spPr bwMode="auto">
          <a:xfrm>
            <a:off x="5224661" y="0"/>
            <a:ext cx="2832600" cy="109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" name="Google Shape;110;p25"/>
          <p:cNvSpPr/>
          <p:nvPr/>
        </p:nvSpPr>
        <p:spPr bwMode="auto">
          <a:xfrm>
            <a:off x="5224660" y="1098600"/>
            <a:ext cx="2832599" cy="4055504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" name="Google Shape;111;p25"/>
          <p:cNvSpPr/>
          <p:nvPr/>
        </p:nvSpPr>
        <p:spPr bwMode="auto"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" name="Google Shape;112;p25"/>
          <p:cNvSpPr/>
          <p:nvPr/>
        </p:nvSpPr>
        <p:spPr bwMode="auto">
          <a:xfrm>
            <a:off x="8057499" y="0"/>
            <a:ext cx="1086600" cy="10986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3" name="Google Shape;113;p25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6" name="Google Shape;116;p25" descr="логотип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5329915" y="365389"/>
            <a:ext cx="2622091" cy="36782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111;p25">
            <a:extLst>
              <a:ext uri="{FF2B5EF4-FFF2-40B4-BE49-F238E27FC236}">
                <a16:creationId xmlns:a16="http://schemas.microsoft.com/office/drawing/2014/main" id="{A9316F3C-D41D-44B1-B2FC-3ACA5DB14EEE}"/>
              </a:ext>
            </a:extLst>
          </p:cNvPr>
          <p:cNvSpPr/>
          <p:nvPr/>
        </p:nvSpPr>
        <p:spPr bwMode="auto">
          <a:xfrm rot="10800000" flipH="1">
            <a:off x="8057400" y="1098600"/>
            <a:ext cx="1086600" cy="23712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6682" y="1463989"/>
            <a:ext cx="2005811" cy="20058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 bwMode="auto"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" name="Google Shape;122;p26"/>
          <p:cNvSpPr/>
          <p:nvPr/>
        </p:nvSpPr>
        <p:spPr bwMode="auto">
          <a:xfrm>
            <a:off x="7229232" y="0"/>
            <a:ext cx="1914000" cy="3696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3" name="Google Shape;123;p26"/>
          <p:cNvSpPr/>
          <p:nvPr/>
        </p:nvSpPr>
        <p:spPr bwMode="auto">
          <a:xfrm>
            <a:off x="7494443" y="3458847"/>
            <a:ext cx="1648500" cy="1693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4" name="Google Shape;124;p26"/>
          <p:cNvSpPr/>
          <p:nvPr/>
        </p:nvSpPr>
        <p:spPr bwMode="auto"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5" name="Google Shape;125;p26"/>
          <p:cNvSpPr/>
          <p:nvPr/>
        </p:nvSpPr>
        <p:spPr bwMode="auto">
          <a:xfrm>
            <a:off x="7494443" y="1891712"/>
            <a:ext cx="1648500" cy="15699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8" name="Google Shape;128;p26"/>
          <p:cNvSpPr/>
          <p:nvPr/>
        </p:nvSpPr>
        <p:spPr bwMode="auto">
          <a:xfrm>
            <a:off x="7229232" y="309844"/>
            <a:ext cx="265500" cy="4833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 bwMode="auto">
          <a:xfrm>
            <a:off x="10397" y="1170881"/>
            <a:ext cx="7229100" cy="363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aleway SemiBold"/>
              <a:buChar char="●"/>
              <a:defRPr/>
            </a:pPr>
            <a:r>
              <a:rPr lang="ru-RU" sz="1600" dirty="0">
                <a:solidFill>
                  <a:srgbClr val="132C40"/>
                </a:solidFill>
                <a:latin typeface="Gilroy" panose="00000900000000000000" pitchFamily="2" charset="-52"/>
                <a:ea typeface="Raleway SemiBold"/>
                <a:cs typeface="Raleway SemiBold"/>
              </a:rPr>
              <a:t>Ежедневно мы пьем напитки</a:t>
            </a:r>
          </a:p>
          <a:p>
            <a:pPr marL="457200" marR="0" lvl="0" indent="-3302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aleway SemiBold"/>
              <a:buChar char="●"/>
              <a:defRPr/>
            </a:pPr>
            <a:r>
              <a:rPr lang="ru-RU" sz="1600" dirty="0">
                <a:solidFill>
                  <a:srgbClr val="132C40"/>
                </a:solidFill>
                <a:latin typeface="Gilroy" panose="00000900000000000000" pitchFamily="2" charset="-52"/>
                <a:ea typeface="Raleway SemiBold"/>
                <a:cs typeface="Raleway SemiBold"/>
              </a:rPr>
              <a:t>Температура напитка не всегда оптимальная</a:t>
            </a:r>
          </a:p>
          <a:p>
            <a:pPr marL="457200" marR="0" lvl="0" indent="-3302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aleway SemiBold"/>
              <a:buChar char="●"/>
              <a:defRPr/>
            </a:pPr>
            <a:r>
              <a:rPr lang="ru-RU" sz="1600" dirty="0">
                <a:solidFill>
                  <a:srgbClr val="132C40"/>
                </a:solidFill>
                <a:latin typeface="Gilroy" panose="00000900000000000000" pitchFamily="2" charset="-52"/>
                <a:ea typeface="Raleway SemiBold"/>
                <a:cs typeface="Raleway SemiBold"/>
              </a:rPr>
              <a:t>Напиток нужно подогревать, охлаждать либо поддерживать постоянную температуру</a:t>
            </a:r>
          </a:p>
          <a:p>
            <a:pPr marL="457200" marR="0" lvl="0" indent="-3302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aleway SemiBold"/>
              <a:buChar char="●"/>
              <a:defRPr/>
            </a:pPr>
            <a:r>
              <a:rPr lang="ru-RU" sz="1600" dirty="0">
                <a:solidFill>
                  <a:srgbClr val="132C40"/>
                </a:solidFill>
                <a:latin typeface="Gilroy" panose="00000900000000000000" pitchFamily="2" charset="-52"/>
                <a:ea typeface="Raleway SemiBold"/>
                <a:cs typeface="Raleway SemiBold"/>
              </a:rPr>
              <a:t>Необходимо устройство, способное это делать</a:t>
            </a:r>
          </a:p>
          <a:p>
            <a:pPr marL="457200" marR="0" lvl="0" indent="-3302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Font typeface="Raleway SemiBold"/>
              <a:buChar char="●"/>
              <a:defRPr/>
            </a:pPr>
            <a:r>
              <a:rPr lang="ru-RU" sz="1600" dirty="0">
                <a:solidFill>
                  <a:srgbClr val="132C40"/>
                </a:solidFill>
                <a:latin typeface="Gilroy" panose="00000900000000000000" pitchFamily="2" charset="-52"/>
                <a:ea typeface="Raleway SemiBold"/>
                <a:cs typeface="Raleway SemiBold"/>
              </a:rPr>
              <a:t>Проект «Чашка безмятежности» направлен на решение данной проблемы</a:t>
            </a:r>
          </a:p>
        </p:txBody>
      </p:sp>
      <p:sp>
        <p:nvSpPr>
          <p:cNvPr id="130" name="Google Shape;130;p26"/>
          <p:cNvSpPr txBox="1"/>
          <p:nvPr/>
        </p:nvSpPr>
        <p:spPr bwMode="auto">
          <a:xfrm>
            <a:off x="1467900" y="40631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Gilroy" panose="00000900000000000000" pitchFamily="2" charset="-52"/>
                <a:ea typeface="Raleway SemiBold"/>
                <a:cs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Gilroy" panose="00000900000000000000" pitchFamily="2" charset="-52"/>
              <a:ea typeface="Raleway SemiBold"/>
              <a:cs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 bwMode="auto">
          <a:xfrm>
            <a:off x="0" y="1009688"/>
            <a:ext cx="4728303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4" name="Google Shape;123;p26">
            <a:extLst>
              <a:ext uri="{FF2B5EF4-FFF2-40B4-BE49-F238E27FC236}">
                <a16:creationId xmlns:a16="http://schemas.microsoft.com/office/drawing/2014/main" id="{A1BC498C-E973-4F25-AE0D-069AACDDD05B}"/>
              </a:ext>
            </a:extLst>
          </p:cNvPr>
          <p:cNvSpPr/>
          <p:nvPr/>
        </p:nvSpPr>
        <p:spPr bwMode="auto">
          <a:xfrm>
            <a:off x="7504708" y="3428967"/>
            <a:ext cx="1648500" cy="1693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E76DEDFF-905D-4AB5-BD33-D0041DF0980D}"/>
              </a:ext>
            </a:extLst>
          </p:cNvPr>
          <p:cNvSpPr/>
          <p:nvPr/>
        </p:nvSpPr>
        <p:spPr bwMode="auto">
          <a:xfrm>
            <a:off x="7504708" y="29193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" name="Google Shape;125;p26">
            <a:extLst>
              <a:ext uri="{FF2B5EF4-FFF2-40B4-BE49-F238E27FC236}">
                <a16:creationId xmlns:a16="http://schemas.microsoft.com/office/drawing/2014/main" id="{A0978384-D70E-406A-99A0-07273816AB12}"/>
              </a:ext>
            </a:extLst>
          </p:cNvPr>
          <p:cNvSpPr/>
          <p:nvPr/>
        </p:nvSpPr>
        <p:spPr bwMode="auto">
          <a:xfrm>
            <a:off x="7504708" y="1861832"/>
            <a:ext cx="1648500" cy="15699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7" name="Google Shape;128;p26">
            <a:extLst>
              <a:ext uri="{FF2B5EF4-FFF2-40B4-BE49-F238E27FC236}">
                <a16:creationId xmlns:a16="http://schemas.microsoft.com/office/drawing/2014/main" id="{79706B86-D1F8-4651-A8F9-48E1CEF59436}"/>
              </a:ext>
            </a:extLst>
          </p:cNvPr>
          <p:cNvSpPr/>
          <p:nvPr/>
        </p:nvSpPr>
        <p:spPr bwMode="auto">
          <a:xfrm>
            <a:off x="7239497" y="279964"/>
            <a:ext cx="265500" cy="4833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" name="Google Shape;171;p29"/>
          <p:cNvSpPr/>
          <p:nvPr/>
        </p:nvSpPr>
        <p:spPr bwMode="auto">
          <a:xfrm>
            <a:off x="-5084" y="4760132"/>
            <a:ext cx="406800" cy="393971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1" name="Google Shape;172;p29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ru"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</a:rPr>
              <a:t>2</a:t>
            </a:r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 bwMode="auto">
          <a:xfrm>
            <a:off x="3541800" y="372099"/>
            <a:ext cx="2060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 dirty="0">
                <a:solidFill>
                  <a:schemeClr val="dk1"/>
                </a:solidFill>
                <a:latin typeface="Gilroy" panose="00000900000000000000" pitchFamily="2" charset="-52"/>
              </a:rPr>
              <a:t>РЕШЕНИЕ</a:t>
            </a:r>
            <a:endParaRPr sz="3000" dirty="0">
              <a:solidFill>
                <a:schemeClr val="dk1"/>
              </a:solidFill>
              <a:latin typeface="Gilroy" panose="00000900000000000000" pitchFamily="2" charset="-52"/>
            </a:endParaRPr>
          </a:p>
        </p:txBody>
      </p:sp>
      <p:sp>
        <p:nvSpPr>
          <p:cNvPr id="171" name="Google Shape;171;p29"/>
          <p:cNvSpPr/>
          <p:nvPr/>
        </p:nvSpPr>
        <p:spPr bwMode="auto">
          <a:xfrm>
            <a:off x="-5084" y="4760132"/>
            <a:ext cx="406800" cy="393971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" name="Google Shape;218;p30"/>
          <p:cNvSpPr/>
          <p:nvPr/>
        </p:nvSpPr>
        <p:spPr bwMode="auto">
          <a:xfrm>
            <a:off x="560041" y="956874"/>
            <a:ext cx="2574374" cy="22685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" name="Google Shape;219;p30"/>
          <p:cNvSpPr txBox="1"/>
          <p:nvPr/>
        </p:nvSpPr>
        <p:spPr bwMode="auto">
          <a:xfrm>
            <a:off x="593581" y="944174"/>
            <a:ext cx="458699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b="0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</a:rPr>
              <a:t>Научно-технологическое решение :</a:t>
            </a:r>
            <a:endParaRPr sz="1050" b="0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77" name="Google Shape;220;p30"/>
          <p:cNvSpPr txBox="1"/>
          <p:nvPr/>
        </p:nvSpPr>
        <p:spPr bwMode="auto">
          <a:xfrm>
            <a:off x="655290" y="1170010"/>
            <a:ext cx="7928049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Система нагрева и охлаждения напитков</a:t>
            </a:r>
            <a:endParaRPr sz="1050" b="0" i="0" u="none" strike="noStrike" cap="none" dirty="0">
              <a:solidFill>
                <a:srgbClr val="002060"/>
              </a:solidFill>
              <a:latin typeface="Raleway"/>
              <a:ea typeface="Raleway"/>
              <a:cs typeface="Raleway"/>
            </a:endParaRPr>
          </a:p>
          <a:p>
            <a:pPr marL="6096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05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78" name="Google Shape;221;p30"/>
          <p:cNvSpPr/>
          <p:nvPr/>
        </p:nvSpPr>
        <p:spPr bwMode="auto">
          <a:xfrm>
            <a:off x="565079" y="1274075"/>
            <a:ext cx="68580" cy="685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" name="Google Shape;227;p30"/>
          <p:cNvSpPr/>
          <p:nvPr/>
        </p:nvSpPr>
        <p:spPr bwMode="auto">
          <a:xfrm>
            <a:off x="572658" y="1471250"/>
            <a:ext cx="3623688" cy="21727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" name="Google Shape;228;p30"/>
          <p:cNvSpPr txBox="1"/>
          <p:nvPr/>
        </p:nvSpPr>
        <p:spPr bwMode="auto">
          <a:xfrm>
            <a:off x="598705" y="1458550"/>
            <a:ext cx="3859969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</a:rPr>
              <a:t>Основные предполагаемые технические параметры:</a:t>
            </a:r>
            <a:endParaRPr sz="105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86" name="Google Shape;229;p30"/>
          <p:cNvSpPr txBox="1"/>
          <p:nvPr/>
        </p:nvSpPr>
        <p:spPr bwMode="auto">
          <a:xfrm>
            <a:off x="667910" y="1672058"/>
            <a:ext cx="4136700" cy="106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b="0" i="0" u="none" strike="noStrike" cap="none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Габаритный размер – </a:t>
            </a:r>
            <a:r>
              <a:rPr lang="ru-RU" sz="1050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16</a:t>
            </a:r>
            <a:r>
              <a:rPr lang="ru-RU" sz="1050" b="0" i="0" u="none" strike="noStrike" cap="none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 х </a:t>
            </a:r>
            <a:r>
              <a:rPr lang="ru-RU" sz="1050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16</a:t>
            </a:r>
            <a:r>
              <a:rPr lang="ru-RU" sz="1050" b="0" i="0" u="none" strike="noStrike" cap="none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 х </a:t>
            </a:r>
            <a:r>
              <a:rPr lang="ru-RU" sz="1050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12</a:t>
            </a:r>
            <a:r>
              <a:rPr lang="ru-RU" sz="1050" b="0" i="0" u="none" strike="noStrike" cap="none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 см.</a:t>
            </a:r>
            <a:endParaRPr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b="0" i="0" u="none" strike="noStrike" cap="none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Вес – 1.5 кг</a:t>
            </a:r>
            <a:endParaRPr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Объем кружки – 500 мл;</a:t>
            </a:r>
            <a:endParaRPr dirty="0"/>
          </a:p>
          <a:p>
            <a:pPr lvl="0">
              <a:defRPr/>
            </a:pPr>
            <a:r>
              <a:rPr lang="ru-RU" sz="1050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Минимальная температура охлаждения – 8 °</a:t>
            </a:r>
            <a:r>
              <a:rPr lang="en-US" sz="1050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C</a:t>
            </a:r>
            <a:r>
              <a:rPr lang="ru-RU" sz="1050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 </a:t>
            </a:r>
          </a:p>
          <a:p>
            <a:pPr lvl="0">
              <a:defRPr/>
            </a:pPr>
            <a:r>
              <a:rPr lang="ru-RU" sz="1050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Максимальная температура нагрева – 60 °C </a:t>
            </a:r>
          </a:p>
          <a:p>
            <a:pPr marL="6096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050" b="0" i="0" u="none" strike="noStrike" cap="none" dirty="0">
              <a:solidFill>
                <a:srgbClr val="00206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87" name="Google Shape;230;p30"/>
          <p:cNvSpPr/>
          <p:nvPr/>
        </p:nvSpPr>
        <p:spPr bwMode="auto">
          <a:xfrm>
            <a:off x="572659" y="1776200"/>
            <a:ext cx="68580" cy="685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" name="Google Shape;231;p30"/>
          <p:cNvSpPr/>
          <p:nvPr/>
        </p:nvSpPr>
        <p:spPr bwMode="auto">
          <a:xfrm>
            <a:off x="575199" y="1937490"/>
            <a:ext cx="68580" cy="685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" name="Google Shape;232;p30"/>
          <p:cNvSpPr/>
          <p:nvPr/>
        </p:nvSpPr>
        <p:spPr bwMode="auto">
          <a:xfrm>
            <a:off x="571389" y="2098780"/>
            <a:ext cx="68580" cy="685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" name="Google Shape;233;p30"/>
          <p:cNvSpPr/>
          <p:nvPr/>
        </p:nvSpPr>
        <p:spPr bwMode="auto">
          <a:xfrm>
            <a:off x="567661" y="2602319"/>
            <a:ext cx="802664" cy="21727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" name="Google Shape;234;p30"/>
          <p:cNvSpPr txBox="1"/>
          <p:nvPr/>
        </p:nvSpPr>
        <p:spPr bwMode="auto">
          <a:xfrm>
            <a:off x="593708" y="2589619"/>
            <a:ext cx="959497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</a:rPr>
              <a:t>Продукт:</a:t>
            </a:r>
            <a:endParaRPr sz="105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92" name="Google Shape;235;p30"/>
          <p:cNvSpPr txBox="1"/>
          <p:nvPr/>
        </p:nvSpPr>
        <p:spPr bwMode="auto">
          <a:xfrm>
            <a:off x="662911" y="2803129"/>
            <a:ext cx="4141699" cy="90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Кружка с док-станцией, которая обеспечивает возможность повышения, понижения и поддержания температуры напитка</a:t>
            </a:r>
            <a:endParaRPr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050" b="0" i="0" u="none" strike="noStrike" cap="none" dirty="0">
              <a:solidFill>
                <a:srgbClr val="002060"/>
              </a:solidFill>
              <a:latin typeface="Raleway"/>
              <a:ea typeface="Raleway"/>
              <a:cs typeface="Raleway"/>
            </a:endParaRPr>
          </a:p>
          <a:p>
            <a:pPr marL="6096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05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93" name="Google Shape;236;p30"/>
          <p:cNvSpPr/>
          <p:nvPr/>
        </p:nvSpPr>
        <p:spPr bwMode="auto">
          <a:xfrm>
            <a:off x="567662" y="2907269"/>
            <a:ext cx="68580" cy="685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" name="Google Shape;237;p30"/>
          <p:cNvSpPr/>
          <p:nvPr/>
        </p:nvSpPr>
        <p:spPr bwMode="auto">
          <a:xfrm>
            <a:off x="567579" y="2246099"/>
            <a:ext cx="68580" cy="685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" name="Google Shape;238;p30"/>
          <p:cNvSpPr/>
          <p:nvPr/>
        </p:nvSpPr>
        <p:spPr bwMode="auto">
          <a:xfrm>
            <a:off x="567579" y="2407390"/>
            <a:ext cx="68580" cy="685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" name="Google Shape;239;p30"/>
          <p:cNvSpPr/>
          <p:nvPr/>
        </p:nvSpPr>
        <p:spPr bwMode="auto">
          <a:xfrm>
            <a:off x="560041" y="3382252"/>
            <a:ext cx="2722904" cy="21727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" name="Google Shape;240;p30"/>
          <p:cNvSpPr txBox="1"/>
          <p:nvPr/>
        </p:nvSpPr>
        <p:spPr bwMode="auto">
          <a:xfrm>
            <a:off x="586088" y="3369552"/>
            <a:ext cx="2994037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b="0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</a:rPr>
              <a:t>Уникальные преимущества и выгода:</a:t>
            </a:r>
            <a:endParaRPr sz="1050" b="0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98" name="Google Shape;241;p30"/>
          <p:cNvSpPr txBox="1"/>
          <p:nvPr/>
        </p:nvSpPr>
        <p:spPr bwMode="auto">
          <a:xfrm>
            <a:off x="655291" y="3583062"/>
            <a:ext cx="323904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b="0" i="0" u="none" strike="noStrike" cap="none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Возможность как нагрева, так и охлаждения</a:t>
            </a:r>
            <a:r>
              <a:rPr lang="en-US" sz="1050" b="0" i="0" u="none" strike="noStrike" cap="none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;</a:t>
            </a:r>
            <a:endParaRPr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Возможность поддержания конкретной температуры;</a:t>
            </a:r>
            <a:endParaRPr sz="1050" b="0" i="0" u="none" strike="noStrike" cap="none" dirty="0">
              <a:solidFill>
                <a:srgbClr val="002060"/>
              </a:solidFill>
              <a:latin typeface="Raleway"/>
              <a:ea typeface="Raleway"/>
              <a:cs typeface="Raleway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b="0" i="0" u="none" strike="noStrike" cap="none" dirty="0">
                <a:solidFill>
                  <a:srgbClr val="002060"/>
                </a:solidFill>
                <a:latin typeface="Raleway"/>
                <a:ea typeface="Raleway"/>
                <a:cs typeface="Raleway"/>
              </a:rPr>
              <a:t>Наличие мобильного приложения;</a:t>
            </a:r>
            <a:endParaRPr dirty="0"/>
          </a:p>
        </p:txBody>
      </p:sp>
      <p:sp>
        <p:nvSpPr>
          <p:cNvPr id="99" name="Google Shape;242;p30"/>
          <p:cNvSpPr/>
          <p:nvPr/>
        </p:nvSpPr>
        <p:spPr bwMode="auto">
          <a:xfrm>
            <a:off x="560042" y="3687202"/>
            <a:ext cx="68580" cy="685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" name="Google Shape;243;p30"/>
          <p:cNvSpPr/>
          <p:nvPr/>
        </p:nvSpPr>
        <p:spPr bwMode="auto">
          <a:xfrm>
            <a:off x="565122" y="3849762"/>
            <a:ext cx="68580" cy="685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" name="Google Shape;244;p30"/>
          <p:cNvSpPr/>
          <p:nvPr/>
        </p:nvSpPr>
        <p:spPr bwMode="auto">
          <a:xfrm>
            <a:off x="570202" y="4007242"/>
            <a:ext cx="68580" cy="685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" name="Google Shape;245;p30"/>
          <p:cNvSpPr/>
          <p:nvPr/>
        </p:nvSpPr>
        <p:spPr bwMode="auto">
          <a:xfrm>
            <a:off x="570202" y="4174882"/>
            <a:ext cx="68580" cy="685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0571" y="951699"/>
            <a:ext cx="3564762" cy="35647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 bwMode="auto">
          <a:xfrm>
            <a:off x="2366250" y="307753"/>
            <a:ext cx="44115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 dirty="0">
                <a:solidFill>
                  <a:schemeClr val="dk1"/>
                </a:solidFill>
                <a:latin typeface="Gilroy" panose="00000900000000000000" pitchFamily="2" charset="-52"/>
              </a:rPr>
              <a:t>ЦЕЛЕВАЯ АУДИТОРИЯ</a:t>
            </a:r>
            <a:endParaRPr sz="3000" dirty="0">
              <a:solidFill>
                <a:schemeClr val="dk1"/>
              </a:solidFill>
              <a:latin typeface="Gilroy" panose="00000900000000000000" pitchFamily="2" charset="-52"/>
            </a:endParaRPr>
          </a:p>
        </p:txBody>
      </p:sp>
      <p:sp>
        <p:nvSpPr>
          <p:cNvPr id="143" name="Google Shape;143;p27"/>
          <p:cNvSpPr/>
          <p:nvPr/>
        </p:nvSpPr>
        <p:spPr bwMode="auto">
          <a:xfrm>
            <a:off x="-5085" y="4786575"/>
            <a:ext cx="2517883" cy="36752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" name="Google Shape;146;p27"/>
          <p:cNvSpPr/>
          <p:nvPr/>
        </p:nvSpPr>
        <p:spPr bwMode="auto">
          <a:xfrm rot="16200000">
            <a:off x="2961451" y="4337926"/>
            <a:ext cx="354899" cy="1252197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7" name="Google Shape;147;p27"/>
          <p:cNvSpPr/>
          <p:nvPr/>
        </p:nvSpPr>
        <p:spPr bwMode="auto">
          <a:xfrm rot="16200000">
            <a:off x="8555550" y="4555050"/>
            <a:ext cx="354899" cy="822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8" name="Google Shape;148;p27"/>
          <p:cNvSpPr/>
          <p:nvPr/>
        </p:nvSpPr>
        <p:spPr bwMode="auto">
          <a:xfrm rot="16200000">
            <a:off x="4631853" y="3919726"/>
            <a:ext cx="354899" cy="208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9" name="Google Shape;149;p27"/>
          <p:cNvSpPr/>
          <p:nvPr/>
        </p:nvSpPr>
        <p:spPr bwMode="auto">
          <a:xfrm rot="16200000">
            <a:off x="6910352" y="3731851"/>
            <a:ext cx="354899" cy="2468397"/>
          </a:xfrm>
          <a:prstGeom prst="rect">
            <a:avLst/>
          </a:prstGeom>
          <a:solidFill>
            <a:srgbClr val="FBB3C1"/>
          </a:solidFill>
          <a:ln>
            <a:solidFill>
              <a:schemeClr val="accent1"/>
            </a:solidFill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B81DA7-E766-4530-A2C1-4E1BECB4EF22}"/>
              </a:ext>
            </a:extLst>
          </p:cNvPr>
          <p:cNvSpPr txBox="1"/>
          <p:nvPr/>
        </p:nvSpPr>
        <p:spPr>
          <a:xfrm>
            <a:off x="198319" y="990103"/>
            <a:ext cx="371645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Gilroy" panose="00000900000000000000" pitchFamily="2" charset="-52"/>
              </a:rPr>
              <a:t>Любите чай или кофе</a:t>
            </a:r>
            <a:r>
              <a:rPr lang="en-US" dirty="0">
                <a:latin typeface="Gilroy" panose="00000900000000000000" pitchFamily="2" charset="-52"/>
              </a:rPr>
              <a:t>?</a:t>
            </a:r>
            <a:endParaRPr lang="ru-RU" dirty="0">
              <a:latin typeface="Gilroy" panose="00000900000000000000" pitchFamily="2" charset="-52"/>
            </a:endParaRPr>
          </a:p>
          <a:p>
            <a:endParaRPr lang="ru-RU" dirty="0">
              <a:latin typeface="Gilroy" panose="00000900000000000000" pitchFamily="2" charset="-52"/>
            </a:endParaRPr>
          </a:p>
          <a:p>
            <a:r>
              <a:rPr lang="ru-RU" dirty="0">
                <a:latin typeface="Gilroy" panose="00000900000000000000" pitchFamily="2" charset="-52"/>
              </a:rPr>
              <a:t>Кому проект будет интересен</a:t>
            </a:r>
            <a:r>
              <a:rPr lang="en-US" dirty="0">
                <a:latin typeface="Gilroy" panose="00000900000000000000" pitchFamily="2" charset="-52"/>
              </a:rPr>
              <a:t>?</a:t>
            </a:r>
          </a:p>
          <a:p>
            <a:r>
              <a:rPr lang="ru-RU" dirty="0">
                <a:latin typeface="Gilroy" panose="00000900000000000000" pitchFamily="2" charset="-52"/>
              </a:rPr>
              <a:t>Офисным рабочим</a:t>
            </a:r>
          </a:p>
          <a:p>
            <a:r>
              <a:rPr lang="ru-RU" dirty="0">
                <a:latin typeface="Gilroy" panose="00000900000000000000" pitchFamily="2" charset="-52"/>
              </a:rPr>
              <a:t>  Геймерам</a:t>
            </a:r>
          </a:p>
          <a:p>
            <a:r>
              <a:rPr lang="ru-RU" dirty="0">
                <a:latin typeface="Gilroy" panose="00000900000000000000" pitchFamily="2" charset="-52"/>
              </a:rPr>
              <a:t>    Водителям</a:t>
            </a:r>
          </a:p>
          <a:p>
            <a:r>
              <a:rPr lang="ru-RU" dirty="0">
                <a:latin typeface="Gilroy" panose="00000900000000000000" pitchFamily="2" charset="-52"/>
              </a:rPr>
              <a:t>      Крановщикам</a:t>
            </a:r>
          </a:p>
          <a:p>
            <a:r>
              <a:rPr lang="ru-RU" dirty="0">
                <a:latin typeface="Gilroy" panose="00000900000000000000" pitchFamily="2" charset="-52"/>
              </a:rPr>
              <a:t>        Капитанам</a:t>
            </a:r>
          </a:p>
          <a:p>
            <a:r>
              <a:rPr lang="ru-RU" dirty="0">
                <a:latin typeface="Gilroy" panose="00000900000000000000" pitchFamily="2" charset="-52"/>
              </a:rPr>
              <a:t>          Пилотам</a:t>
            </a:r>
          </a:p>
          <a:p>
            <a:r>
              <a:rPr lang="ru-RU" dirty="0">
                <a:latin typeface="Gilroy" panose="00000900000000000000" pitchFamily="2" charset="-52"/>
              </a:rPr>
              <a:t>            Врачам</a:t>
            </a:r>
          </a:p>
          <a:p>
            <a:r>
              <a:rPr lang="ru-RU" dirty="0">
                <a:latin typeface="Gilroy" panose="00000900000000000000" pitchFamily="2" charset="-52"/>
              </a:rPr>
              <a:t>              Писателям</a:t>
            </a:r>
          </a:p>
          <a:p>
            <a:r>
              <a:rPr lang="ru-RU" dirty="0">
                <a:latin typeface="Gilroy" panose="00000900000000000000" pitchFamily="2" charset="-52"/>
              </a:rPr>
              <a:t>                Студентам</a:t>
            </a:r>
          </a:p>
          <a:p>
            <a:r>
              <a:rPr lang="ru-RU" dirty="0">
                <a:latin typeface="Gilroy" panose="00000900000000000000" pitchFamily="2" charset="-52"/>
              </a:rPr>
              <a:t>                  Учителям</a:t>
            </a:r>
            <a:r>
              <a:rPr lang="en-US" dirty="0">
                <a:latin typeface="Gilroy" panose="00000900000000000000" pitchFamily="2" charset="-52"/>
              </a:rPr>
              <a:t>/</a:t>
            </a:r>
            <a:r>
              <a:rPr lang="ru-RU" dirty="0">
                <a:latin typeface="Gilroy" panose="00000900000000000000" pitchFamily="2" charset="-52"/>
              </a:rPr>
              <a:t>преподавателям</a:t>
            </a:r>
          </a:p>
          <a:p>
            <a:r>
              <a:rPr lang="ru-RU" dirty="0">
                <a:latin typeface="Gilroy" panose="00000900000000000000" pitchFamily="2" charset="-52"/>
              </a:rPr>
              <a:t>                    Руководителям</a:t>
            </a:r>
          </a:p>
          <a:p>
            <a:r>
              <a:rPr lang="ru-RU" dirty="0">
                <a:latin typeface="Gilroy" panose="00000900000000000000" pitchFamily="2" charset="-52"/>
              </a:rPr>
              <a:t>                      Стримерам</a:t>
            </a:r>
            <a:r>
              <a:rPr lang="en-US" dirty="0">
                <a:latin typeface="Gilroy" panose="00000900000000000000" pitchFamily="2" charset="-52"/>
              </a:rPr>
              <a:t>/</a:t>
            </a:r>
            <a:r>
              <a:rPr lang="ru-RU" dirty="0">
                <a:latin typeface="Gilroy" panose="00000900000000000000" pitchFamily="2" charset="-52"/>
              </a:rPr>
              <a:t>блоггеры</a:t>
            </a:r>
          </a:p>
          <a:p>
            <a:r>
              <a:rPr lang="ru-RU" dirty="0">
                <a:latin typeface="Gilroy" panose="00000900000000000000" pitchFamily="2" charset="-52"/>
              </a:rPr>
              <a:t>                        Всем кто пьет напитки!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E735D5-9811-681C-4427-4B743C7A5F19}"/>
              </a:ext>
            </a:extLst>
          </p:cNvPr>
          <p:cNvSpPr txBox="1"/>
          <p:nvPr/>
        </p:nvSpPr>
        <p:spPr bwMode="auto">
          <a:xfrm>
            <a:off x="4919522" y="994368"/>
            <a:ext cx="3716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Gilroy" panose="00000900000000000000" pitchFamily="2" charset="-52"/>
              </a:rPr>
              <a:t>Наиболее интересны</a:t>
            </a:r>
            <a:r>
              <a:rPr lang="en-US" dirty="0">
                <a:latin typeface="Gilroy" panose="00000900000000000000" pitchFamily="2" charset="-52"/>
              </a:rPr>
              <a:t>:</a:t>
            </a:r>
            <a:endParaRPr lang="ru-RU" dirty="0">
              <a:latin typeface="Gilroy" panose="00000900000000000000" pitchFamily="2" charset="-52"/>
            </a:endParaRPr>
          </a:p>
          <a:p>
            <a:endParaRPr lang="ru-RU" dirty="0">
              <a:latin typeface="Gilroy" panose="00000900000000000000" pitchFamily="2" charset="-52"/>
            </a:endParaRPr>
          </a:p>
          <a:p>
            <a:r>
              <a:rPr lang="ru-RU" dirty="0">
                <a:latin typeface="Gilroy" panose="00000900000000000000" pitchFamily="2" charset="-52"/>
              </a:rPr>
              <a:t>Стримеры</a:t>
            </a:r>
            <a:r>
              <a:rPr lang="en-US" dirty="0">
                <a:latin typeface="Gilroy" panose="00000900000000000000" pitchFamily="2" charset="-52"/>
              </a:rPr>
              <a:t>/</a:t>
            </a:r>
            <a:r>
              <a:rPr lang="ru-RU" dirty="0" err="1">
                <a:latin typeface="Gilroy" panose="00000900000000000000" pitchFamily="2" charset="-52"/>
              </a:rPr>
              <a:t>блогеры</a:t>
            </a:r>
            <a:r>
              <a:rPr lang="en-US" dirty="0">
                <a:latin typeface="Gilroy" panose="00000900000000000000" pitchFamily="2" charset="-52"/>
              </a:rPr>
              <a:t>/</a:t>
            </a:r>
            <a:r>
              <a:rPr lang="ru-RU" dirty="0">
                <a:latin typeface="Gilroy" panose="00000900000000000000" pitchFamily="2" charset="-52"/>
              </a:rPr>
              <a:t>геймеры</a:t>
            </a:r>
          </a:p>
          <a:p>
            <a:r>
              <a:rPr lang="ru-RU" dirty="0">
                <a:latin typeface="Gilroy" panose="00000900000000000000" pitchFamily="2" charset="-52"/>
              </a:rPr>
              <a:t>Учителя</a:t>
            </a:r>
            <a:r>
              <a:rPr lang="en-US" dirty="0">
                <a:latin typeface="Gilroy" panose="00000900000000000000" pitchFamily="2" charset="-52"/>
              </a:rPr>
              <a:t>/</a:t>
            </a:r>
            <a:r>
              <a:rPr lang="ru-RU" dirty="0">
                <a:latin typeface="Gilroy" panose="00000900000000000000" pitchFamily="2" charset="-52"/>
              </a:rPr>
              <a:t>преподаватели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/>
          <p:nvPr/>
        </p:nvSpPr>
        <p:spPr bwMode="auto">
          <a:xfrm>
            <a:off x="-5084" y="0"/>
            <a:ext cx="4577084" cy="5143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 bwMode="auto">
          <a:xfrm>
            <a:off x="525251" y="121200"/>
            <a:ext cx="24228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 dirty="0">
                <a:solidFill>
                  <a:schemeClr val="bg1"/>
                </a:solidFill>
                <a:latin typeface="Gilroy" panose="00000900000000000000" pitchFamily="2" charset="-52"/>
              </a:rPr>
              <a:t>ПРОБЛЕМ</a:t>
            </a:r>
            <a:r>
              <a:rPr lang="ru-RU" sz="3000" dirty="0">
                <a:solidFill>
                  <a:schemeClr val="bg1"/>
                </a:solidFill>
                <a:latin typeface="Gilroy" panose="00000900000000000000" pitchFamily="2" charset="-52"/>
              </a:rPr>
              <a:t>А </a:t>
            </a:r>
            <a:endParaRPr sz="3000" dirty="0">
              <a:solidFill>
                <a:schemeClr val="bg1"/>
              </a:solidFill>
              <a:latin typeface="Gilroy" panose="00000900000000000000" pitchFamily="2" charset="-52"/>
            </a:endParaRPr>
          </a:p>
        </p:txBody>
      </p:sp>
      <p:sp>
        <p:nvSpPr>
          <p:cNvPr id="158" name="Google Shape;158;p28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" name="Google Shape;161;p28"/>
          <p:cNvSpPr/>
          <p:nvPr/>
        </p:nvSpPr>
        <p:spPr bwMode="auto">
          <a:xfrm>
            <a:off x="-5084" y="822000"/>
            <a:ext cx="406800" cy="2856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62" name="Google Shape;162;p28"/>
          <p:cNvSpPr/>
          <p:nvPr/>
        </p:nvSpPr>
        <p:spPr bwMode="auto">
          <a:xfrm>
            <a:off x="-5084" y="0"/>
            <a:ext cx="406800" cy="822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64" name="Google Shape;164;p28"/>
          <p:cNvSpPr/>
          <p:nvPr/>
        </p:nvSpPr>
        <p:spPr bwMode="auto">
          <a:xfrm>
            <a:off x="-5084" y="3678300"/>
            <a:ext cx="406800" cy="1085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045F33-CCB0-4882-AB23-517E0C6BF20B}"/>
              </a:ext>
            </a:extLst>
          </p:cNvPr>
          <p:cNvSpPr txBox="1"/>
          <p:nvPr/>
        </p:nvSpPr>
        <p:spPr>
          <a:xfrm>
            <a:off x="670817" y="1001951"/>
            <a:ext cx="34758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Gilroy-Regular"/>
              </a:rPr>
              <a:t>Стримеры</a:t>
            </a:r>
            <a:r>
              <a:rPr lang="en-US" dirty="0">
                <a:solidFill>
                  <a:schemeClr val="bg1"/>
                </a:solidFill>
                <a:latin typeface="Gilroy-Regular"/>
              </a:rPr>
              <a:t>/</a:t>
            </a:r>
            <a:r>
              <a:rPr lang="ru-RU" dirty="0" err="1">
                <a:solidFill>
                  <a:schemeClr val="bg1"/>
                </a:solidFill>
                <a:latin typeface="Gilroy-Regular"/>
              </a:rPr>
              <a:t>блогеры</a:t>
            </a:r>
            <a:r>
              <a:rPr lang="en-US" dirty="0">
                <a:solidFill>
                  <a:schemeClr val="bg1"/>
                </a:solidFill>
                <a:latin typeface="Gilroy-Regular"/>
              </a:rPr>
              <a:t>/</a:t>
            </a:r>
            <a:r>
              <a:rPr lang="ru-RU" dirty="0">
                <a:solidFill>
                  <a:schemeClr val="bg1"/>
                </a:solidFill>
                <a:latin typeface="Gilroy-Regular"/>
              </a:rPr>
              <a:t>геймеры</a:t>
            </a:r>
            <a:r>
              <a:rPr lang="en-US" dirty="0">
                <a:solidFill>
                  <a:schemeClr val="bg1"/>
                </a:solidFill>
                <a:latin typeface="Gilroy-Regular"/>
              </a:rPr>
              <a:t>:</a:t>
            </a:r>
            <a:endParaRPr lang="ru-RU" dirty="0">
              <a:solidFill>
                <a:schemeClr val="bg1"/>
              </a:solidFill>
              <a:latin typeface="Gilroy-Regular"/>
            </a:endParaRPr>
          </a:p>
          <a:p>
            <a:r>
              <a:rPr lang="ru-RU" dirty="0">
                <a:solidFill>
                  <a:schemeClr val="bg1"/>
                </a:solidFill>
                <a:latin typeface="Gilroy-Regular"/>
              </a:rPr>
              <a:t>    Долгие и захватывающие компьютерные сессии не позволяют отойти и обновить напиток</a:t>
            </a:r>
          </a:p>
          <a:p>
            <a:endParaRPr lang="ru-RU" dirty="0">
              <a:solidFill>
                <a:schemeClr val="bg1"/>
              </a:solidFill>
              <a:latin typeface="Gilroy-Regular"/>
            </a:endParaRPr>
          </a:p>
          <a:p>
            <a:r>
              <a:rPr lang="ru-RU" dirty="0">
                <a:solidFill>
                  <a:schemeClr val="bg1"/>
                </a:solidFill>
                <a:latin typeface="Gilroy-Regular"/>
              </a:rPr>
              <a:t>Учителя</a:t>
            </a:r>
            <a:r>
              <a:rPr lang="en-US" dirty="0">
                <a:solidFill>
                  <a:schemeClr val="bg1"/>
                </a:solidFill>
                <a:latin typeface="Gilroy-Regular"/>
              </a:rPr>
              <a:t>/</a:t>
            </a:r>
            <a:r>
              <a:rPr lang="ru-RU" dirty="0">
                <a:solidFill>
                  <a:schemeClr val="bg1"/>
                </a:solidFill>
                <a:latin typeface="Gilroy-Regular"/>
              </a:rPr>
              <a:t>преподаватели</a:t>
            </a:r>
            <a:r>
              <a:rPr lang="en-US" dirty="0">
                <a:solidFill>
                  <a:schemeClr val="bg1"/>
                </a:solidFill>
                <a:latin typeface="Gilroy-Regular"/>
              </a:rPr>
              <a:t>:</a:t>
            </a:r>
            <a:endParaRPr lang="ru-RU" dirty="0">
              <a:solidFill>
                <a:schemeClr val="bg1"/>
              </a:solidFill>
              <a:latin typeface="Gilroy-Regular"/>
            </a:endParaRPr>
          </a:p>
          <a:p>
            <a:r>
              <a:rPr lang="ru-RU" dirty="0">
                <a:solidFill>
                  <a:schemeClr val="bg1"/>
                </a:solidFill>
                <a:latin typeface="Gilroy-Regular"/>
              </a:rPr>
              <a:t>    Большое количество устного материала, доносимого во время занятий, сушит горло и требует время от времени пить жидкость</a:t>
            </a:r>
          </a:p>
          <a:p>
            <a:r>
              <a:rPr lang="ru-RU" dirty="0">
                <a:solidFill>
                  <a:schemeClr val="bg1"/>
                </a:solidFill>
                <a:latin typeface="Gilroy-Regular"/>
              </a:rPr>
              <a:t>    </a:t>
            </a:r>
          </a:p>
          <a:p>
            <a:endParaRPr lang="ru-RU" dirty="0">
              <a:solidFill>
                <a:schemeClr val="bg1"/>
              </a:solidFill>
              <a:latin typeface="Gilroy-Regula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CE82575-598B-48F1-B22F-162C15FA8A21}"/>
              </a:ext>
            </a:extLst>
          </p:cNvPr>
          <p:cNvSpPr/>
          <p:nvPr/>
        </p:nvSpPr>
        <p:spPr>
          <a:xfrm>
            <a:off x="4841101" y="1001951"/>
            <a:ext cx="41146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Gilroy" panose="00000900000000000000" pitchFamily="2" charset="-52"/>
              </a:rPr>
              <a:t>Недостатки существующих решений</a:t>
            </a:r>
            <a:r>
              <a:rPr lang="en-US" dirty="0">
                <a:latin typeface="Gilroy" panose="00000900000000000000" pitchFamily="2" charset="-52"/>
              </a:rPr>
              <a:t>:</a:t>
            </a:r>
            <a:endParaRPr lang="ru-RU" dirty="0">
              <a:latin typeface="Gilroy" panose="00000900000000000000" pitchFamily="2" charset="-52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atin typeface="Gilroy" panose="00000900000000000000" pitchFamily="2" charset="-52"/>
              </a:rPr>
              <a:t>Малое количество отзывов реальных пользователей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Gilroy" panose="00000900000000000000" pitchFamily="2" charset="-52"/>
              </a:rPr>
              <a:t>Рабочий объем как правило не более 330 мл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Gilroy" panose="00000900000000000000" pitchFamily="2" charset="-52"/>
              </a:rPr>
              <a:t>Такие устройства маломощные, что не позволяет поддерживать нужную температуру долгое время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Gilroy" panose="00000900000000000000" pitchFamily="2" charset="-52"/>
              </a:rPr>
              <a:t>У существующих решений нет мобильного приложения и интеграции с экосистемами</a:t>
            </a:r>
          </a:p>
          <a:p>
            <a:pPr marL="285750" indent="-285750">
              <a:buFontTx/>
              <a:buChar char="-"/>
            </a:pPr>
            <a:endParaRPr lang="ru-RU" dirty="0">
              <a:latin typeface="Gilroy" panose="00000900000000000000" pitchFamily="2" charset="-52"/>
            </a:endParaRPr>
          </a:p>
          <a:p>
            <a:endParaRPr lang="ru-RU" dirty="0">
              <a:latin typeface="Gilroy" panose="00000900000000000000" pitchFamily="2" charset="-52"/>
            </a:endParaRPr>
          </a:p>
          <a:p>
            <a:r>
              <a:rPr lang="ru-RU" dirty="0">
                <a:latin typeface="Gilroy" panose="00000900000000000000" pitchFamily="2" charset="-52"/>
              </a:rPr>
              <a:t>Наша команда предлагает решение проблемы потери напитком оптимальной температуры после его приготовления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25;p26">
            <a:extLst>
              <a:ext uri="{FF2B5EF4-FFF2-40B4-BE49-F238E27FC236}">
                <a16:creationId xmlns:a16="http://schemas.microsoft.com/office/drawing/2014/main" id="{4FF90472-6B15-41F3-91EA-D211C40D5AC2}"/>
              </a:ext>
            </a:extLst>
          </p:cNvPr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92" name="Google Shape;192;p31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Google Shape;184;p30">
            <a:extLst>
              <a:ext uri="{FF2B5EF4-FFF2-40B4-BE49-F238E27FC236}">
                <a16:creationId xmlns:a16="http://schemas.microsoft.com/office/drawing/2014/main" id="{80ADD338-DB85-416C-85B8-52D8CD21710F}"/>
              </a:ext>
            </a:extLst>
          </p:cNvPr>
          <p:cNvSpPr txBox="1">
            <a:spLocks/>
          </p:cNvSpPr>
          <p:nvPr/>
        </p:nvSpPr>
        <p:spPr bwMode="auto">
          <a:xfrm>
            <a:off x="248093" y="275431"/>
            <a:ext cx="1483726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9pPr>
          </a:lstStyle>
          <a:p>
            <a:pPr algn="ctr">
              <a:buSzPts val="2800"/>
              <a:defRPr/>
            </a:pPr>
            <a:r>
              <a:rPr lang="ru-RU" sz="3000" dirty="0">
                <a:solidFill>
                  <a:srgbClr val="B5D8E1"/>
                </a:solidFill>
                <a:latin typeface="Gilroy" panose="00000900000000000000" pitchFamily="2" charset="-52"/>
              </a:rPr>
              <a:t>РЫНОК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68CAEB-DFD7-485D-99EC-0AF0B0BD95EA}"/>
              </a:ext>
            </a:extLst>
          </p:cNvPr>
          <p:cNvSpPr txBox="1"/>
          <p:nvPr/>
        </p:nvSpPr>
        <p:spPr bwMode="auto">
          <a:xfrm>
            <a:off x="1827511" y="411244"/>
            <a:ext cx="6963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roy" panose="00000900000000000000" pitchFamily="2" charset="-52"/>
              </a:rPr>
              <a:t>PAM, TAM, SAM, SOM</a:t>
            </a:r>
            <a:endParaRPr lang="ru-RU" dirty="0">
              <a:latin typeface="Gilroy" panose="00000900000000000000" pitchFamily="2" charset="-52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01C438F4-FDF9-446E-B3CF-30DF0119CD06}"/>
              </a:ext>
            </a:extLst>
          </p:cNvPr>
          <p:cNvSpPr/>
          <p:nvPr/>
        </p:nvSpPr>
        <p:spPr>
          <a:xfrm>
            <a:off x="248093" y="872809"/>
            <a:ext cx="3995260" cy="3995260"/>
          </a:xfrm>
          <a:prstGeom prst="ellipse">
            <a:avLst/>
          </a:prstGeom>
          <a:ln>
            <a:solidFill>
              <a:srgbClr val="FBB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43D7F5E-3DD2-4429-BE53-383600007543}"/>
              </a:ext>
            </a:extLst>
          </p:cNvPr>
          <p:cNvSpPr/>
          <p:nvPr/>
        </p:nvSpPr>
        <p:spPr bwMode="auto">
          <a:xfrm>
            <a:off x="871024" y="1542336"/>
            <a:ext cx="3231668" cy="3231668"/>
          </a:xfrm>
          <a:prstGeom prst="ellipse">
            <a:avLst/>
          </a:prstGeom>
          <a:solidFill>
            <a:srgbClr val="B5D8E1"/>
          </a:solidFill>
          <a:ln>
            <a:solidFill>
              <a:srgbClr val="B5D8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DFC2226D-35F5-4ABB-95DD-3E7B83630BE6}"/>
              </a:ext>
            </a:extLst>
          </p:cNvPr>
          <p:cNvSpPr/>
          <p:nvPr/>
        </p:nvSpPr>
        <p:spPr bwMode="auto">
          <a:xfrm>
            <a:off x="1378527" y="2110097"/>
            <a:ext cx="2573630" cy="2573630"/>
          </a:xfrm>
          <a:prstGeom prst="ellipse">
            <a:avLst/>
          </a:prstGeom>
          <a:solidFill>
            <a:srgbClr val="8F00FF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0D96B2C-4163-4215-BC05-5821F3324207}"/>
              </a:ext>
            </a:extLst>
          </p:cNvPr>
          <p:cNvSpPr/>
          <p:nvPr/>
        </p:nvSpPr>
        <p:spPr bwMode="auto">
          <a:xfrm>
            <a:off x="1920026" y="2635498"/>
            <a:ext cx="1938466" cy="1938466"/>
          </a:xfrm>
          <a:prstGeom prst="ellipse">
            <a:avLst/>
          </a:prstGeom>
          <a:solidFill>
            <a:srgbClr val="FD493D"/>
          </a:solidFill>
          <a:ln>
            <a:solidFill>
              <a:srgbClr val="FD4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E474E6-2D73-2A9C-3722-5BC01B22336D}"/>
              </a:ext>
            </a:extLst>
          </p:cNvPr>
          <p:cNvSpPr txBox="1"/>
          <p:nvPr/>
        </p:nvSpPr>
        <p:spPr>
          <a:xfrm>
            <a:off x="4712661" y="411244"/>
            <a:ext cx="434169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Финансовые планы</a:t>
            </a:r>
            <a:r>
              <a:rPr lang="en-US" dirty="0"/>
              <a:t>: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Рынок </a:t>
            </a:r>
            <a:r>
              <a:rPr lang="en-US" dirty="0"/>
              <a:t>B2C, B2B</a:t>
            </a:r>
            <a:endParaRPr lang="ru-RU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ru-RU" dirty="0"/>
              <a:t>Себестоимость устройства – 2</a:t>
            </a:r>
            <a:r>
              <a:rPr lang="en-US" dirty="0"/>
              <a:t>.</a:t>
            </a:r>
            <a:r>
              <a:rPr lang="ru-RU" dirty="0"/>
              <a:t>500 рублей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Цена продажи – 10</a:t>
            </a:r>
            <a:r>
              <a:rPr lang="en-US" dirty="0"/>
              <a:t>.</a:t>
            </a:r>
            <a:r>
              <a:rPr lang="ru-RU" dirty="0"/>
              <a:t>000 рублей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План продаж на первый год – 1</a:t>
            </a:r>
            <a:r>
              <a:rPr lang="en-US" dirty="0"/>
              <a:t>.</a:t>
            </a:r>
            <a:r>
              <a:rPr lang="ru-RU" dirty="0"/>
              <a:t>000 устройств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dirty="0"/>
              <a:t>Реализация через собственный интернет-магазин, розничные сети, </a:t>
            </a:r>
            <a:r>
              <a:rPr lang="ru-RU" dirty="0" err="1"/>
              <a:t>маркетплейсы</a:t>
            </a:r>
            <a:r>
              <a:rPr lang="ru-RU" dirty="0"/>
              <a:t> и социальные сети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253890" y="1157665"/>
            <a:ext cx="1898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PAM: 500 </a:t>
            </a:r>
            <a:r>
              <a:rPr lang="ru-RU" dirty="0"/>
              <a:t>млрд. руб.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9944" y="1772345"/>
            <a:ext cx="1873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TAM:</a:t>
            </a:r>
            <a:r>
              <a:rPr lang="ru-RU" dirty="0"/>
              <a:t> 250 млрд. руб. 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21164" y="2351638"/>
            <a:ext cx="1879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SAM: </a:t>
            </a:r>
            <a:r>
              <a:rPr lang="ru-RU" dirty="0"/>
              <a:t>100 млрд. руб.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207237" y="2870439"/>
            <a:ext cx="1364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SOM:</a:t>
            </a:r>
            <a:r>
              <a:rPr lang="ru-RU" dirty="0"/>
              <a:t> </a:t>
            </a:r>
          </a:p>
          <a:p>
            <a:r>
              <a:rPr lang="ru-RU" dirty="0"/>
              <a:t>25 млрд. руб.</a:t>
            </a:r>
            <a:r>
              <a:rPr lang="en-US" dirty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Google Shape;163;p28">
            <a:extLst>
              <a:ext uri="{FF2B5EF4-FFF2-40B4-BE49-F238E27FC236}">
                <a16:creationId xmlns:a16="http://schemas.microsoft.com/office/drawing/2014/main" id="{AE5D9433-D9B0-4AC7-92A4-239990D94F63}"/>
              </a:ext>
            </a:extLst>
          </p:cNvPr>
          <p:cNvSpPr/>
          <p:nvPr/>
        </p:nvSpPr>
        <p:spPr bwMode="auto">
          <a:xfrm>
            <a:off x="-5084" y="0"/>
            <a:ext cx="9144000" cy="7827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6" name="Google Shape;206;p32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Google Shape;184;p30">
            <a:extLst>
              <a:ext uri="{FF2B5EF4-FFF2-40B4-BE49-F238E27FC236}">
                <a16:creationId xmlns:a16="http://schemas.microsoft.com/office/drawing/2014/main" id="{1AFBEC8E-9A48-485D-81E4-84EBD049D105}"/>
              </a:ext>
            </a:extLst>
          </p:cNvPr>
          <p:cNvSpPr txBox="1">
            <a:spLocks/>
          </p:cNvSpPr>
          <p:nvPr/>
        </p:nvSpPr>
        <p:spPr bwMode="auto">
          <a:xfrm>
            <a:off x="578866" y="121529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9pPr>
          </a:lstStyle>
          <a:p>
            <a:pPr algn="ctr">
              <a:buSzPts val="2800"/>
              <a:defRPr/>
            </a:pPr>
            <a:r>
              <a:rPr lang="ru-RU" sz="3000" dirty="0">
                <a:solidFill>
                  <a:schemeClr val="bg1"/>
                </a:solidFill>
                <a:latin typeface="Gilroy" panose="00000900000000000000" pitchFamily="2" charset="-52"/>
              </a:rPr>
              <a:t>КОНКУРЕНТЫ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A99EE73-07B9-482C-9397-2B25D8FAD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373114"/>
              </p:ext>
            </p:extLst>
          </p:nvPr>
        </p:nvGraphicFramePr>
        <p:xfrm>
          <a:off x="502916" y="900025"/>
          <a:ext cx="8128000" cy="40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55617326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84340946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89278939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29113691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68253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Gilroy" panose="000009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Чаша безмятежности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Подстаканник </a:t>
                      </a:r>
                      <a:r>
                        <a:rPr lang="en-US" dirty="0">
                          <a:latin typeface="Gilroy" panose="00000900000000000000" pitchFamily="2" charset="-52"/>
                        </a:rPr>
                        <a:t>CZRLB</a:t>
                      </a:r>
                      <a:endParaRPr lang="ru-RU" dirty="0">
                        <a:latin typeface="Gilroy" panose="000009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Gilroy" panose="00000900000000000000" pitchFamily="2" charset="-52"/>
                        </a:rPr>
                        <a:t>Quick Cooling Cup</a:t>
                      </a:r>
                      <a:endParaRPr lang="ru-RU" dirty="0">
                        <a:latin typeface="Gilroy" panose="000009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Кружка</a:t>
                      </a:r>
                      <a:r>
                        <a:rPr lang="ru-RU" baseline="0" dirty="0">
                          <a:latin typeface="Gilroy" panose="00000900000000000000" pitchFamily="2" charset="-52"/>
                        </a:rPr>
                        <a:t> </a:t>
                      </a:r>
                      <a:r>
                        <a:rPr lang="en-US" baseline="0" dirty="0">
                          <a:latin typeface="Gilroy" panose="00000900000000000000" pitchFamily="2" charset="-52"/>
                        </a:rPr>
                        <a:t>“Lucky”</a:t>
                      </a:r>
                      <a:endParaRPr lang="ru-RU" dirty="0">
                        <a:latin typeface="Gilroy" panose="000009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97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Возможность подогрева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latin typeface="Gilroy" panose="00000900000000000000" pitchFamily="2" charset="-52"/>
                        </a:rPr>
                        <a:t>60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latin typeface="Gilroy" panose="00000900000000000000" pitchFamily="2" charset="-52"/>
                          <a:ea typeface="+mn-ea"/>
                          <a:cs typeface="+mn-cs"/>
                        </a:rPr>
                        <a:t>°C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Gilroy" panose="00000900000000000000" pitchFamily="2" charset="-52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60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latin typeface="Gilroy" panose="00000900000000000000" pitchFamily="2" charset="-52"/>
                          <a:ea typeface="+mn-ea"/>
                          <a:cs typeface="+mn-cs"/>
                        </a:rPr>
                        <a:t>°C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Gilroy" panose="00000900000000000000" pitchFamily="2" charset="-52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45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latin typeface="Gilroy" panose="00000900000000000000" pitchFamily="2" charset="-52"/>
                          <a:ea typeface="+mn-ea"/>
                          <a:cs typeface="+mn-cs"/>
                        </a:rPr>
                        <a:t>°C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Gilroy" panose="00000900000000000000" pitchFamily="2" charset="-52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latin typeface="Gilroy" panose="00000900000000000000" pitchFamily="2" charset="-52"/>
                        </a:rPr>
                        <a:t>55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latin typeface="Gilroy" panose="00000900000000000000" pitchFamily="2" charset="-52"/>
                          <a:ea typeface="+mn-ea"/>
                          <a:cs typeface="+mn-cs"/>
                        </a:rPr>
                        <a:t>°C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Gilroy" panose="00000900000000000000" pitchFamily="2" charset="-52"/>
                        <a:ea typeface="+mn-ea"/>
                        <a:cs typeface="+mn-cs"/>
                      </a:endParaRPr>
                    </a:p>
                    <a:p>
                      <a:endParaRPr lang="ru-RU" dirty="0">
                        <a:latin typeface="Gilroy" panose="000009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433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Возможность</a:t>
                      </a:r>
                      <a:r>
                        <a:rPr lang="ru-RU" baseline="0" dirty="0">
                          <a:latin typeface="Gilroy" panose="00000900000000000000" pitchFamily="2" charset="-52"/>
                        </a:rPr>
                        <a:t> охлаждения</a:t>
                      </a:r>
                      <a:endParaRPr lang="ru-RU" dirty="0">
                        <a:latin typeface="Gilroy" panose="000009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latin typeface="Gilroy" panose="00000900000000000000" pitchFamily="2" charset="-52"/>
                        </a:rPr>
                        <a:t>8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latin typeface="Gilroy" panose="00000900000000000000" pitchFamily="2" charset="-52"/>
                          <a:ea typeface="+mn-ea"/>
                          <a:cs typeface="+mn-cs"/>
                        </a:rPr>
                        <a:t>°C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Gilroy" panose="00000900000000000000" pitchFamily="2" charset="-52"/>
                        <a:ea typeface="+mn-ea"/>
                        <a:cs typeface="+mn-cs"/>
                      </a:endParaRPr>
                    </a:p>
                    <a:p>
                      <a:endParaRPr lang="ru-RU" dirty="0">
                        <a:latin typeface="Gilroy" panose="000009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latin typeface="Gilroy" panose="00000900000000000000" pitchFamily="2" charset="-52"/>
                        </a:rPr>
                        <a:t>5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latin typeface="Gilroy" panose="00000900000000000000" pitchFamily="2" charset="-52"/>
                          <a:ea typeface="+mn-ea"/>
                          <a:cs typeface="+mn-cs"/>
                        </a:rPr>
                        <a:t>°C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Gilroy" panose="00000900000000000000" pitchFamily="2" charset="-52"/>
                        <a:ea typeface="+mn-ea"/>
                        <a:cs typeface="+mn-cs"/>
                      </a:endParaRPr>
                    </a:p>
                    <a:p>
                      <a:endParaRPr lang="ru-RU" dirty="0">
                        <a:latin typeface="Gilroy" panose="000009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latin typeface="Gilroy" panose="00000900000000000000" pitchFamily="2" charset="-52"/>
                        </a:rPr>
                        <a:t>8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latin typeface="Gilroy" panose="00000900000000000000" pitchFamily="2" charset="-52"/>
                          <a:ea typeface="+mn-ea"/>
                          <a:cs typeface="+mn-cs"/>
                        </a:rPr>
                        <a:t>°C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Gilroy" panose="00000900000000000000" pitchFamily="2" charset="-52"/>
                        <a:ea typeface="+mn-ea"/>
                        <a:cs typeface="+mn-cs"/>
                      </a:endParaRPr>
                    </a:p>
                    <a:p>
                      <a:endParaRPr lang="ru-RU" dirty="0">
                        <a:latin typeface="Gilroy" panose="000009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976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Возможность</a:t>
                      </a:r>
                      <a:r>
                        <a:rPr lang="ru-RU" baseline="0" dirty="0">
                          <a:latin typeface="Gilroy" panose="00000900000000000000" pitchFamily="2" charset="-52"/>
                        </a:rPr>
                        <a:t> поддержания температуры</a:t>
                      </a:r>
                      <a:endParaRPr lang="ru-RU" dirty="0">
                        <a:latin typeface="Gilroy" panose="000009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679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Потребляемая мощность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80-160 ватт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36 ватт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15</a:t>
                      </a:r>
                      <a:r>
                        <a:rPr lang="ru-RU" baseline="0" dirty="0">
                          <a:latin typeface="Gilroy" panose="00000900000000000000" pitchFamily="2" charset="-52"/>
                        </a:rPr>
                        <a:t> ватт</a:t>
                      </a:r>
                      <a:endParaRPr lang="ru-RU" dirty="0">
                        <a:latin typeface="Gilroy" panose="000009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16 ватт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75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Питание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220 вольт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12 вольт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аккумулятор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220 вольт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966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Мобильное</a:t>
                      </a:r>
                      <a:r>
                        <a:rPr lang="ru-RU" baseline="0" dirty="0">
                          <a:latin typeface="Gilroy" panose="00000900000000000000" pitchFamily="2" charset="-52"/>
                        </a:rPr>
                        <a:t> приложение</a:t>
                      </a:r>
                      <a:endParaRPr lang="ru-RU" dirty="0">
                        <a:latin typeface="Gilroy" panose="000009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545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Стоимость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10000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2900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3740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 panose="00000900000000000000" pitchFamily="2" charset="-52"/>
                        </a:rPr>
                        <a:t>870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57076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C792EF-0C96-45E2-A97B-CF1A382D3D03}"/>
              </a:ext>
            </a:extLst>
          </p:cNvPr>
          <p:cNvSpPr/>
          <p:nvPr/>
        </p:nvSpPr>
        <p:spPr>
          <a:xfrm>
            <a:off x="-5081" y="0"/>
            <a:ext cx="9149081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0" name="Google Shape;220;p33"/>
          <p:cNvSpPr/>
          <p:nvPr/>
        </p:nvSpPr>
        <p:spPr bwMode="auto">
          <a:xfrm>
            <a:off x="-5081" y="4763400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6" name="Google Shape;184;p30">
            <a:extLst>
              <a:ext uri="{FF2B5EF4-FFF2-40B4-BE49-F238E27FC236}">
                <a16:creationId xmlns:a16="http://schemas.microsoft.com/office/drawing/2014/main" id="{A0668106-2C28-4645-BE45-E076576F27B7}"/>
              </a:ext>
            </a:extLst>
          </p:cNvPr>
          <p:cNvSpPr txBox="1">
            <a:spLocks/>
          </p:cNvSpPr>
          <p:nvPr/>
        </p:nvSpPr>
        <p:spPr bwMode="auto">
          <a:xfrm>
            <a:off x="581409" y="101036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defRPr>
            </a:lvl9pPr>
          </a:lstStyle>
          <a:p>
            <a:pPr algn="ctr">
              <a:buSzPts val="2800"/>
              <a:defRPr/>
            </a:pPr>
            <a:r>
              <a:rPr lang="ru-RU" sz="3000" dirty="0">
                <a:solidFill>
                  <a:schemeClr val="dk1"/>
                </a:solidFill>
                <a:latin typeface="Gilroy" panose="00000900000000000000" pitchFamily="2" charset="-52"/>
              </a:rPr>
              <a:t>БИЗНЕС</a:t>
            </a:r>
            <a:r>
              <a:rPr lang="en-US" sz="3000" dirty="0">
                <a:solidFill>
                  <a:schemeClr val="dk1"/>
                </a:solidFill>
                <a:latin typeface="Gilroy" panose="00000900000000000000" pitchFamily="2" charset="-52"/>
              </a:rPr>
              <a:t>-</a:t>
            </a:r>
            <a:r>
              <a:rPr lang="ru-RU" sz="3000" dirty="0">
                <a:solidFill>
                  <a:schemeClr val="dk1"/>
                </a:solidFill>
                <a:latin typeface="Gilroy" panose="00000900000000000000" pitchFamily="2" charset="-52"/>
              </a:rPr>
              <a:t>МОДЕЛЬ</a:t>
            </a:r>
          </a:p>
        </p:txBody>
      </p:sp>
      <p:sp>
        <p:nvSpPr>
          <p:cNvPr id="221" name="Google Shape;221;p33"/>
          <p:cNvSpPr txBox="1"/>
          <p:nvPr/>
        </p:nvSpPr>
        <p:spPr bwMode="auto">
          <a:xfrm>
            <a:off x="-5081" y="487875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8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11" y="594354"/>
            <a:ext cx="6953431" cy="44606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 bwMode="auto">
          <a:xfrm>
            <a:off x="2244150" y="161934"/>
            <a:ext cx="46557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" b="1" dirty="0">
                <a:latin typeface="Gilroy" panose="00000900000000000000" pitchFamily="2" charset="-52"/>
                <a:ea typeface="Raleway"/>
                <a:cs typeface="Raleway"/>
              </a:rPr>
              <a:t>ТЕКУЩИЕ РЕЗУЛЬТАТЫ И ПЛАНЫ НА БУДУЩЕЕ</a:t>
            </a:r>
            <a:endParaRPr b="1" dirty="0">
              <a:latin typeface="Gilroy" panose="00000900000000000000" pitchFamily="2" charset="-52"/>
              <a:ea typeface="Raleway"/>
              <a:cs typeface="Raleway"/>
            </a:endParaRPr>
          </a:p>
        </p:txBody>
      </p:sp>
      <p:sp>
        <p:nvSpPr>
          <p:cNvPr id="254" name="Google Shape;254;p35"/>
          <p:cNvSpPr txBox="1"/>
          <p:nvPr/>
        </p:nvSpPr>
        <p:spPr bwMode="auto">
          <a:xfrm>
            <a:off x="480150" y="4241375"/>
            <a:ext cx="419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257" name="Google Shape;257;p35"/>
          <p:cNvSpPr/>
          <p:nvPr/>
        </p:nvSpPr>
        <p:spPr bwMode="auto">
          <a:xfrm>
            <a:off x="-5084" y="3564000"/>
            <a:ext cx="1648500" cy="1590104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58" name="Google Shape;258;p35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Google Shape;122;p26">
            <a:extLst>
              <a:ext uri="{FF2B5EF4-FFF2-40B4-BE49-F238E27FC236}">
                <a16:creationId xmlns:a16="http://schemas.microsoft.com/office/drawing/2014/main" id="{52992FBE-60E7-45C6-9D4D-B5115A673CB5}"/>
              </a:ext>
            </a:extLst>
          </p:cNvPr>
          <p:cNvSpPr/>
          <p:nvPr/>
        </p:nvSpPr>
        <p:spPr bwMode="auto">
          <a:xfrm>
            <a:off x="-5084" y="0"/>
            <a:ext cx="16485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3042A2B1-F948-4AFD-8704-0DA0CDF6DE3B}"/>
              </a:ext>
            </a:extLst>
          </p:cNvPr>
          <p:cNvSpPr/>
          <p:nvPr/>
        </p:nvSpPr>
        <p:spPr bwMode="auto">
          <a:xfrm>
            <a:off x="-5084" y="369600"/>
            <a:ext cx="1648500" cy="15699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4" name="Google Shape;125;p26">
            <a:extLst>
              <a:ext uri="{FF2B5EF4-FFF2-40B4-BE49-F238E27FC236}">
                <a16:creationId xmlns:a16="http://schemas.microsoft.com/office/drawing/2014/main" id="{73C24681-33CC-4178-8202-77C2538A5B08}"/>
              </a:ext>
            </a:extLst>
          </p:cNvPr>
          <p:cNvSpPr/>
          <p:nvPr/>
        </p:nvSpPr>
        <p:spPr bwMode="auto">
          <a:xfrm>
            <a:off x="-5084" y="1922399"/>
            <a:ext cx="1648500" cy="165120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5" name="Google Shape;128;p26">
            <a:extLst>
              <a:ext uri="{FF2B5EF4-FFF2-40B4-BE49-F238E27FC236}">
                <a16:creationId xmlns:a16="http://schemas.microsoft.com/office/drawing/2014/main" id="{F62EDDE4-6846-4E9C-898E-01DA8E3BE330}"/>
              </a:ext>
            </a:extLst>
          </p:cNvPr>
          <p:cNvSpPr/>
          <p:nvPr/>
        </p:nvSpPr>
        <p:spPr bwMode="auto">
          <a:xfrm>
            <a:off x="1361296" y="369600"/>
            <a:ext cx="282120" cy="4773900"/>
          </a:xfrm>
          <a:prstGeom prst="rect">
            <a:avLst/>
          </a:prstGeom>
          <a:solidFill>
            <a:srgbClr val="8F00FF"/>
          </a:solidFill>
          <a:ln>
            <a:solidFill>
              <a:srgbClr val="8F00FF"/>
            </a:solidFill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AF3845-7C09-42B0-8F7E-C6DCC327BE7E}"/>
              </a:ext>
            </a:extLst>
          </p:cNvPr>
          <p:cNvSpPr txBox="1"/>
          <p:nvPr/>
        </p:nvSpPr>
        <p:spPr bwMode="auto">
          <a:xfrm>
            <a:off x="1729242" y="1448116"/>
            <a:ext cx="696345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Gilroy" panose="00000900000000000000" pitchFamily="2" charset="-52"/>
              </a:rPr>
              <a:t>Что уже сделано</a:t>
            </a:r>
            <a:r>
              <a:rPr lang="en-US" dirty="0">
                <a:latin typeface="Gilroy" panose="00000900000000000000" pitchFamily="2" charset="-52"/>
              </a:rPr>
              <a:t>:</a:t>
            </a:r>
            <a:endParaRPr lang="ru-RU" dirty="0">
              <a:latin typeface="Gilroy" panose="00000900000000000000" pitchFamily="2" charset="-52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atin typeface="Gilroy" panose="00000900000000000000" pitchFamily="2" charset="-52"/>
              </a:rPr>
              <a:t>Разработана концепция конечного продукта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Gilroy" panose="00000900000000000000" pitchFamily="2" charset="-52"/>
              </a:rPr>
              <a:t>Создана бизнес-модель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Gilroy" panose="00000900000000000000" pitchFamily="2" charset="-52"/>
              </a:rPr>
              <a:t>Описано внутреннее и наружное устройство прибора, включая используемые компоненты и материалы</a:t>
            </a:r>
            <a:endParaRPr lang="en-US" dirty="0">
              <a:latin typeface="Gilroy" panose="00000900000000000000" pitchFamily="2" charset="-52"/>
            </a:endParaRPr>
          </a:p>
          <a:p>
            <a:pPr marL="285750" indent="-285750">
              <a:buFontTx/>
              <a:buChar char="-"/>
            </a:pPr>
            <a:endParaRPr lang="ru-RU" dirty="0">
              <a:latin typeface="Gilroy" panose="00000900000000000000" pitchFamily="2" charset="-52"/>
            </a:endParaRPr>
          </a:p>
          <a:p>
            <a:pPr marL="285750" indent="-285750">
              <a:buFontTx/>
              <a:buChar char="-"/>
            </a:pPr>
            <a:endParaRPr lang="ru-RU" dirty="0">
              <a:latin typeface="Gilroy" panose="00000900000000000000" pitchFamily="2" charset="-52"/>
            </a:endParaRPr>
          </a:p>
          <a:p>
            <a:endParaRPr lang="en-US" dirty="0">
              <a:latin typeface="Gilroy" panose="00000900000000000000" pitchFamily="2" charset="-52"/>
            </a:endParaRPr>
          </a:p>
          <a:p>
            <a:r>
              <a:rPr lang="ru-RU" dirty="0">
                <a:latin typeface="Gilroy" panose="00000900000000000000" pitchFamily="2" charset="-52"/>
              </a:rPr>
              <a:t>Что планируется сделать в течение 6 месяцев</a:t>
            </a:r>
            <a:r>
              <a:rPr lang="en-US" dirty="0">
                <a:latin typeface="Gilroy" panose="00000900000000000000" pitchFamily="2" charset="-52"/>
              </a:rPr>
              <a:t>:</a:t>
            </a:r>
            <a:endParaRPr lang="ru-RU" dirty="0">
              <a:latin typeface="Gilroy" panose="00000900000000000000" pitchFamily="2" charset="-52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atin typeface="Gilroy" panose="00000900000000000000" pitchFamily="2" charset="-52"/>
              </a:rPr>
              <a:t>Разработка производственных чертежей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Gilroy" panose="00000900000000000000" pitchFamily="2" charset="-52"/>
              </a:rPr>
              <a:t>Разработка мобильного приложения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Gilroy" panose="00000900000000000000" pitchFamily="2" charset="-52"/>
              </a:rPr>
              <a:t>Интеграция с экосистемами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Gilroy" panose="00000900000000000000" pitchFamily="2" charset="-52"/>
              </a:rPr>
              <a:t>Создание и тестирование прототипов продукта</a:t>
            </a:r>
          </a:p>
          <a:p>
            <a:pPr marL="285750" indent="-285750">
              <a:buFontTx/>
              <a:buChar char="-"/>
            </a:pPr>
            <a:endParaRPr lang="ru-RU" dirty="0">
              <a:latin typeface="Gilroy" panose="00000900000000000000" pitchFamily="2" charset="-5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 bwMode="auto">
          <a:xfrm>
            <a:off x="2244150" y="2493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" sz="3000" dirty="0">
                <a:solidFill>
                  <a:schemeClr val="dk1"/>
                </a:solidFill>
                <a:latin typeface="Gilroy" panose="00000900000000000000" pitchFamily="2" charset="-52"/>
              </a:rPr>
              <a:t>КОМАНДА СТАРТАПА</a:t>
            </a:r>
            <a:endParaRPr sz="3000" dirty="0">
              <a:solidFill>
                <a:schemeClr val="dk1"/>
              </a:solidFill>
              <a:latin typeface="Gilroy" panose="00000900000000000000" pitchFamily="2" charset="-52"/>
            </a:endParaRPr>
          </a:p>
        </p:txBody>
      </p:sp>
      <p:sp>
        <p:nvSpPr>
          <p:cNvPr id="265" name="Google Shape;265;p36"/>
          <p:cNvSpPr/>
          <p:nvPr/>
        </p:nvSpPr>
        <p:spPr bwMode="auto">
          <a:xfrm>
            <a:off x="0" y="4775288"/>
            <a:ext cx="406800" cy="380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6" name="Google Shape;266;p36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7" name="Google Shape;267;p36"/>
          <p:cNvSpPr/>
          <p:nvPr/>
        </p:nvSpPr>
        <p:spPr bwMode="auto">
          <a:xfrm>
            <a:off x="-5081" y="1353600"/>
            <a:ext cx="416962" cy="735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8" name="Google Shape;268;p36"/>
          <p:cNvSpPr/>
          <p:nvPr/>
        </p:nvSpPr>
        <p:spPr bwMode="auto">
          <a:xfrm>
            <a:off x="-5081" y="1540838"/>
            <a:ext cx="416962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9" name="Google Shape;269;p36"/>
          <p:cNvSpPr/>
          <p:nvPr/>
        </p:nvSpPr>
        <p:spPr bwMode="auto">
          <a:xfrm>
            <a:off x="0" y="3629438"/>
            <a:ext cx="411881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70" name="Google Shape;270;p36"/>
          <p:cNvSpPr/>
          <p:nvPr/>
        </p:nvSpPr>
        <p:spPr bwMode="auto">
          <a:xfrm>
            <a:off x="0" y="0"/>
            <a:ext cx="411881" cy="1366051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4C5A80-F078-4450-8CA5-918181873EED}"/>
              </a:ext>
            </a:extLst>
          </p:cNvPr>
          <p:cNvSpPr txBox="1"/>
          <p:nvPr/>
        </p:nvSpPr>
        <p:spPr bwMode="auto">
          <a:xfrm>
            <a:off x="1729857" y="3553844"/>
            <a:ext cx="20599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Gilroy" panose="00000900000000000000" pitchFamily="2" charset="-52"/>
              </a:rPr>
              <a:t>Тятюшкин Иван</a:t>
            </a:r>
          </a:p>
          <a:p>
            <a:pPr algn="ctr"/>
            <a:br>
              <a:rPr lang="ru-RU" sz="1100" dirty="0">
                <a:latin typeface="Gilroy" panose="00000900000000000000" pitchFamily="2" charset="-52"/>
              </a:rPr>
            </a:br>
            <a:r>
              <a:rPr lang="ru-RU" sz="1100" dirty="0" err="1">
                <a:latin typeface="Gilroy" panose="00000900000000000000" pitchFamily="2" charset="-52"/>
              </a:rPr>
              <a:t>Тимлид</a:t>
            </a:r>
            <a:r>
              <a:rPr lang="ru-RU" sz="1100" dirty="0">
                <a:latin typeface="Gilroy" panose="00000900000000000000" pitchFamily="2" charset="-52"/>
              </a:rPr>
              <a:t>, конструктор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41E2F7-5B9B-4817-BB9D-2D47E7633DDF}"/>
              </a:ext>
            </a:extLst>
          </p:cNvPr>
          <p:cNvSpPr txBox="1"/>
          <p:nvPr/>
        </p:nvSpPr>
        <p:spPr bwMode="auto">
          <a:xfrm>
            <a:off x="5307107" y="3553339"/>
            <a:ext cx="20599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Gilroy" panose="00000900000000000000" pitchFamily="2" charset="-52"/>
              </a:rPr>
              <a:t>Кравченко Артем</a:t>
            </a:r>
            <a:br>
              <a:rPr lang="ru-RU" sz="1100" dirty="0">
                <a:latin typeface="Gilroy" panose="00000900000000000000" pitchFamily="2" charset="-52"/>
              </a:rPr>
            </a:br>
            <a:br>
              <a:rPr lang="ru-RU" sz="1100" dirty="0">
                <a:latin typeface="Gilroy" panose="00000900000000000000" pitchFamily="2" charset="-52"/>
              </a:rPr>
            </a:br>
            <a:r>
              <a:rPr lang="ru-RU" sz="1100" dirty="0">
                <a:latin typeface="Gilroy" panose="00000900000000000000" pitchFamily="2" charset="-52"/>
              </a:rPr>
              <a:t>Маркетинг-специалист, дизайнер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326" y="1256467"/>
            <a:ext cx="2237535" cy="22375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590" y="1257494"/>
            <a:ext cx="2236508" cy="223650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 bwMode="auto">
          <a:xfrm>
            <a:off x="63333" y="790120"/>
            <a:ext cx="5108700" cy="1625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ru-RU" sz="2800" b="1" dirty="0">
                <a:solidFill>
                  <a:schemeClr val="dk1"/>
                </a:solidFill>
                <a:latin typeface="Raleway"/>
              </a:rPr>
              <a:t>Чаша безмятежности.</a:t>
            </a:r>
            <a:br>
              <a:rPr lang="ru-RU" sz="2800" b="1" dirty="0">
                <a:solidFill>
                  <a:schemeClr val="dk1"/>
                </a:solidFill>
                <a:latin typeface="Raleway"/>
              </a:rPr>
            </a:br>
            <a:r>
              <a:rPr lang="ru-RU" sz="1800" b="1" dirty="0">
                <a:solidFill>
                  <a:schemeClr val="dk1"/>
                </a:solidFill>
                <a:latin typeface="Raleway"/>
              </a:rPr>
              <a:t>Умная кружка для подогрева и охлаждения ваших любимых напитков</a:t>
            </a:r>
            <a:endParaRPr sz="1600" dirty="0">
              <a:solidFill>
                <a:schemeClr val="dk1"/>
              </a:solidFill>
              <a:latin typeface="Gilroy" panose="00000900000000000000" pitchFamily="2" charset="-52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 bwMode="auto">
          <a:xfrm>
            <a:off x="71700" y="2571750"/>
            <a:ext cx="5108700" cy="1566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2400" dirty="0">
                <a:latin typeface="Gilroy" panose="00000900000000000000" pitchFamily="2" charset="-52"/>
                <a:ea typeface="Raleway SemiBold"/>
                <a:cs typeface="Raleway SemiBold"/>
              </a:rPr>
              <a:t>Тятюшкин Иван Максимович</a:t>
            </a:r>
          </a:p>
          <a:p>
            <a:pPr marL="0" lvl="0" indent="0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400" i="1" dirty="0">
                <a:latin typeface="Gilroy" panose="00000900000000000000" pitchFamily="2" charset="-52"/>
                <a:ea typeface="Raleway SemiBold"/>
                <a:cs typeface="Raleway SemiBold"/>
              </a:rPr>
              <a:t>П</a:t>
            </a:r>
            <a:r>
              <a:rPr lang="ru" sz="1400" i="1" dirty="0">
                <a:latin typeface="Gilroy" panose="00000900000000000000" pitchFamily="2" charset="-52"/>
                <a:ea typeface="Raleway SemiBold"/>
                <a:cs typeface="Raleway SemiBold"/>
              </a:rPr>
              <a:t>очта: </a:t>
            </a:r>
            <a:r>
              <a:rPr lang="en-US" sz="1400" i="1" dirty="0">
                <a:latin typeface="Gilroy" panose="00000900000000000000" pitchFamily="2" charset="-52"/>
                <a:ea typeface="Raleway SemiBold"/>
                <a:cs typeface="Raleway SemiBold"/>
              </a:rPr>
              <a:t>imt12@tpu.ru</a:t>
            </a:r>
            <a:endParaRPr lang="ru" sz="1400" i="1" dirty="0">
              <a:latin typeface="Gilroy" panose="00000900000000000000" pitchFamily="2" charset="-52"/>
              <a:ea typeface="Raleway SemiBold"/>
              <a:cs typeface="Raleway SemiBold"/>
            </a:endParaRPr>
          </a:p>
          <a:p>
            <a:pPr marL="0" lvl="0" indent="0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1400" i="1" dirty="0">
                <a:latin typeface="Gilroy" panose="00000900000000000000" pitchFamily="2" charset="-52"/>
                <a:ea typeface="Raleway SemiBold"/>
                <a:cs typeface="Raleway SemiBold"/>
              </a:rPr>
              <a:t>Телефон: 8-909-514-26-51</a:t>
            </a:r>
            <a:endParaRPr sz="1400" i="1" dirty="0">
              <a:latin typeface="Gilroy" panose="00000900000000000000" pitchFamily="2" charset="-52"/>
              <a:ea typeface="Raleway SemiBold"/>
              <a:cs typeface="Raleway SemiBold"/>
            </a:endParaRPr>
          </a:p>
        </p:txBody>
      </p:sp>
      <p:sp>
        <p:nvSpPr>
          <p:cNvPr id="109" name="Google Shape;109;p25"/>
          <p:cNvSpPr/>
          <p:nvPr/>
        </p:nvSpPr>
        <p:spPr bwMode="auto">
          <a:xfrm>
            <a:off x="5224661" y="0"/>
            <a:ext cx="2832600" cy="109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" name="Google Shape;110;p25"/>
          <p:cNvSpPr/>
          <p:nvPr/>
        </p:nvSpPr>
        <p:spPr bwMode="auto">
          <a:xfrm>
            <a:off x="5224660" y="1098600"/>
            <a:ext cx="2832599" cy="4055504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" name="Google Shape;111;p25"/>
          <p:cNvSpPr/>
          <p:nvPr/>
        </p:nvSpPr>
        <p:spPr bwMode="auto"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" name="Google Shape;112;p25"/>
          <p:cNvSpPr/>
          <p:nvPr/>
        </p:nvSpPr>
        <p:spPr bwMode="auto">
          <a:xfrm>
            <a:off x="8057499" y="0"/>
            <a:ext cx="1086600" cy="10986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3" name="Google Shape;113;p25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6" name="Google Shape;116;p25" descr="логотип"/>
          <p:cNvPicPr/>
          <p:nvPr/>
        </p:nvPicPr>
        <p:blipFill>
          <a:blip r:embed="rId4">
            <a:alphaModFix/>
          </a:blip>
          <a:srcRect/>
          <a:stretch/>
        </p:blipFill>
        <p:spPr bwMode="auto">
          <a:xfrm>
            <a:off x="5329915" y="365389"/>
            <a:ext cx="2622091" cy="36782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111;p25">
            <a:extLst>
              <a:ext uri="{FF2B5EF4-FFF2-40B4-BE49-F238E27FC236}">
                <a16:creationId xmlns:a16="http://schemas.microsoft.com/office/drawing/2014/main" id="{A9316F3C-D41D-44B1-B2FC-3ACA5DB14EEE}"/>
              </a:ext>
            </a:extLst>
          </p:cNvPr>
          <p:cNvSpPr/>
          <p:nvPr/>
        </p:nvSpPr>
        <p:spPr bwMode="auto">
          <a:xfrm rot="10800000" flipH="1">
            <a:off x="8057400" y="1098600"/>
            <a:ext cx="1086600" cy="23712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438" y="1463989"/>
            <a:ext cx="2005811" cy="200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5810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5783</TotalTime>
  <Words>566</Words>
  <Application>Microsoft Office PowerPoint</Application>
  <PresentationFormat>Экран (16:9)</PresentationFormat>
  <Paragraphs>153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Helvetica Neue</vt:lpstr>
      <vt:lpstr>Gilroy-Regular</vt:lpstr>
      <vt:lpstr>Gilroy</vt:lpstr>
      <vt:lpstr>Arial</vt:lpstr>
      <vt:lpstr>Raleway</vt:lpstr>
      <vt:lpstr>Calibri</vt:lpstr>
      <vt:lpstr>Raleway SemiBold</vt:lpstr>
      <vt:lpstr>Simple Light</vt:lpstr>
      <vt:lpstr>Simple Light</vt:lpstr>
      <vt:lpstr>Чаша безмятежности. Умная кружка для подогрева и охлаждения ваших любимых напитков</vt:lpstr>
      <vt:lpstr>Презентация PowerPoint</vt:lpstr>
      <vt:lpstr>РЕШЕНИЕ</vt:lpstr>
      <vt:lpstr>ЦЕЛЕВАЯ АУДИТОРИЯ</vt:lpstr>
      <vt:lpstr>ПРОБЛЕМА </vt:lpstr>
      <vt:lpstr>Презентация PowerPoint</vt:lpstr>
      <vt:lpstr>Презентация PowerPoint</vt:lpstr>
      <vt:lpstr>Презентация PowerPoint</vt:lpstr>
      <vt:lpstr>ТЕКУЩИЕ РЕЗУЛЬТАТЫ И ПЛАНЫ НА БУДУЩЕЕ</vt:lpstr>
      <vt:lpstr>КОМАНДА СТАРТАПА</vt:lpstr>
      <vt:lpstr>Чаша безмятежности. Умная кружка для подогрева и охлаждения ваших любимых напитков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ZOV-1</dc:title>
  <dc:creator>Snow_wolf</dc:creator>
  <cp:lastModifiedBy>Иван Тятюшкин</cp:lastModifiedBy>
  <cp:revision>74</cp:revision>
  <dcterms:modified xsi:type="dcterms:W3CDTF">2024-10-31T17:13:46Z</dcterms:modified>
</cp:coreProperties>
</file>