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4" r:id="rId9"/>
    <p:sldId id="263" r:id="rId10"/>
    <p:sldId id="268" r:id="rId11"/>
    <p:sldId id="267" r:id="rId12"/>
    <p:sldId id="265" r:id="rId13"/>
  </p:sldIdLst>
  <p:sldSz cx="9144000" cy="6858000" type="screen4x3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Black" panose="02000000000000000000" pitchFamily="2" charset="0"/>
      <p:bold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000000"/>
          </p15:clr>
        </p15:guide>
        <p15:guide id="2" orient="horz" pos="1077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330" y="62"/>
      </p:cViewPr>
      <p:guideLst>
        <p:guide pos="2880"/>
        <p:guide orient="horz" pos="10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8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3453B0B5-1AEB-200E-49C0-E078187E4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>
            <a:extLst>
              <a:ext uri="{FF2B5EF4-FFF2-40B4-BE49-F238E27FC236}">
                <a16:creationId xmlns:a16="http://schemas.microsoft.com/office/drawing/2014/main" id="{BD960593-DC75-D2B5-E7BB-2624E0AB1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>
            <a:extLst>
              <a:ext uri="{FF2B5EF4-FFF2-40B4-BE49-F238E27FC236}">
                <a16:creationId xmlns:a16="http://schemas.microsoft.com/office/drawing/2014/main" id="{9207AB69-E578-9999-FA1F-F3C09B899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156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6ACB3CEB-30F0-F749-3B86-C42258C6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>
            <a:extLst>
              <a:ext uri="{FF2B5EF4-FFF2-40B4-BE49-F238E27FC236}">
                <a16:creationId xmlns:a16="http://schemas.microsoft.com/office/drawing/2014/main" id="{8F9CD2C6-8776-4911-26EB-22F37739ED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>
            <a:extLst>
              <a:ext uri="{FF2B5EF4-FFF2-40B4-BE49-F238E27FC236}">
                <a16:creationId xmlns:a16="http://schemas.microsoft.com/office/drawing/2014/main" id="{A943381C-230E-935B-30A7-C236B7ABB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8687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6CDE7E9D-9693-8B2B-349F-FD2401C4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>
            <a:extLst>
              <a:ext uri="{FF2B5EF4-FFF2-40B4-BE49-F238E27FC236}">
                <a16:creationId xmlns:a16="http://schemas.microsoft.com/office/drawing/2014/main" id="{7E18D940-CFEF-0084-8EC5-F6B0F4AF52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>
            <a:extLst>
              <a:ext uri="{FF2B5EF4-FFF2-40B4-BE49-F238E27FC236}">
                <a16:creationId xmlns:a16="http://schemas.microsoft.com/office/drawing/2014/main" id="{9634F8E1-F406-DFE3-3C50-FA2909AE06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2797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309100" y="-251700"/>
            <a:ext cx="4525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1015495" y="962825"/>
            <a:ext cx="8128505" cy="58949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29700" y="1507763"/>
            <a:ext cx="5752800" cy="403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Виртуальный стилист</a:t>
            </a:r>
            <a:endParaRPr sz="32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Шеина Елизавета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Шигапова</a:t>
            </a: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Алина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Щербинина Полина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Головина Софья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Мельников Тимофей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Кайков Сергей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+7 (919)453-65-30</a:t>
            </a:r>
            <a:r>
              <a:rPr lang="ru-RU" sz="1600" b="1" i="0" u="none" strike="noStrike" cap="none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lizaseina13@gmail.com</a:t>
            </a: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ПНИПУ, г. Пермь 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429696" y="2132740"/>
            <a:ext cx="8364600" cy="452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Наш проект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решает проблему поиска собственного стиля, подбора повседневной одежды, соответствия трендам и моде, а также поиска новых комбинаций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Данный проект нужен для людей, которые хотят стильно одеваться, но не знают как, и тех, кто не может оплатить стилиста.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 данным на 2023-2024 годы, около 1,5 миллиардов пользователей ежегодно взаимодействуют с контентом, связанным с модой и трендами.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﻿﻿Ежемесячные поисковые запросы: (например, "новинки моды",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"осенние тренды", "летний стиль") - около 10-50 миллионов запросов в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месяц.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434343"/>
              </a:solidFill>
            </a:endParaRPr>
          </a:p>
        </p:txBody>
      </p:sp>
      <p:pic>
        <p:nvPicPr>
          <p:cNvPr id="97" name="Google Shape;97;g1948d42ddd2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48d42ddd2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948d42ddd2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</a:t>
            </a:r>
            <a:endParaRPr sz="3700" b="0" i="0" u="none" strike="noStrike" cap="none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153495" y="2245720"/>
            <a:ext cx="6305210" cy="440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Наименование продукта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Виртуальный стилист.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Приложение-помощник с интегрированной нейросетью для подбора образов на основе гардероба пользователя.</a:t>
            </a:r>
            <a:endParaRPr sz="20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Этап разработки 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TRL-2.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Сервис предлагает уникальное сочетание персонализированных рекомендаций, анализа гардероба клиента и удобной интеграции с покупкой товаров от партнеров. Это помогает клиентам выглядеть стильно и экономить время на поиске подходящей одежды.</a:t>
            </a: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6F0662-604C-DABD-6568-153AA73D41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705" y="1096900"/>
            <a:ext cx="2452669" cy="5323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429698" y="2299794"/>
            <a:ext cx="83646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Описание технологии</a:t>
            </a:r>
            <a:r>
              <a:rPr lang="en-US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 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нейросеть с использованием технологий компьютерного зрения и обработки естественного языка для создания рекомендаций.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Описание важных параметров продукта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персонализация рекомендаций,  экономия времени клиентов,  возможность сохранять образы даже при отсутствии подписки.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Сервис использует нейросеть для персонализированных рекомендаций, упрощая процесс выбора одежды и экономя время пользователей.</a:t>
            </a: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ПОТРЕБИТЕЛИ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429698" y="2299794"/>
            <a:ext cx="8364600" cy="430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Люди возраста 16-40 лет, интересующиеся актуальными трендами в одежде.</a:t>
            </a:r>
            <a:endParaRPr lang="en-US" sz="19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Целевая аудитория 1: молодые люди возраста 16-24 лет, предпочитающие онлайн-шоппинг и не имеющие высоких доходов. Проблема данной аудитории заключается в соответствии современным трендам.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900" dirty="0">
              <a:solidFill>
                <a:srgbClr val="43434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solidFill>
                  <a:srgbClr val="43434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Целевая аудитория 2: мамы в возрасте 25-40 лет, не располагающие большим бюджетом и преимущественно сидящие дома с ребенком. Проблема данной аудитории заключается в отсутствии времени для изучения трендов и походов по магазинам.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рынка продукта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 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сектор 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B2C.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КОНКУРЕНТЫ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34" name="Google Shape;134;p18"/>
          <p:cNvGraphicFramePr/>
          <p:nvPr>
            <p:extLst>
              <p:ext uri="{D42A27DB-BD31-4B8C-83A1-F6EECF244321}">
                <p14:modId xmlns:p14="http://schemas.microsoft.com/office/powerpoint/2010/main" val="1780705795"/>
              </p:ext>
            </p:extLst>
          </p:nvPr>
        </p:nvGraphicFramePr>
        <p:xfrm>
          <a:off x="70340" y="2246668"/>
          <a:ext cx="9003320" cy="4071284"/>
        </p:xfrm>
        <a:graphic>
          <a:graphicData uri="http://schemas.openxmlformats.org/drawingml/2006/table">
            <a:tbl>
              <a:tblPr firstRow="1" bandRow="1">
                <a:noFill/>
                <a:tableStyleId>{6CB54654-33BD-468D-A293-360721370151}</a:tableStyleId>
              </a:tblPr>
              <a:tblGrid>
                <a:gridCol w="1800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4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/>
                        <a:t>Характеристики продукта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Виртуальный стилист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/>
                        <a:t>Goodlook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 err="1"/>
                        <a:t>Stylicious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Capsula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2A1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3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Внутреннее комьюнити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/>
                        <a:t>Возможность делиться своими образами и оценивать чужие</a:t>
                      </a:r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Возможность делиться своими образами и оценивать чужие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/>
                        <a:t>Возможность делиться своими образами и оценивать чужие</a:t>
                      </a:r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/>
                        <a:t>Возможность делиться своими образами и оценивать чужие</a:t>
                      </a:r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45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Ориентация на погоду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есть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есть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нет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Нет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45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Возможность создания коллажей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есть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есть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Есть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Нет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34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Связь со стилистом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«Стилистом» выступает нейросеть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Онлайн-стилист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Советы от стилистов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Индивидуальный подход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03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Стоимость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Бесплатно, полный доступ по подписке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Бесплатно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Бесплатно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/>
                        <a:t>990 руб. за составление образа.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395165566"/>
                  </a:ext>
                </a:extLst>
              </a:tr>
            </a:tbl>
          </a:graphicData>
        </a:graphic>
      </p:graphicFrame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EFF88DF8-8119-7D9A-12B5-D3ADA6190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>
            <a:extLst>
              <a:ext uri="{FF2B5EF4-FFF2-40B4-BE49-F238E27FC236}">
                <a16:creationId xmlns:a16="http://schemas.microsoft.com/office/drawing/2014/main" id="{6C4834CC-53A1-F071-2235-39525B02CDA7}"/>
              </a:ext>
            </a:extLst>
          </p:cNvPr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МОНЕТИЗАЦИЯ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>
            <a:extLst>
              <a:ext uri="{FF2B5EF4-FFF2-40B4-BE49-F238E27FC236}">
                <a16:creationId xmlns:a16="http://schemas.microsoft.com/office/drawing/2014/main" id="{24A9EC40-52B5-9575-D525-557CD6D50F55}"/>
              </a:ext>
            </a:extLst>
          </p:cNvPr>
          <p:cNvSpPr txBox="1"/>
          <p:nvPr/>
        </p:nvSpPr>
        <p:spPr>
          <a:xfrm>
            <a:off x="429698" y="2299794"/>
            <a:ext cx="8364600" cy="284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Ежемесячная подписка.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Подписка дает доступ к неограниченному использованию функционала сервиса.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Перед приобретением подписки, клиент может воспользоваться пробной версией подписки.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Если подписка не продляется, клиент теряет доступ к использованию услуги, но ранее созданные образы остаются сохраненными.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Прогноз по продажам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  <a:endParaRPr lang="ru-RU" sz="20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25" name="Google Shape;125;p17">
            <a:extLst>
              <a:ext uri="{FF2B5EF4-FFF2-40B4-BE49-F238E27FC236}">
                <a16:creationId xmlns:a16="http://schemas.microsoft.com/office/drawing/2014/main" id="{FBD9AB4F-06B6-A707-1824-ADB66AD08C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>
            <a:extLst>
              <a:ext uri="{FF2B5EF4-FFF2-40B4-BE49-F238E27FC236}">
                <a16:creationId xmlns:a16="http://schemas.microsoft.com/office/drawing/2014/main" id="{A9EAAD2E-59EB-4EFD-6986-D6A44377CE7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>
            <a:extLst>
              <a:ext uri="{FF2B5EF4-FFF2-40B4-BE49-F238E27FC236}">
                <a16:creationId xmlns:a16="http://schemas.microsoft.com/office/drawing/2014/main" id="{74A4F8B4-941A-8DBC-1C22-36F84432AC3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634BF11-4597-A98D-BCB3-E9649F3F0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72256"/>
              </p:ext>
            </p:extLst>
          </p:nvPr>
        </p:nvGraphicFramePr>
        <p:xfrm>
          <a:off x="509492" y="4821901"/>
          <a:ext cx="8125015" cy="1074420"/>
        </p:xfrm>
        <a:graphic>
          <a:graphicData uri="http://schemas.openxmlformats.org/drawingml/2006/table">
            <a:tbl>
              <a:tblPr>
                <a:tableStyleId>{6CB54654-33BD-468D-A293-360721370151}</a:tableStyleId>
              </a:tblPr>
              <a:tblGrid>
                <a:gridCol w="625001">
                  <a:extLst>
                    <a:ext uri="{9D8B030D-6E8A-4147-A177-3AD203B41FA5}">
                      <a16:colId xmlns:a16="http://schemas.microsoft.com/office/drawing/2014/main" val="1352966584"/>
                    </a:ext>
                  </a:extLst>
                </a:gridCol>
                <a:gridCol w="588799">
                  <a:extLst>
                    <a:ext uri="{9D8B030D-6E8A-4147-A177-3AD203B41FA5}">
                      <a16:colId xmlns:a16="http://schemas.microsoft.com/office/drawing/2014/main" val="2870648090"/>
                    </a:ext>
                  </a:extLst>
                </a:gridCol>
                <a:gridCol w="606670">
                  <a:extLst>
                    <a:ext uri="{9D8B030D-6E8A-4147-A177-3AD203B41FA5}">
                      <a16:colId xmlns:a16="http://schemas.microsoft.com/office/drawing/2014/main" val="601554039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3614428899"/>
                    </a:ext>
                  </a:extLst>
                </a:gridCol>
                <a:gridCol w="624254">
                  <a:extLst>
                    <a:ext uri="{9D8B030D-6E8A-4147-A177-3AD203B41FA5}">
                      <a16:colId xmlns:a16="http://schemas.microsoft.com/office/drawing/2014/main" val="1758526757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316199540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446136991"/>
                    </a:ext>
                  </a:extLst>
                </a:gridCol>
                <a:gridCol w="615461">
                  <a:extLst>
                    <a:ext uri="{9D8B030D-6E8A-4147-A177-3AD203B41FA5}">
                      <a16:colId xmlns:a16="http://schemas.microsoft.com/office/drawing/2014/main" val="1166091734"/>
                    </a:ext>
                  </a:extLst>
                </a:gridCol>
                <a:gridCol w="641839">
                  <a:extLst>
                    <a:ext uri="{9D8B030D-6E8A-4147-A177-3AD203B41FA5}">
                      <a16:colId xmlns:a16="http://schemas.microsoft.com/office/drawing/2014/main" val="3082103269"/>
                    </a:ext>
                  </a:extLst>
                </a:gridCol>
                <a:gridCol w="624254">
                  <a:extLst>
                    <a:ext uri="{9D8B030D-6E8A-4147-A177-3AD203B41FA5}">
                      <a16:colId xmlns:a16="http://schemas.microsoft.com/office/drawing/2014/main" val="3943230538"/>
                    </a:ext>
                  </a:extLst>
                </a:gridCol>
                <a:gridCol w="650630">
                  <a:extLst>
                    <a:ext uri="{9D8B030D-6E8A-4147-A177-3AD203B41FA5}">
                      <a16:colId xmlns:a16="http://schemas.microsoft.com/office/drawing/2014/main" val="690849574"/>
                    </a:ext>
                  </a:extLst>
                </a:gridCol>
                <a:gridCol w="677008">
                  <a:extLst>
                    <a:ext uri="{9D8B030D-6E8A-4147-A177-3AD203B41FA5}">
                      <a16:colId xmlns:a16="http://schemas.microsoft.com/office/drawing/2014/main" val="1489225722"/>
                    </a:ext>
                  </a:extLst>
                </a:gridCol>
                <a:gridCol w="686261">
                  <a:extLst>
                    <a:ext uri="{9D8B030D-6E8A-4147-A177-3AD203B41FA5}">
                      <a16:colId xmlns:a16="http://schemas.microsoft.com/office/drawing/2014/main" val="207845484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Статья, $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 месяц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 месчц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4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5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6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7 месяц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8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9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10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11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12 месяц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706270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28873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цена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67441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кол-во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400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611161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выручка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90000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90000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120000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150000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270000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180000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300000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240000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  <a:latin typeface="Roboto Black" panose="02000000000000000000" pitchFamily="2" charset="0"/>
                          <a:ea typeface="Roboto Black" panose="02000000000000000000" pitchFamily="2" charset="0"/>
                          <a:cs typeface="Roboto Black" panose="02000000000000000000" pitchFamily="2" charset="0"/>
                        </a:rPr>
                        <a:t>270000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Black" panose="02000000000000000000" pitchFamily="2" charset="0"/>
                        <a:ea typeface="Roboto Black" panose="02000000000000000000" pitchFamily="2" charset="0"/>
                        <a:cs typeface="Roboto Black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2597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29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УРОВЕНЬ ГОТОВНОСТИ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429698" y="2299794"/>
            <a:ext cx="83646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Созданы идея и прототип визуала, проанализированы конкуренты, определена технология, целевая аудитория и вид монетизации.</a:t>
            </a:r>
            <a:endParaRPr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План дальнейшего развития</a:t>
            </a:r>
            <a:r>
              <a:rPr lang="en-US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азработ</a:t>
            </a:r>
            <a:r>
              <a:rPr lang="ru-RU" sz="20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ка</a:t>
            </a: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минимально жизнеспособного продукта (MVP).</a:t>
            </a:r>
            <a:endParaRPr sz="20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58" name="Google Shape;15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506887" y="4330998"/>
            <a:ext cx="23523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Шеина Елизавета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Сбор данных</a:t>
            </a:r>
            <a:endParaRPr sz="1200" dirty="0">
              <a:solidFill>
                <a:srgbClr val="434343"/>
              </a:solidFill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986127" y="2835436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3972589" y="2835415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6959083" y="2829453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384069" y="4287381"/>
            <a:ext cx="26010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Щербинина Полина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Аналитик </a:t>
            </a: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368563" y="4287381"/>
            <a:ext cx="20670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Головина Софья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Дизайн</a:t>
            </a: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757C91-A60F-E203-AB51-68A96206E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87" y="2159217"/>
            <a:ext cx="2194750" cy="21337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D86B9E-7BA8-6FEE-D6FD-BA798F1E2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614" y="2147024"/>
            <a:ext cx="2194750" cy="21459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E0277D-3E41-248B-1568-737857968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2341" y="2147024"/>
            <a:ext cx="2200847" cy="21459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F85DA07F-363A-6D52-F284-FA9EA0D5D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>
            <a:extLst>
              <a:ext uri="{FF2B5EF4-FFF2-40B4-BE49-F238E27FC236}">
                <a16:creationId xmlns:a16="http://schemas.microsoft.com/office/drawing/2014/main" id="{DB68B16B-8953-9687-FC23-0A50A61424DD}"/>
              </a:ext>
            </a:extLst>
          </p:cNvPr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3500" b="1" i="0" u="none" strike="noStrike" cap="none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>
            <a:extLst>
              <a:ext uri="{FF2B5EF4-FFF2-40B4-BE49-F238E27FC236}">
                <a16:creationId xmlns:a16="http://schemas.microsoft.com/office/drawing/2014/main" id="{23A64172-D4ED-7A53-D571-B8AAA170117A}"/>
              </a:ext>
            </a:extLst>
          </p:cNvPr>
          <p:cNvSpPr txBox="1"/>
          <p:nvPr/>
        </p:nvSpPr>
        <p:spPr>
          <a:xfrm>
            <a:off x="551974" y="4291760"/>
            <a:ext cx="23523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Шигапова</a:t>
            </a: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Алина</a:t>
            </a:r>
            <a:endParaRPr sz="12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Аналитик</a:t>
            </a:r>
            <a:endParaRPr sz="1200" dirty="0">
              <a:solidFill>
                <a:srgbClr val="434343"/>
              </a:solidFill>
            </a:endParaRPr>
          </a:p>
        </p:txBody>
      </p:sp>
      <p:sp>
        <p:nvSpPr>
          <p:cNvPr id="144" name="Google Shape;144;p19">
            <a:extLst>
              <a:ext uri="{FF2B5EF4-FFF2-40B4-BE49-F238E27FC236}">
                <a16:creationId xmlns:a16="http://schemas.microsoft.com/office/drawing/2014/main" id="{6245D9F2-43B2-2B93-8FCC-5F7190DE7FB1}"/>
              </a:ext>
            </a:extLst>
          </p:cNvPr>
          <p:cNvSpPr/>
          <p:nvPr/>
        </p:nvSpPr>
        <p:spPr>
          <a:xfrm>
            <a:off x="986127" y="2835436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19">
            <a:extLst>
              <a:ext uri="{FF2B5EF4-FFF2-40B4-BE49-F238E27FC236}">
                <a16:creationId xmlns:a16="http://schemas.microsoft.com/office/drawing/2014/main" id="{2DA77359-3771-7753-0F01-49A0423B430D}"/>
              </a:ext>
            </a:extLst>
          </p:cNvPr>
          <p:cNvSpPr/>
          <p:nvPr/>
        </p:nvSpPr>
        <p:spPr>
          <a:xfrm>
            <a:off x="3972589" y="2835415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9">
            <a:extLst>
              <a:ext uri="{FF2B5EF4-FFF2-40B4-BE49-F238E27FC236}">
                <a16:creationId xmlns:a16="http://schemas.microsoft.com/office/drawing/2014/main" id="{00E2A816-C5C0-4CA1-40D4-A9B33891D6F6}"/>
              </a:ext>
            </a:extLst>
          </p:cNvPr>
          <p:cNvSpPr/>
          <p:nvPr/>
        </p:nvSpPr>
        <p:spPr>
          <a:xfrm>
            <a:off x="6959083" y="2829453"/>
            <a:ext cx="1198800" cy="11991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rgbClr val="F09F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Фото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9">
            <a:extLst>
              <a:ext uri="{FF2B5EF4-FFF2-40B4-BE49-F238E27FC236}">
                <a16:creationId xmlns:a16="http://schemas.microsoft.com/office/drawing/2014/main" id="{63510C72-9B0F-E0E0-76E9-4A7836AC16F3}"/>
              </a:ext>
            </a:extLst>
          </p:cNvPr>
          <p:cNvSpPr txBox="1"/>
          <p:nvPr/>
        </p:nvSpPr>
        <p:spPr>
          <a:xfrm>
            <a:off x="3507194" y="4243546"/>
            <a:ext cx="26010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Мельников Тимофей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Программист</a:t>
            </a:r>
            <a:endParaRPr lang="ru-RU"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9">
            <a:extLst>
              <a:ext uri="{FF2B5EF4-FFF2-40B4-BE49-F238E27FC236}">
                <a16:creationId xmlns:a16="http://schemas.microsoft.com/office/drawing/2014/main" id="{A8F37012-B712-D7F2-0B90-9F74EE4B0FD6}"/>
              </a:ext>
            </a:extLst>
          </p:cNvPr>
          <p:cNvSpPr txBox="1"/>
          <p:nvPr/>
        </p:nvSpPr>
        <p:spPr>
          <a:xfrm>
            <a:off x="6477637" y="4243546"/>
            <a:ext cx="2352299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Кайков Сергей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Продакт менеджер</a:t>
            </a:r>
            <a:endParaRPr sz="1800" b="0" i="0" u="none" strike="noStrike" cap="none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49" name="Google Shape;149;p19">
            <a:extLst>
              <a:ext uri="{FF2B5EF4-FFF2-40B4-BE49-F238E27FC236}">
                <a16:creationId xmlns:a16="http://schemas.microsoft.com/office/drawing/2014/main" id="{6321F5E7-73F4-C053-D10B-3DD6807EE81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>
            <a:extLst>
              <a:ext uri="{FF2B5EF4-FFF2-40B4-BE49-F238E27FC236}">
                <a16:creationId xmlns:a16="http://schemas.microsoft.com/office/drawing/2014/main" id="{108BE970-8C97-98D5-4FE7-5014FD5FF16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>
            <a:extLst>
              <a:ext uri="{FF2B5EF4-FFF2-40B4-BE49-F238E27FC236}">
                <a16:creationId xmlns:a16="http://schemas.microsoft.com/office/drawing/2014/main" id="{057F72EF-F38F-9011-09B5-F57EF30CDA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3AD9F3-0E97-E6A2-AF0C-A04D8EB04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49" y="2153120"/>
            <a:ext cx="2194750" cy="21459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F6C134-E6B3-5948-F9BD-EB664BAE7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1944" y="2145782"/>
            <a:ext cx="2182557" cy="21459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476F9F-E264-8B6F-B935-B52039BECD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443" y="2115168"/>
            <a:ext cx="2182557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05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4699C7B1-7414-0749-E05B-2B90A386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>
            <a:extLst>
              <a:ext uri="{FF2B5EF4-FFF2-40B4-BE49-F238E27FC236}">
                <a16:creationId xmlns:a16="http://schemas.microsoft.com/office/drawing/2014/main" id="{9DF30116-061C-42D2-7F55-FA9EFFB93D70}"/>
              </a:ext>
            </a:extLst>
          </p:cNvPr>
          <p:cNvSpPr txBox="1"/>
          <p:nvPr/>
        </p:nvSpPr>
        <p:spPr>
          <a:xfrm>
            <a:off x="429700" y="1492468"/>
            <a:ext cx="5752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b="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ЗАПРОС</a:t>
            </a:r>
            <a:endParaRPr sz="3500" b="1" i="0" u="none" strike="noStrike" cap="none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>
            <a:extLst>
              <a:ext uri="{FF2B5EF4-FFF2-40B4-BE49-F238E27FC236}">
                <a16:creationId xmlns:a16="http://schemas.microsoft.com/office/drawing/2014/main" id="{F69EBE11-08EC-E973-B239-7AADFCEC980C}"/>
              </a:ext>
            </a:extLst>
          </p:cNvPr>
          <p:cNvSpPr txBox="1"/>
          <p:nvPr/>
        </p:nvSpPr>
        <p:spPr>
          <a:xfrm>
            <a:off x="429698" y="2299794"/>
            <a:ext cx="83646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Инвестиции: Ищем финансирование в размере 2-3 миллионов рублей для разработки пользовательского интерфейса, интеграции нейросети, а также маркетинга.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Партнеры: Нужны маркетплейсы для сотрудничества, чтобы предоставлять клиентам рекомендации по покупке одежды и получать комиссионное вознаграждение.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Команда: Требуются специалисты по UX/UI-дизайну, маркетологи и эксперты в области искусственного интеллекта для настройки алгоритмов рекомендаций.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Менторство: Ищем опытных наставников, которые помогут оптимизировать бизнес-модель и наладить стратегию выхода на рынок.</a:t>
            </a:r>
          </a:p>
        </p:txBody>
      </p:sp>
      <p:pic>
        <p:nvPicPr>
          <p:cNvPr id="158" name="Google Shape;158;p20">
            <a:extLst>
              <a:ext uri="{FF2B5EF4-FFF2-40B4-BE49-F238E27FC236}">
                <a16:creationId xmlns:a16="http://schemas.microsoft.com/office/drawing/2014/main" id="{367BDCCA-75E6-AB56-26ED-DAD9BE90C8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>
            <a:extLst>
              <a:ext uri="{FF2B5EF4-FFF2-40B4-BE49-F238E27FC236}">
                <a16:creationId xmlns:a16="http://schemas.microsoft.com/office/drawing/2014/main" id="{7CC89E72-4CF9-6359-1483-A515B906DE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>
            <a:extLst>
              <a:ext uri="{FF2B5EF4-FFF2-40B4-BE49-F238E27FC236}">
                <a16:creationId xmlns:a16="http://schemas.microsoft.com/office/drawing/2014/main" id="{12422E76-9984-E8CE-2B8D-78965ED00B1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645946"/>
            <a:ext cx="9144003" cy="21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570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1015495" y="962825"/>
            <a:ext cx="8128505" cy="5894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/>
          <p:nvPr/>
        </p:nvSpPr>
        <p:spPr>
          <a:xfrm>
            <a:off x="429700" y="1486763"/>
            <a:ext cx="5752800" cy="481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3700" i="0" u="none" strike="noStrike" cap="none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ru-RU" sz="3700" i="0" u="none" strike="noStrike" cap="none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6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1" i="0" u="none" strike="noStrike" cap="none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3200" b="1" i="0" u="none" strike="noStrike" cap="none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Шеина Елизавета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Шигапова</a:t>
            </a: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Алина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Щербинина Полина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Головина Софья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Мельников Тимофей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Кайков Сергей</a:t>
            </a:r>
            <a:endParaRPr lang="ru-RU" sz="16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+7 (919)453-65-30</a:t>
            </a:r>
            <a:r>
              <a:rPr lang="ru-RU" sz="1600" b="1" i="0" u="none" strike="noStrike" cap="none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ru-RU" sz="16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lizaseina13@gmail.com</a:t>
            </a:r>
            <a:endParaRPr lang="ru-RU"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ПНИПУ, г. Пермь </a:t>
            </a:r>
            <a:endParaRPr lang="ru-RU" sz="1600" dirty="0">
              <a:solidFill>
                <a:srgbClr val="43434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b="1" i="0" u="none" strike="noStrike" cap="none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348" y="437860"/>
            <a:ext cx="5074949" cy="4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696" y="124855"/>
            <a:ext cx="1400577" cy="1091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688</Words>
  <Application>Microsoft Office PowerPoint</Application>
  <PresentationFormat>Экран (4:3)</PresentationFormat>
  <Paragraphs>181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Roboto Black</vt:lpstr>
      <vt:lpstr>Roboto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Елизавета Шеина</cp:lastModifiedBy>
  <cp:revision>2</cp:revision>
  <dcterms:created xsi:type="dcterms:W3CDTF">2022-10-14T05:19:08Z</dcterms:created>
  <dcterms:modified xsi:type="dcterms:W3CDTF">2024-12-13T19:35:16Z</dcterms:modified>
</cp:coreProperties>
</file>