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FCC712C-F5F1-48A2-9B17-26AC3E922A07}">
  <a:tblStyle styleId="{5FCC712C-F5F1-48A2-9B17-26AC3E922A0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582201" y="1791650"/>
            <a:ext cx="40551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4200">
                <a:solidFill>
                  <a:schemeClr val="dk1"/>
                </a:solidFill>
              </a:rPr>
              <a:t>Сласти Чахкли</a:t>
            </a:r>
            <a:endParaRPr sz="4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1700">
                <a:solidFill>
                  <a:schemeClr val="dk1"/>
                </a:solidFill>
              </a:rPr>
              <a:t>конфеты ручной работы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6"/>
          <p:cNvSpPr txBox="1"/>
          <p:nvPr>
            <p:ph idx="1" type="body"/>
          </p:nvPr>
        </p:nvSpPr>
        <p:spPr>
          <a:xfrm>
            <a:off x="457200" y="1670133"/>
            <a:ext cx="6153300" cy="14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414"/>
              <a:buNone/>
            </a:pPr>
            <a:r>
              <a:rPr lang="ru" sz="1490"/>
              <a:t>В Мурманской области за </a:t>
            </a:r>
            <a:r>
              <a:rPr lang="ru" sz="1490"/>
              <a:t>последний</a:t>
            </a:r>
            <a:r>
              <a:rPr lang="ru" sz="1490"/>
              <a:t> год туристический поток стал рекордным - более 500 тысяч человек приехало увидеть красоту русского севера своими глазами. И каждый из нас хотел бы забрать частичку места, которое принесло ему столько хороших впечатлений, с собой. Поэтому лавка сувениров всегда входит в список мест для обязательного посещения. Но обычный магнит на холодильник - это скучно и старомодно, поэтому мы предлагаем вам интересный, а главное съедобный сувенир. С нашими конфетами вы не только узнаете вкус Заполярья, но и познакомитесь с саамской культурой посредством информационных вкладышей в упаковке.  </a:t>
            </a:r>
            <a:endParaRPr sz="1490"/>
          </a:p>
        </p:txBody>
      </p:sp>
      <p:sp>
        <p:nvSpPr>
          <p:cNvPr id="121" name="Google Shape;121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89390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type="title"/>
          </p:nvPr>
        </p:nvSpPr>
        <p:spPr>
          <a:xfrm>
            <a:off x="1974526" y="605725"/>
            <a:ext cx="55152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400">
                <a:solidFill>
                  <a:schemeClr val="dk1"/>
                </a:solidFill>
              </a:rPr>
              <a:t>ЦЕЛЕВАЯ АУДИТОРИЯ</a:t>
            </a:r>
            <a:endParaRPr sz="3400">
              <a:solidFill>
                <a:schemeClr val="dk1"/>
              </a:solidFill>
            </a:endParaRPr>
          </a:p>
        </p:txBody>
      </p:sp>
      <p:sp>
        <p:nvSpPr>
          <p:cNvPr id="140" name="Google Shape;140;p27"/>
          <p:cNvSpPr txBox="1"/>
          <p:nvPr>
            <p:ph idx="1" type="body"/>
          </p:nvPr>
        </p:nvSpPr>
        <p:spPr>
          <a:xfrm>
            <a:off x="741274" y="1683550"/>
            <a:ext cx="72699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Calibri"/>
                <a:ea typeface="Calibri"/>
                <a:cs typeface="Calibri"/>
                <a:sym typeface="Calibri"/>
              </a:rPr>
              <a:t>Платежеспособные туристы или посетители фестивалей (превалирующая категория покупателей от 18 до 35 лет), любящие сладкое или желающие приобрести съедобный сувенир для себя, ребенка или в подарок друзьям 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10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1" name="Google Shape;141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title"/>
          </p:nvPr>
        </p:nvSpPr>
        <p:spPr>
          <a:xfrm>
            <a:off x="3183121" y="636475"/>
            <a:ext cx="23013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4" name="Google Shape;154;p28"/>
          <p:cNvSpPr txBox="1"/>
          <p:nvPr>
            <p:ph idx="1" type="body"/>
          </p:nvPr>
        </p:nvSpPr>
        <p:spPr>
          <a:xfrm>
            <a:off x="456818" y="2568881"/>
            <a:ext cx="65682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5" name="Google Shape;155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8"/>
          <p:cNvSpPr txBox="1"/>
          <p:nvPr/>
        </p:nvSpPr>
        <p:spPr>
          <a:xfrm>
            <a:off x="1398750" y="1806650"/>
            <a:ext cx="6346500" cy="23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latin typeface="Raleway"/>
                <a:ea typeface="Raleway"/>
                <a:cs typeface="Raleway"/>
                <a:sym typeface="Raleway"/>
              </a:rPr>
              <a:t>Хочу  вкусный сувенир с морошкой или ягелем, а такого нет :(</a:t>
            </a:r>
            <a:endParaRPr sz="2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>
            <p:ph type="title"/>
          </p:nvPr>
        </p:nvSpPr>
        <p:spPr>
          <a:xfrm>
            <a:off x="3224042" y="656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29"/>
          <p:cNvSpPr txBox="1"/>
          <p:nvPr>
            <p:ph idx="1" type="body"/>
          </p:nvPr>
        </p:nvSpPr>
        <p:spPr>
          <a:xfrm>
            <a:off x="401725" y="2402435"/>
            <a:ext cx="7993200" cy="8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132C40"/>
                </a:solidFill>
              </a:rPr>
              <a:t>Даем вам вкусные конфеты в красивой многоразовой упаковке с саамскими сказаниями внутри</a:t>
            </a:r>
            <a:endParaRPr sz="2300">
              <a:solidFill>
                <a:srgbClr val="132C40"/>
              </a:solidFill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507300" y="1794175"/>
            <a:ext cx="7333200" cy="27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Мы, компания </a:t>
            </a: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b="1" i="0" lang="ru" sz="17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ласти Чахкли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помогаем туристам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момент </a:t>
            </a: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поиска сувенира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решать проблему   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достойного и интересного сувенира,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помощью вкусных </a:t>
            </a: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конфет с тематикой севера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получать наслаждение от сладости и удовлетворенность от 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интересных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фактах о саамах 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>
            <a:off x="95191" y="4445567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1"/>
          <p:cNvSpPr txBox="1"/>
          <p:nvPr/>
        </p:nvSpPr>
        <p:spPr>
          <a:xfrm>
            <a:off x="95194" y="4560888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446818" y="330107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1043575" y="1476223"/>
            <a:ext cx="69366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Туристы и местные жители, которые интересуются северной культурой </a:t>
            </a:r>
            <a:endParaRPr b="0" i="0" sz="2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4" name="Google Shape;194;p31"/>
          <p:cNvSpPr txBox="1"/>
          <p:nvPr>
            <p:ph type="title"/>
          </p:nvPr>
        </p:nvSpPr>
        <p:spPr>
          <a:xfrm>
            <a:off x="446817" y="31784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99" name="Google Shape;199;p31"/>
          <p:cNvCxnSpPr>
            <a:stCxn id="193" idx="2"/>
          </p:cNvCxnSpPr>
          <p:nvPr/>
        </p:nvCxnSpPr>
        <p:spPr>
          <a:xfrm>
            <a:off x="4511875" y="2388823"/>
            <a:ext cx="20100" cy="693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0" name="Google Shape;200;p31"/>
          <p:cNvSpPr txBox="1"/>
          <p:nvPr/>
        </p:nvSpPr>
        <p:spPr>
          <a:xfrm>
            <a:off x="2386275" y="3252938"/>
            <a:ext cx="41409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27 </a:t>
            </a:r>
            <a:r>
              <a:rPr lang="ru" sz="2100">
                <a:latin typeface="Raleway"/>
                <a:ea typeface="Raleway"/>
                <a:cs typeface="Raleway"/>
                <a:sym typeface="Raleway"/>
              </a:rPr>
              <a:t>тыс / год </a:t>
            </a:r>
            <a:endParaRPr sz="2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aleway"/>
                <a:ea typeface="Raleway"/>
                <a:cs typeface="Raleway"/>
                <a:sym typeface="Raleway"/>
              </a:rPr>
              <a:t>(5% от общего количества туристов)</a:t>
            </a:r>
            <a:endParaRPr sz="21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488944" y="2340288"/>
            <a:ext cx="69366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Мастера ручной работы в кондитерской сфере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Крупные производители кондитерских изделий, не имеющих отношения к северу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/>
        </p:nvSpPr>
        <p:spPr>
          <a:xfrm>
            <a:off x="401719" y="1764006"/>
            <a:ext cx="6936600" cy="19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9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Продаем кондитерские изделия с информационным вкладышем в сувенирных магазинах, на фестивалях, в хостелах, гостиницах, кафе-лавках, автоматах, в социальных сетях и т.д.</a:t>
            </a:r>
            <a:endParaRPr sz="19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Прибыль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с продаж  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456826" y="7387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 txBox="1"/>
          <p:nvPr>
            <p:ph type="title"/>
          </p:nvPr>
        </p:nvSpPr>
        <p:spPr>
          <a:xfrm>
            <a:off x="456826" y="7264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4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3" name="Google Shape;23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{5FCC712C-F5F1-48A2-9B17-26AC3E922A07}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5" name="Google Shape;24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/>
          <p:nvPr>
            <p:ph type="title"/>
          </p:nvPr>
        </p:nvSpPr>
        <p:spPr>
          <a:xfrm>
            <a:off x="2244142" y="613381"/>
            <a:ext cx="46557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300">
                <a:solidFill>
                  <a:schemeClr val="dk1"/>
                </a:solidFill>
              </a:rPr>
              <a:t>ПЛАНЫ РАЗВИТИЯ</a:t>
            </a:r>
            <a:endParaRPr sz="3300">
              <a:solidFill>
                <a:schemeClr val="dk1"/>
              </a:solidFill>
            </a:endParaRPr>
          </a:p>
        </p:txBody>
      </p:sp>
      <p:sp>
        <p:nvSpPr>
          <p:cNvPr id="256" name="Google Shape;256;p36"/>
          <p:cNvSpPr txBox="1"/>
          <p:nvPr>
            <p:ph idx="1" type="body"/>
          </p:nvPr>
        </p:nvSpPr>
        <p:spPr>
          <a:xfrm>
            <a:off x="456825" y="1099550"/>
            <a:ext cx="7973700" cy="15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132C40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32C40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ru" sz="2400">
                <a:solidFill>
                  <a:srgbClr val="132C40"/>
                </a:solidFill>
              </a:rPr>
              <a:t>Разработка технологии изготовления, дизайна продукта </a:t>
            </a:r>
            <a:endParaRPr sz="2400">
              <a:solidFill>
                <a:srgbClr val="132C40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ru" sz="2400">
                <a:solidFill>
                  <a:srgbClr val="132C40"/>
                </a:solidFill>
              </a:rPr>
              <a:t>Поиск рынка сбыта</a:t>
            </a:r>
            <a:endParaRPr sz="2400">
              <a:solidFill>
                <a:srgbClr val="132C40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ru" sz="2400">
                <a:solidFill>
                  <a:srgbClr val="132C40"/>
                </a:solidFill>
              </a:rPr>
              <a:t>Организация работы членов команды </a:t>
            </a:r>
            <a:endParaRPr sz="2400">
              <a:solidFill>
                <a:srgbClr val="132C40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400"/>
              <a:buAutoNum type="arabicParenR"/>
            </a:pPr>
            <a:r>
              <a:rPr lang="ru" sz="2400">
                <a:solidFill>
                  <a:srgbClr val="132C40"/>
                </a:solidFill>
              </a:rPr>
              <a:t>Реклама</a:t>
            </a:r>
            <a:endParaRPr sz="2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 txBox="1"/>
          <p:nvPr/>
        </p:nvSpPr>
        <p:spPr>
          <a:xfrm>
            <a:off x="530725" y="2990075"/>
            <a:ext cx="502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9" name="Google Shape;269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0" name="Google Shape;270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1" name="Google Shape;27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