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286" r:id="rId4"/>
    <p:sldId id="308" r:id="rId5"/>
    <p:sldId id="291" r:id="rId6"/>
    <p:sldId id="296" r:id="rId7"/>
    <p:sldId id="301" r:id="rId8"/>
    <p:sldId id="306" r:id="rId9"/>
    <p:sldId id="307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BB3C1"/>
    <a:srgbClr val="8F00FF"/>
    <a:srgbClr val="FCAF17"/>
    <a:srgbClr val="9F00FF"/>
    <a:srgbClr val="FD493D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458678-D210-4ED4-A14E-93945CDB2ECE}" v="2" dt="2025-10-24T19:25:19.38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>
        <p:scale>
          <a:sx n="115" d="100"/>
          <a:sy n="115" d="100"/>
        </p:scale>
        <p:origin x="-186" y="-72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мина Абдулина" userId="19a432a6aa89fe10" providerId="LiveId" clId="{769B68B9-29CA-437A-BB75-2C0C33592DB9}"/>
    <pc:docChg chg="custSel modSld">
      <pc:chgData name="Амина Абдулина" userId="19a432a6aa89fe10" providerId="LiveId" clId="{769B68B9-29CA-437A-BB75-2C0C33592DB9}" dt="2025-10-24T19:25:41.119" v="15" actId="20577"/>
      <pc:docMkLst>
        <pc:docMk/>
      </pc:docMkLst>
      <pc:sldChg chg="delSp mod">
        <pc:chgData name="Амина Абдулина" userId="19a432a6aa89fe10" providerId="LiveId" clId="{769B68B9-29CA-437A-BB75-2C0C33592DB9}" dt="2025-10-24T19:23:30.658" v="0" actId="478"/>
        <pc:sldMkLst>
          <pc:docMk/>
          <pc:sldMk cId="432233604" sldId="296"/>
        </pc:sldMkLst>
        <pc:picChg chg="del">
          <ac:chgData name="Амина Абдулина" userId="19a432a6aa89fe10" providerId="LiveId" clId="{769B68B9-29CA-437A-BB75-2C0C33592DB9}" dt="2025-10-24T19:23:30.658" v="0" actId="478"/>
          <ac:picMkLst>
            <pc:docMk/>
            <pc:sldMk cId="432233604" sldId="296"/>
            <ac:picMk id="5" creationId="{E477E9F0-AD72-7E21-EB2D-A3CBD87BE1FB}"/>
          </ac:picMkLst>
        </pc:picChg>
      </pc:sldChg>
      <pc:sldChg chg="addSp delSp modSp mod">
        <pc:chgData name="Амина Абдулина" userId="19a432a6aa89fe10" providerId="LiveId" clId="{769B68B9-29CA-437A-BB75-2C0C33592DB9}" dt="2025-10-24T19:25:41.119" v="15" actId="20577"/>
        <pc:sldMkLst>
          <pc:docMk/>
          <pc:sldMk cId="3811619963" sldId="301"/>
        </pc:sldMkLst>
        <pc:spChg chg="mod">
          <ac:chgData name="Амина Абдулина" userId="19a432a6aa89fe10" providerId="LiveId" clId="{769B68B9-29CA-437A-BB75-2C0C33592DB9}" dt="2025-10-24T19:25:41.119" v="15" actId="20577"/>
          <ac:spMkLst>
            <pc:docMk/>
            <pc:sldMk cId="3811619963" sldId="301"/>
            <ac:spMk id="25" creationId="{00000000-0000-0000-0000-000000000000}"/>
          </ac:spMkLst>
        </pc:spChg>
        <pc:picChg chg="del">
          <ac:chgData name="Амина Абдулина" userId="19a432a6aa89fe10" providerId="LiveId" clId="{769B68B9-29CA-437A-BB75-2C0C33592DB9}" dt="2025-10-24T19:24:56.199" v="7" actId="478"/>
          <ac:picMkLst>
            <pc:docMk/>
            <pc:sldMk cId="3811619963" sldId="301"/>
            <ac:picMk id="20" creationId="{6EFE0B8B-A58B-EBEF-C38D-0C54C6746691}"/>
          </ac:picMkLst>
        </pc:picChg>
        <pc:picChg chg="del">
          <ac:chgData name="Амина Абдулина" userId="19a432a6aa89fe10" providerId="LiveId" clId="{769B68B9-29CA-437A-BB75-2C0C33592DB9}" dt="2025-10-24T19:23:47.849" v="1" actId="478"/>
          <ac:picMkLst>
            <pc:docMk/>
            <pc:sldMk cId="3811619963" sldId="301"/>
            <ac:picMk id="21" creationId="{C663B813-A42F-14A7-3689-0935EFAB7C7B}"/>
          </ac:picMkLst>
        </pc:picChg>
        <pc:picChg chg="add mod">
          <ac:chgData name="Амина Абдулина" userId="19a432a6aa89fe10" providerId="LiveId" clId="{769B68B9-29CA-437A-BB75-2C0C33592DB9}" dt="2025-10-24T19:24:51.905" v="6" actId="1076"/>
          <ac:picMkLst>
            <pc:docMk/>
            <pc:sldMk cId="3811619963" sldId="301"/>
            <ac:picMk id="22" creationId="{37EAB3F7-D2B9-47BC-641A-A924DAEC0DC3}"/>
          </ac:picMkLst>
        </pc:picChg>
        <pc:picChg chg="add mod">
          <ac:chgData name="Амина Абдулина" userId="19a432a6aa89fe10" providerId="LiveId" clId="{769B68B9-29CA-437A-BB75-2C0C33592DB9}" dt="2025-10-24T19:25:36.157" v="14" actId="1076"/>
          <ac:picMkLst>
            <pc:docMk/>
            <pc:sldMk cId="3811619963" sldId="301"/>
            <ac:picMk id="23" creationId="{57C23032-6970-CF3E-2B39-538400700D1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192108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50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0" y="2345381"/>
            <a:ext cx="1222466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0" y="1342242"/>
            <a:ext cx="12224663" cy="1840796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1169043" y="4274402"/>
            <a:ext cx="11053592" cy="2599359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xmlns="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1" name="Picture 2" descr="C:\Users\admin.REKLAMA\Desktop\Без имени.jpg"/>
          <p:cNvPicPr>
            <a:picLocks noChangeAspect="1" noChangeArrowheads="1"/>
          </p:cNvPicPr>
          <p:nvPr/>
        </p:nvPicPr>
        <p:blipFill>
          <a:blip r:embed="rId4" cstate="print"/>
          <a:srcRect t="6095" r="13696" b="75799"/>
          <a:stretch>
            <a:fillRect/>
          </a:stretch>
        </p:blipFill>
        <p:spPr bwMode="auto">
          <a:xfrm>
            <a:off x="2280214" y="-2"/>
            <a:ext cx="9967796" cy="1341163"/>
          </a:xfrm>
          <a:prstGeom prst="rect">
            <a:avLst/>
          </a:prstGeom>
          <a:noFill/>
        </p:spPr>
      </p:pic>
      <p:pic>
        <p:nvPicPr>
          <p:cNvPr id="12" name="Picture 2" descr="C:\Users\admin.REKLAMA\Desktop\Без имени.jpg"/>
          <p:cNvPicPr>
            <a:picLocks noChangeAspect="1" noChangeArrowheads="1"/>
          </p:cNvPicPr>
          <p:nvPr/>
        </p:nvPicPr>
        <p:blipFill>
          <a:blip r:embed="rId4" cstate="print"/>
          <a:srcRect t="6095" r="90646" b="75799"/>
          <a:stretch>
            <a:fillRect/>
          </a:stretch>
        </p:blipFill>
        <p:spPr bwMode="auto">
          <a:xfrm rot="10800000" flipV="1">
            <a:off x="0" y="0"/>
            <a:ext cx="2603497" cy="1342242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623788" y="282258"/>
            <a:ext cx="3723244" cy="926353"/>
            <a:chOff x="334530" y="963825"/>
            <a:chExt cx="6163636" cy="1533530"/>
          </a:xfrm>
        </p:grpSpPr>
        <p:sp>
          <p:nvSpPr>
            <p:cNvPr id="14" name="Shape 81"/>
            <p:cNvSpPr txBox="1"/>
            <p:nvPr/>
          </p:nvSpPr>
          <p:spPr>
            <a:xfrm>
              <a:off x="2099166" y="1098829"/>
              <a:ext cx="4399000" cy="12228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АКСЕЛЕРАЦИОННАЯ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ПРОГРАММА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  <a:p>
              <a:pPr marL="0" indent="0" algn="l"/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CREATIVE.TECH </a:t>
              </a:r>
              <a:r>
                <a:rPr lang="ru-RU" sz="1400" dirty="0">
                  <a:solidFill>
                    <a:schemeClr val="bg1"/>
                  </a:solidFill>
                  <a:latin typeface="Gilroy-ExtraBold" pitchFamily="2" charset="-52"/>
                </a:rPr>
                <a:t>4</a:t>
              </a:r>
              <a:r>
                <a:rPr sz="1400" dirty="0">
                  <a:solidFill>
                    <a:schemeClr val="bg1"/>
                  </a:solidFill>
                  <a:latin typeface="Gilroy-ExtraBold" pitchFamily="2" charset="-52"/>
                </a:rPr>
                <a:t>.0</a:t>
              </a:r>
              <a:endParaRPr sz="1400" dirty="0">
                <a:solidFill>
                  <a:schemeClr val="tx1"/>
                </a:solidFill>
                <a:latin typeface="Gilroy-ExtraBold" pitchFamily="2" charset="-52"/>
              </a:endParaRPr>
            </a:p>
          </p:txBody>
        </p:sp>
        <p:pic>
          <p:nvPicPr>
            <p:cNvPr id="15" name="Picture 93"/>
            <p:cNvPicPr/>
            <p:nvPr/>
          </p:nvPicPr>
          <p:blipFill>
            <a:blip r:embed="rId5" cstate="print"/>
            <a:stretch/>
          </p:blipFill>
          <p:spPr>
            <a:xfrm>
              <a:off x="334530" y="963825"/>
              <a:ext cx="1337287" cy="1533530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0803F8-3430-DA17-5750-FF3DCC0F89B2}"/>
              </a:ext>
            </a:extLst>
          </p:cNvPr>
          <p:cNvSpPr txBox="1"/>
          <p:nvPr/>
        </p:nvSpPr>
        <p:spPr>
          <a:xfrm>
            <a:off x="623788" y="1691925"/>
            <a:ext cx="7924001" cy="1046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  <a:scene3d>
              <a:camera prst="orthographicFront"/>
              <a:lightRig rig="threePt" dir="t"/>
            </a:scene3d>
            <a:sp3d>
              <a:bevelT w="0" h="0"/>
              <a:bevelB w="6350"/>
            </a:sp3d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Чистюли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104A5CC-B63C-5142-4A62-2484215AE4A6}"/>
              </a:ext>
            </a:extLst>
          </p:cNvPr>
          <p:cNvSpPr txBox="1"/>
          <p:nvPr/>
        </p:nvSpPr>
        <p:spPr>
          <a:xfrm>
            <a:off x="437801" y="3263987"/>
            <a:ext cx="8699863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«Чистота в каждом движении!»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A9246E0-4732-81B9-AA15-DCEE4E5191D8}"/>
              </a:ext>
            </a:extLst>
          </p:cNvPr>
          <p:cNvSpPr txBox="1"/>
          <p:nvPr/>
        </p:nvSpPr>
        <p:spPr>
          <a:xfrm>
            <a:off x="5486400" y="5073802"/>
            <a:ext cx="3241963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Контактная информация: </a:t>
            </a:r>
            <a:endParaRPr kumimoji="0" lang="ru-RU" sz="2000" b="1" i="0" u="none" strike="noStrike" cap="none" spc="0" normalizeH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Ильдюкова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Дарья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+7 939 713 7270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email</a:t>
            </a:r>
            <a:r>
              <a:rPr kumimoji="0" lang="ru-RU" sz="2000" b="1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: </a:t>
            </a:r>
            <a:r>
              <a:rPr kumimoji="0" lang="en-US" sz="2000" b="1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dashail007@mail.ru</a:t>
            </a:r>
            <a:endParaRPr kumimoji="0" lang="ru-RU" sz="2000" b="1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664" y="2610012"/>
            <a:ext cx="2816038" cy="28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52608" y="192897"/>
            <a:ext cx="11415652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4000" dirty="0">
                <a:solidFill>
                  <a:srgbClr val="0070C0"/>
                </a:solidFill>
              </a:rPr>
              <a:t>Проблемы и решения нашего проекта</a:t>
            </a:r>
            <a:endParaRPr sz="4000" dirty="0">
              <a:solidFill>
                <a:srgbClr val="0070C0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300933" y="1862051"/>
            <a:ext cx="5862934" cy="4285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местах с высокой проходимостью (торговые центры, вокзалы, аэропорты) поддержание чистоты становится критически важной задачей, требующей значительных ресурсов и постоянного контроля. </a:t>
            </a:r>
            <a:endParaRPr lang="ru-RU" sz="16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</a:t>
            </a:r>
            <a:r>
              <a:rPr lang="ru-RU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85% торговых центров и общественных мест вынуждены нанимать дополнительные смены уборщиков, что увеличивает расходы на персонал на 30-40%. </a:t>
            </a:r>
            <a:endParaRPr lang="ru-RU" sz="16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</a:t>
            </a:r>
            <a:r>
              <a:rPr lang="ru-RU" sz="1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отклик:</a:t>
            </a:r>
          </a:p>
          <a:p>
            <a:pPr algn="just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«Каждое утро одно и то же: только убрали — уже грязно. Персонал работает на износ, а результата почти нет»</a:t>
            </a:r>
            <a:endParaRPr lang="ru-RU" sz="16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463127" y="1612669"/>
            <a:ext cx="5504392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pPr lvl="8" algn="just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интеллектуальных роботов-уборщиков автоматически поддерживает чистоту в местах с высокой проходимостью, адаптируясь к потоку посетителей и обеспечивая безупречный уровень гигиены 24/7.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839585"/>
            <a:ext cx="2734887" cy="211975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E741D99-2E86-047E-71B8-A39344B25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972" y="3429000"/>
            <a:ext cx="4060288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1226762"/>
            <a:ext cx="2624903" cy="17808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116378" y="400295"/>
            <a:ext cx="1165444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70C0"/>
                </a:solidFill>
              </a:rPr>
              <a:t>Продукт и технологии</a:t>
            </a: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D632891-62DF-8CAE-DF27-73FB7392B6C9}"/>
              </a:ext>
            </a:extLst>
          </p:cNvPr>
          <p:cNvSpPr txBox="1"/>
          <p:nvPr/>
        </p:nvSpPr>
        <p:spPr>
          <a:xfrm>
            <a:off x="252610" y="1704110"/>
            <a:ext cx="5801092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buAutoNum type="arabicParenR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Комплексная система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состоит из сети интеллектуальных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роботов-уборщиков</a:t>
            </a:r>
            <a:r>
              <a:rPr lang="en-US" sz="2400" dirty="0" smtClean="0">
                <a:latin typeface="Roboto" panose="02000000000000000000" pitchFamily="2" charset="0"/>
              </a:rPr>
              <a:t>.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Каждый робот оснащён продвинутыми сенсорами и камерой. Центральная управляющая система координирует работу всех устройств.</a:t>
            </a:r>
          </a:p>
          <a:p>
            <a:pPr algn="just"/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2) Уникальность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системы 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заключается в применении технологий коллективного поведения и адаптивного планирования маршрутов.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945" y="1404850"/>
            <a:ext cx="4621877" cy="43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18532" y="806336"/>
            <a:ext cx="2732981" cy="14962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xmlns="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65E0BF6E-BA3A-1E7B-5928-68FC9F500BCE}"/>
              </a:ext>
            </a:extLst>
          </p:cNvPr>
          <p:cNvSpPr txBox="1"/>
          <p:nvPr/>
        </p:nvSpPr>
        <p:spPr>
          <a:xfrm>
            <a:off x="133004" y="237125"/>
            <a:ext cx="11637817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70C0"/>
                </a:solidFill>
              </a:rPr>
              <a:t>Рынок</a:t>
            </a: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2" name="Блок-схема: узел 1"/>
          <p:cNvSpPr/>
          <p:nvPr/>
        </p:nvSpPr>
        <p:spPr>
          <a:xfrm>
            <a:off x="3581888" y="1322192"/>
            <a:ext cx="4580313" cy="4214552"/>
          </a:xfrm>
          <a:prstGeom prst="flowChartConnector">
            <a:avLst/>
          </a:prstGeom>
          <a:solidFill>
            <a:srgbClr val="FBB3C1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4197669" y="2295390"/>
            <a:ext cx="3318697" cy="3009207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 w="381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4670855" y="3073312"/>
            <a:ext cx="2298412" cy="2243300"/>
          </a:xfrm>
          <a:prstGeom prst="flowChartConnector">
            <a:avLst/>
          </a:prstGeom>
          <a:solidFill>
            <a:srgbClr val="B5D8E1"/>
          </a:solidFill>
          <a:ln w="381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46800" y="1594148"/>
            <a:ext cx="2222467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TAM</a:t>
            </a:r>
            <a:endParaRPr lang="ru-RU" sz="2000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12 млрд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. </a:t>
            </a:r>
            <a:r>
              <a:rPr lang="ru-RU" sz="2000" dirty="0"/>
              <a:t>р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уб.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3965" y="2426985"/>
            <a:ext cx="195903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SAM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238,5 млн.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20752" y="3751786"/>
            <a:ext cx="150258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SOM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54 млн</a:t>
            </a:r>
            <a:r>
              <a:rPr lang="ru-RU" dirty="0"/>
              <a:t>. руб.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3004" y="1180407"/>
            <a:ext cx="31793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Мировой рынок роботов-уборщиков оценивался в 11,8 </a:t>
            </a:r>
            <a:r>
              <a:rPr lang="ru-RU" sz="1400" dirty="0" smtClean="0"/>
              <a:t>млрд</a:t>
            </a:r>
            <a:r>
              <a:rPr lang="ru-RU" sz="1400" dirty="0"/>
              <a:t>.</a:t>
            </a:r>
            <a:r>
              <a:rPr lang="ru-RU" sz="1400" dirty="0" smtClean="0"/>
              <a:t> </a:t>
            </a:r>
            <a:r>
              <a:rPr lang="en-US" sz="1400" dirty="0" smtClean="0"/>
              <a:t>$ </a:t>
            </a:r>
            <a:r>
              <a:rPr lang="ru-RU" sz="1400" dirty="0" smtClean="0"/>
              <a:t>в </a:t>
            </a:r>
            <a:r>
              <a:rPr lang="ru-RU" sz="1400" dirty="0"/>
              <a:t>2024 году. Ожидается, что рынок вырастет с 12,7 </a:t>
            </a:r>
            <a:r>
              <a:rPr lang="ru-RU" sz="1400" dirty="0" smtClean="0"/>
              <a:t>млрд. </a:t>
            </a:r>
            <a:r>
              <a:rPr lang="en-US" sz="1400" dirty="0"/>
              <a:t>$</a:t>
            </a:r>
            <a:r>
              <a:rPr lang="ru-RU" sz="1400" dirty="0" smtClean="0"/>
              <a:t> </a:t>
            </a:r>
            <a:r>
              <a:rPr lang="ru-RU" sz="1400" dirty="0"/>
              <a:t>в 2025 году до 25,6 </a:t>
            </a:r>
            <a:r>
              <a:rPr lang="ru-RU" sz="1400" dirty="0" smtClean="0"/>
              <a:t>млрд. </a:t>
            </a:r>
            <a:r>
              <a:rPr lang="en-US" sz="1400" dirty="0"/>
              <a:t>$</a:t>
            </a:r>
            <a:r>
              <a:rPr lang="ru-RU" sz="1400" dirty="0" smtClean="0"/>
              <a:t> </a:t>
            </a:r>
            <a:r>
              <a:rPr lang="ru-RU" sz="1400" dirty="0"/>
              <a:t>в 2034 году при среднегодовом темпе роста 8,1%.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4" y="2925933"/>
            <a:ext cx="3132715" cy="2269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279477" y="390698"/>
            <a:ext cx="3566160" cy="353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1400" dirty="0" smtClean="0"/>
              <a:t>Российский </a:t>
            </a:r>
            <a:r>
              <a:rPr lang="ru-RU" sz="1400" dirty="0"/>
              <a:t>рынок сервисных роботов достиг объема в 5,8 </a:t>
            </a:r>
            <a:r>
              <a:rPr lang="ru-RU" sz="1400" dirty="0" smtClean="0"/>
              <a:t>млрд. </a:t>
            </a:r>
            <a:r>
              <a:rPr lang="ru-RU" sz="1400" dirty="0"/>
              <a:t>рублей в 2023 </a:t>
            </a:r>
            <a:r>
              <a:rPr lang="ru-RU" sz="1400" dirty="0" smtClean="0"/>
              <a:t>году, 30% которого занимает </a:t>
            </a:r>
            <a:r>
              <a:rPr lang="ru-RU" sz="1400" dirty="0" err="1" smtClean="0"/>
              <a:t>клининг</a:t>
            </a:r>
            <a:r>
              <a:rPr lang="ru-RU" sz="1400" dirty="0" smtClean="0"/>
              <a:t>.</a:t>
            </a:r>
            <a:r>
              <a:rPr lang="ru-RU" sz="1400" dirty="0"/>
              <a:t> Анализ перспектив развития российского рынка сервисных роботов позволяет прогнозировать значительный рост в горизонте до 2030 года. По оценкам </a:t>
            </a:r>
            <a:r>
              <a:rPr lang="ru-RU" sz="1400" dirty="0" smtClean="0"/>
              <a:t>аналитиков, </a:t>
            </a:r>
            <a:r>
              <a:rPr lang="ru-RU" sz="1400" dirty="0"/>
              <a:t>объем рынка может достигнуть 35-40 </a:t>
            </a:r>
            <a:r>
              <a:rPr lang="ru-RU" sz="1400" dirty="0" smtClean="0"/>
              <a:t>млрд. </a:t>
            </a:r>
            <a:r>
              <a:rPr lang="ru-RU" sz="1400" dirty="0"/>
              <a:t>рублей к концу десятилетия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Фактическая емкость рынка Самарской области по количеству крупных коммерческих объектов составляет более 200 млн. руб. </a:t>
            </a:r>
          </a:p>
          <a:p>
            <a:pPr algn="just"/>
            <a:r>
              <a:rPr lang="ru-RU" sz="1400" dirty="0" smtClean="0"/>
              <a:t>Доступная емкость рынка города Тольятти более 50 млн. руб. </a:t>
            </a:r>
            <a:r>
              <a:rPr lang="ru-RU" sz="1400" dirty="0"/>
              <a:t> 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477" y="4074949"/>
            <a:ext cx="3307080" cy="2283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8780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1166852"/>
            <a:ext cx="2851265" cy="121622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9CBAEBE7-B3E4-9EF2-2D39-353A67DD765E}"/>
              </a:ext>
            </a:extLst>
          </p:cNvPr>
          <p:cNvSpPr txBox="1"/>
          <p:nvPr/>
        </p:nvSpPr>
        <p:spPr>
          <a:xfrm>
            <a:off x="157943" y="398903"/>
            <a:ext cx="1164613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70C0"/>
                </a:solidFill>
              </a:rPr>
              <a:t>Конкуренция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xmlns="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xmlns="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xmlns="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xmlns="" id="{9B834104-00DB-646F-05D0-002B86E8BB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541816"/>
                  </p:ext>
                </p:extLst>
              </p:nvPr>
            </p:nvGraphicFramePr>
            <p:xfrm>
              <a:off x="498427" y="1453398"/>
              <a:ext cx="10913590" cy="4813004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2182718">
                      <a:extLst>
                        <a:ext uri="{9D8B030D-6E8A-4147-A177-3AD203B41FA5}">
                          <a16:colId xmlns:a16="http://schemas.microsoft.com/office/drawing/2014/main" xmlns="" val="293186654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:a16="http://schemas.microsoft.com/office/drawing/2014/main" xmlns="" val="3000359005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:a16="http://schemas.microsoft.com/office/drawing/2014/main" xmlns="" val="28657242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:a16="http://schemas.microsoft.com/office/drawing/2014/main" xmlns="" val="2361620699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:a16="http://schemas.microsoft.com/office/drawing/2014/main" xmlns="" val="3548289074"/>
                        </a:ext>
                      </a:extLst>
                    </a:gridCol>
                  </a:tblGrid>
                  <a:tr h="874166">
                    <a:tc>
                      <a:txBody>
                        <a:bodyPr/>
                        <a:lstStyle/>
                        <a:p>
                          <a:pPr algn="ctr"/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Параметры/конкуренты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iRobot (</a:t>
                          </a:r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Серия 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Commercial)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en-US" sz="14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Ecovacs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</a:t>
                          </a:r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Серия </a:t>
                          </a:r>
                          <a:r>
                            <a:rPr lang="en-US" sz="14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Deebot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Commercial)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Samsung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𝑱𝒆𝒕𝑩𝒐𝒕</m:t>
                                  </m:r>
                                </m:e>
                                <m:sup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𝑻𝑴</m:t>
                                  </m:r>
                                </m:sup>
                              </m:sSup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𝐀𝐈</m:t>
                              </m:r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Наш продукт:</a:t>
                          </a:r>
                        </a:p>
                        <a:p>
                          <a:pPr algn="ctr"/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«Чистюли»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010198342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 Скорость и эффективность уборки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Полная уборка зала площадью 500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dirty="0"/>
                            <a:t> занимает </a:t>
                          </a:r>
                          <a:r>
                            <a:rPr lang="en-US" dirty="0"/>
                            <a:t>~</a:t>
                          </a:r>
                          <a:r>
                            <a:rPr lang="en-US" baseline="0" dirty="0"/>
                            <a:t> 90 </a:t>
                          </a:r>
                          <a:r>
                            <a:rPr lang="ru-RU" baseline="0" dirty="0"/>
                            <a:t>минут.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уборка зала площадью 500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sym typeface="Calibri"/>
                                    </a:rPr>
                                  </m:ctrlPr>
                                </m:sSupPr>
                                <m:e>
                                  <m: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занимает </a:t>
                          </a:r>
                          <a:r>
                            <a:rPr kumimoji="0" lang="en-US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~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75</a:t>
                          </a:r>
                          <a:r>
                            <a:rPr kumimoji="0" lang="en-US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минут.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уборка зала площадью 500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sym typeface="Calibri"/>
                                    </a:rPr>
                                  </m:ctrlPr>
                                </m:sSupPr>
                                <m:e>
                                  <m: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kumimoji="0" lang="ru-RU" sz="12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занимает </a:t>
                          </a:r>
                          <a:r>
                            <a:rPr kumimoji="0" lang="en-US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~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70</a:t>
                          </a:r>
                          <a:r>
                            <a:rPr kumimoji="0" lang="en-US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минут.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уборка зала площадью 500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ru-RU" sz="1200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sym typeface="Calibri"/>
                                    </a:rPr>
                                  </m:ctrlPr>
                                </m:sSupPr>
                                <m:e>
                                  <m:r>
                                    <a:rPr kumimoji="0" lang="ru-RU" sz="1200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kumimoji="0" lang="ru-RU" sz="1200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sym typeface="Calibri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занимает </a:t>
                          </a:r>
                          <a:r>
                            <a:rPr kumimoji="0" lang="en-US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~ </a:t>
                          </a:r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60</a:t>
                          </a:r>
                          <a:r>
                            <a:rPr kumimoji="0" lang="en-US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</a:t>
                          </a:r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минут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.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539181943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 Навигация и интеллект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Используется </a:t>
                          </a:r>
                          <a:r>
                            <a:rPr lang="en-US" dirty="0"/>
                            <a:t>VSLAM</a:t>
                          </a:r>
                          <a:r>
                            <a:rPr lang="ru-RU" dirty="0"/>
                            <a:t> для построения карты. Хорошая навигация, но может теряться при изменение обстановки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Технология </a:t>
                          </a:r>
                          <a:r>
                            <a:rPr lang="en-US" dirty="0" err="1"/>
                            <a:t>LiDDAR</a:t>
                          </a:r>
                          <a:r>
                            <a:rPr lang="en-US" dirty="0"/>
                            <a:t> </a:t>
                          </a:r>
                          <a:r>
                            <a:rPr lang="ru-RU" dirty="0"/>
                            <a:t>для точного картографирования. Хорошо объезжает статические препятствия.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Передовая навигация </a:t>
                          </a:r>
                          <a:r>
                            <a:rPr lang="en-US" b="1" dirty="0"/>
                            <a:t>LiDAR </a:t>
                          </a:r>
                          <a:r>
                            <a:rPr lang="ru-RU" b="1" dirty="0"/>
                            <a:t>и </a:t>
                          </a:r>
                          <a:r>
                            <a:rPr lang="en-US" b="1" dirty="0"/>
                            <a:t>AL</a:t>
                          </a:r>
                          <a:r>
                            <a:rPr lang="ru-RU" b="1" dirty="0"/>
                            <a:t>-камера </a:t>
                          </a:r>
                          <a:r>
                            <a:rPr lang="ru-RU" dirty="0"/>
                            <a:t>для распознавания типа мусора и препятствии (например, проводов).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LiDAR</a:t>
                          </a:r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+ система камер.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Лучше всего адаптируется к динамической среде, предсказывая траектории движения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4000001446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3.Автономность и сервис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3 часов. Самостоятельная зарядка и возобновление уборки. Контейнер 0,8л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2.5 часов. Функция самоочистки базовой станции. Контейнер 1.0 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 2 часов, Мощная турбина быстро расходуется заряд. Контейнер 0.7л.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Работа до 4 часов</a:t>
                          </a:r>
                          <a:r>
                            <a:rPr lang="ru-RU" b="0" dirty="0"/>
                            <a:t>,</a:t>
                          </a:r>
                          <a:r>
                            <a:rPr lang="ru-RU" b="1" dirty="0"/>
                            <a:t> </a:t>
                          </a:r>
                          <a:r>
                            <a:rPr lang="ru-RU" dirty="0"/>
                            <a:t>Система самоочистки  контейнера и автоматическая зарядка. Контейнер 1,5л.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148377211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4.Стоимость владения (ТСО)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Высокая начальная стоимость. Дорогие запчасти. Лицензированное ПО для управления парком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Средняя рыночная стоимость. Умеренная цена на расходники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Высокая стоимость, Дорогой ремонт и запчасти.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Конкурентная начальная стоимость</a:t>
                          </a:r>
                          <a:r>
                            <a:rPr lang="ru-RU" dirty="0"/>
                            <a:t>, недорогие расходники и гибкая подписка на ПО.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36965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B834104-00DB-646F-05D0-002B86E8BB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541816"/>
                  </p:ext>
                </p:extLst>
              </p:nvPr>
            </p:nvGraphicFramePr>
            <p:xfrm>
              <a:off x="498427" y="1453398"/>
              <a:ext cx="10913590" cy="4813004"/>
            </p:xfrm>
            <a:graphic>
              <a:graphicData uri="http://schemas.openxmlformats.org/drawingml/2006/table">
                <a:tbl>
                  <a:tblPr firstRow="1" bandRow="1">
                    <a:tableStyleId>{22838BEF-8BB2-4498-84A7-C5851F593DF1}</a:tableStyleId>
                  </a:tblPr>
                  <a:tblGrid>
                    <a:gridCol w="218271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93186654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000359005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8657242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361620699"/>
                        </a:ext>
                      </a:extLst>
                    </a:gridCol>
                    <a:gridCol w="218271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548289074"/>
                        </a:ext>
                      </a:extLst>
                    </a:gridCol>
                  </a:tblGrid>
                  <a:tr h="874166">
                    <a:tc>
                      <a:txBody>
                        <a:bodyPr/>
                        <a:lstStyle/>
                        <a:p>
                          <a:pPr algn="ctr"/>
                          <a:endParaRPr lang="ru-RU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Параметры/конкуренты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iRobot (</a:t>
                          </a:r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Серия 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Commercial)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en-US" sz="14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Ecovacs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</a:t>
                          </a:r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Серия </a:t>
                          </a:r>
                          <a:r>
                            <a:rPr lang="en-US" sz="14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Deebot</a:t>
                          </a: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Commercial)</a:t>
                          </a:r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279" r="-100279" b="-452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Наш продукт:</a:t>
                          </a:r>
                        </a:p>
                        <a:p>
                          <a:pPr algn="ctr"/>
                          <a:r>
                            <a:rPr lang="ru-RU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«Чистюли»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010198342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 Скорость и эффективность уборки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79" t="-89937" r="-300279" b="-306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79" t="-89937" r="-200279" b="-306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279" t="-89937" r="-100279" b="-306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279" t="-89937" r="-279" b="-306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539181943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 Навигация и интеллект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Используется </a:t>
                          </a:r>
                          <a:r>
                            <a:rPr lang="en-US" dirty="0"/>
                            <a:t>VSLAM</a:t>
                          </a:r>
                          <a:r>
                            <a:rPr lang="ru-RU" dirty="0"/>
                            <a:t> для построения карты. Хорошая навигация, но может теряться при изменение обстановки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Технология </a:t>
                          </a:r>
                          <a:r>
                            <a:rPr lang="en-US" dirty="0" err="1"/>
                            <a:t>LiDDAR</a:t>
                          </a:r>
                          <a:r>
                            <a:rPr lang="en-US" dirty="0"/>
                            <a:t> </a:t>
                          </a:r>
                          <a:r>
                            <a:rPr lang="ru-RU" dirty="0"/>
                            <a:t>для точного картографирования. Хорошо объезжает статические препятствия.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Передовая навигация </a:t>
                          </a:r>
                          <a:r>
                            <a:rPr lang="en-US" b="1" dirty="0"/>
                            <a:t>LiDAR </a:t>
                          </a:r>
                          <a:r>
                            <a:rPr lang="ru-RU" b="1" dirty="0"/>
                            <a:t>и </a:t>
                          </a:r>
                          <a:r>
                            <a:rPr lang="en-US" b="1" dirty="0"/>
                            <a:t>AL</a:t>
                          </a:r>
                          <a:r>
                            <a:rPr lang="ru-RU" b="1" dirty="0"/>
                            <a:t>-камера </a:t>
                          </a:r>
                          <a:r>
                            <a:rPr lang="ru-RU" dirty="0"/>
                            <a:t>для распознавания типа мусора и препятствии (например, проводов).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LiDAR</a:t>
                          </a:r>
                          <a:r>
                            <a:rPr kumimoji="0" lang="ru-RU" sz="12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 + система камер. </a:t>
                          </a:r>
                          <a:r>
                            <a:rPr kumimoji="0" lang="ru-RU" sz="12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  <a:sym typeface="Calibri"/>
                            </a:rPr>
                            <a:t>Лучше всего адаптируется к динамической среде, предсказывая траектории движения</a:t>
                          </a:r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400000144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3.Автономность и сервис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3 часов. Самостоятельная зарядка и возобновление уборки. Контейнер 0,8л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2.5 часов. Функция самоочистки базовой станции. Контейнер 1.0 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Работа до  2 часов, Мощная турбина быстро расходуется заряд. Контейнер 0.7л.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Работа до 4 часов</a:t>
                          </a:r>
                          <a:r>
                            <a:rPr lang="ru-RU" b="0" dirty="0"/>
                            <a:t>,</a:t>
                          </a:r>
                          <a:r>
                            <a:rPr lang="ru-RU" b="1" dirty="0"/>
                            <a:t> </a:t>
                          </a:r>
                          <a:r>
                            <a:rPr lang="ru-RU" dirty="0"/>
                            <a:t>Система самоочистки  контейнера и автоматическая зарядка. Контейнер 1,5л.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148377211"/>
                      </a:ext>
                    </a:extLst>
                  </a:tr>
                  <a:tr h="963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4.Стоимость владения (ТСО)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Высокая начальная стоимость. Дорогие запчасти. Лицензированное ПО для управления парком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Средняя рыночная стоимость. Умеренная цена на расходники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/>
                            <a:t>Высокая стоимость, Дорогой ремонт и запчасти.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Конкурентная начальная стоимость</a:t>
                          </a:r>
                          <a:r>
                            <a:rPr lang="ru-RU" dirty="0"/>
                            <a:t>, недорогие расходники и гибкая подписка на ПО.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369656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908955"/>
            <a:ext cx="2709949" cy="105198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7DA271B1-E3E2-B470-7FBD-BF2F39D0553F}"/>
              </a:ext>
            </a:extLst>
          </p:cNvPr>
          <p:cNvSpPr txBox="1"/>
          <p:nvPr/>
        </p:nvSpPr>
        <p:spPr>
          <a:xfrm>
            <a:off x="124691" y="212333"/>
            <a:ext cx="9830343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БИЗНЕС МОДЕЛЬ И СТАТУС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7488" y="1313411"/>
            <a:ext cx="20149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cs typeface="Times New Roman" panose="02020603050405020304" pitchFamily="18" charset="0"/>
              </a:rPr>
              <a:t>Расходы 3,9 млн. руб.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Робот- уборщик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cs typeface="Times New Roman" panose="02020603050405020304" pitchFamily="18" charset="0"/>
              </a:rPr>
              <a:t>Программное обеспечение</a:t>
            </a:r>
            <a:endParaRPr lang="ru-RU" sz="1400" dirty="0"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Расходы на заработную плату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cs typeface="Times New Roman" panose="02020603050405020304" pitchFamily="18" charset="0"/>
              </a:rPr>
              <a:t>и </a:t>
            </a:r>
            <a:r>
              <a:rPr lang="ru-RU" sz="1400" dirty="0">
                <a:cs typeface="Times New Roman" panose="02020603050405020304" pitchFamily="18" charset="0"/>
              </a:rPr>
              <a:t>др.</a:t>
            </a:r>
          </a:p>
          <a:p>
            <a:pPr lvl="0" algn="just"/>
            <a:r>
              <a:rPr lang="ru-RU" sz="1400" dirty="0">
                <a:cs typeface="Times New Roman" panose="02020603050405020304" pitchFamily="18" charset="0"/>
              </a:rPr>
              <a:t>Доходы 4,5 млн. руб</a:t>
            </a:r>
            <a:r>
              <a:rPr lang="ru-RU" sz="1400" dirty="0" smtClean="0">
                <a:cs typeface="Times New Roman" panose="02020603050405020304" pitchFamily="18" charset="0"/>
              </a:rPr>
              <a:t>. - стоимость коммерческого предложения, включая поддержку и обслуживание.</a:t>
            </a:r>
            <a:endParaRPr lang="ru-RU" sz="1400" dirty="0">
              <a:cs typeface="Times New Roman" panose="02020603050405020304" pitchFamily="18" charset="0"/>
            </a:endParaRPr>
          </a:p>
          <a:p>
            <a:pPr lvl="0" algn="just"/>
            <a:r>
              <a:rPr lang="ru-RU" sz="1400" dirty="0">
                <a:cs typeface="Times New Roman" panose="02020603050405020304" pitchFamily="18" charset="0"/>
              </a:rPr>
              <a:t>Ожидаемая прибыль 600 тыс. руб.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801" y="1077769"/>
            <a:ext cx="3890384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018" y="2975404"/>
            <a:ext cx="3848793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65818" y="1479664"/>
            <a:ext cx="3914622" cy="12311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Ключевые партнеры: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/>
              <a:t>Компании по производству роботов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/>
              <a:t>Компании по разработке программного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400" dirty="0" smtClean="0"/>
              <a:t>обеспечения для роботов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0444" y="5112327"/>
            <a:ext cx="3726337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Потребительский сегмент: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/>
              <a:t>Торгово-развлекательные центры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Аэропорты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 smtClean="0"/>
              <a:t>Авто и железнодорожные вокзалы и др.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xmlns="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xmlns="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xmlns="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14D9CDDC-EAA7-CCEE-B2CE-A4EA9C0A161E}"/>
              </a:ext>
            </a:extLst>
          </p:cNvPr>
          <p:cNvSpPr txBox="1"/>
          <p:nvPr/>
        </p:nvSpPr>
        <p:spPr>
          <a:xfrm>
            <a:off x="96124" y="36822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НАША КОМАНДА</a:t>
            </a:r>
            <a:endParaRPr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1D9FB47-2E23-9CC7-3381-186EB663B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11300" y="4878564"/>
            <a:ext cx="2206942" cy="16651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4BB3DC-E9B7-14E3-5E7B-8DEE72C2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4114" y="2318107"/>
            <a:ext cx="2431624" cy="183469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1AA5FE0-84A0-0336-FCFE-E56D74B60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882" y="2413545"/>
            <a:ext cx="1717475" cy="21410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F7AC266-B67D-1BB8-9603-FAC7DD485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938749" y="452485"/>
            <a:ext cx="2168325" cy="170871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CACD7E6-24D5-7E07-A8E4-A499C3355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666" y="4669346"/>
            <a:ext cx="2278513" cy="218865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C7083762-C438-EBED-E555-0103D335AD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776" y="419338"/>
            <a:ext cx="2002923" cy="194000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2FB698B9-BEF4-4497-1B8E-3C828974DE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6776" y="2384996"/>
            <a:ext cx="2278514" cy="220694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107EC489-C62B-C36F-2AFB-B8DE840D07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9882" y="330820"/>
            <a:ext cx="1586058" cy="194585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B792B59D-AD7B-F230-F83B-AFF90D93B3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8192" y="2494184"/>
            <a:ext cx="2027522" cy="202752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92AF896-EF4E-870B-FDC0-DC3172A6A1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009" y="2110538"/>
            <a:ext cx="1609377" cy="2275288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8E510517-BE95-4BE7-07A3-5D594F4688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5067" y="2499145"/>
            <a:ext cx="1490873" cy="19899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74D60C7-85A6-CDB9-628B-C1ED43C23D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47823" y="488928"/>
            <a:ext cx="1800828" cy="1800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9047" y="2652174"/>
            <a:ext cx="1404851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Лидер </a:t>
            </a:r>
            <a:r>
              <a:rPr kumimoji="0" lang="ru-RU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Ильдюкова</a:t>
            </a:r>
            <a:r>
              <a:rPr kumimoji="0" lang="ru-RU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Дарья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26480" y="692501"/>
            <a:ext cx="1197033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Воронина Дарья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Контент менеджер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7357" y="2652174"/>
            <a:ext cx="1921343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Абдулина</a:t>
            </a:r>
            <a:r>
              <a:rPr kumimoji="0" lang="ru-RU" sz="16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Амина</a:t>
            </a:r>
            <a:endParaRPr kumimoji="0" lang="en-US" sz="16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PR-</a:t>
            </a:r>
            <a:r>
              <a:rPr lang="ru-RU" sz="1600" dirty="0"/>
              <a:t>менеджер</a:t>
            </a:r>
            <a:endParaRPr kumimoji="0" lang="ru-RU" sz="16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18662" y="4806631"/>
            <a:ext cx="1404851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Стромилова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Полина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Контент менеджер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05714" y="683149"/>
            <a:ext cx="1656795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Воронова Вероника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Маркетолог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49840" y="2652174"/>
            <a:ext cx="161266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Дареева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Софья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Маркетолог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41032" y="4929446"/>
            <a:ext cx="1230284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Сурнина</a:t>
            </a:r>
            <a:r>
              <a: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Марина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/>
              <a:t>Контент менеджер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7EAB3F7-D2B9-47BC-641A-A924DAEC0D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31092" y="4789843"/>
            <a:ext cx="1947660" cy="194766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7C23032-6970-CF3E-2B39-538400700D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01092" y="4688538"/>
            <a:ext cx="1427357" cy="20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9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xmlns="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xmlns="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xmlns="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7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46927" y="114701"/>
            <a:ext cx="3143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solidFill>
                  <a:srgbClr val="8F00FF"/>
                </a:solidFill>
              </a:rPr>
              <a:t>Дорожная карта</a:t>
            </a: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>
            <a:off x="-6779" y="4137833"/>
            <a:ext cx="12192000" cy="4442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Блок-схема: узел 22"/>
          <p:cNvSpPr/>
          <p:nvPr/>
        </p:nvSpPr>
        <p:spPr>
          <a:xfrm>
            <a:off x="498427" y="3676702"/>
            <a:ext cx="993857" cy="955964"/>
          </a:xfrm>
          <a:prstGeom prst="flowChartConnector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D70F80D-739C-A7E8-B33F-FDC24489A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285" y="3776831"/>
            <a:ext cx="1018120" cy="9754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232B2D-827B-24C1-E3D8-6179C4008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161" y="3723849"/>
            <a:ext cx="1018120" cy="97544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8208262-6A7C-B080-C4E4-89F671845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290" y="3722190"/>
            <a:ext cx="1018120" cy="9754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810C6CB-4CD3-7B68-259C-1D18A542F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397" y="3723849"/>
            <a:ext cx="1018120" cy="9754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E3EA8B5-215F-E826-7DC4-C6C2AD98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046" y="3587989"/>
            <a:ext cx="1018120" cy="9754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7FE18E6-D016-7C40-FA95-BDB4CE744132}"/>
              </a:ext>
            </a:extLst>
          </p:cNvPr>
          <p:cNvSpPr txBox="1"/>
          <p:nvPr/>
        </p:nvSpPr>
        <p:spPr>
          <a:xfrm>
            <a:off x="637325" y="3783892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70B4CD2-E0DE-8253-5182-932DA57AE24E}"/>
              </a:ext>
            </a:extLst>
          </p:cNvPr>
          <p:cNvSpPr txBox="1"/>
          <p:nvPr/>
        </p:nvSpPr>
        <p:spPr>
          <a:xfrm>
            <a:off x="8858976" y="3783892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703CADB-9B17-9BEF-C642-D8B41901CC55}"/>
              </a:ext>
            </a:extLst>
          </p:cNvPr>
          <p:cNvSpPr txBox="1"/>
          <p:nvPr/>
        </p:nvSpPr>
        <p:spPr>
          <a:xfrm>
            <a:off x="6546390" y="3855552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F93F754-58DB-9D2B-F242-2631E0C88E41}"/>
              </a:ext>
            </a:extLst>
          </p:cNvPr>
          <p:cNvSpPr txBox="1"/>
          <p:nvPr/>
        </p:nvSpPr>
        <p:spPr>
          <a:xfrm>
            <a:off x="4407416" y="3800743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B77A3BC-D4F6-7A0D-EE8A-E6AB2743C1D5}"/>
              </a:ext>
            </a:extLst>
          </p:cNvPr>
          <p:cNvSpPr txBox="1"/>
          <p:nvPr/>
        </p:nvSpPr>
        <p:spPr>
          <a:xfrm>
            <a:off x="2456301" y="3828312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2305440-843B-28E1-1875-CBF9386E7AF7}"/>
              </a:ext>
            </a:extLst>
          </p:cNvPr>
          <p:cNvSpPr txBox="1"/>
          <p:nvPr/>
        </p:nvSpPr>
        <p:spPr>
          <a:xfrm>
            <a:off x="10975788" y="3723849"/>
            <a:ext cx="655046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C97F21C3-108A-D3A4-B521-178AA076E772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993857" y="2150015"/>
            <a:ext cx="1499" cy="152668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2568363-1E9E-9D30-6C8C-0AE180FECFFE}"/>
              </a:ext>
            </a:extLst>
          </p:cNvPr>
          <p:cNvSpPr txBox="1"/>
          <p:nvPr/>
        </p:nvSpPr>
        <p:spPr>
          <a:xfrm>
            <a:off x="114298" y="1586812"/>
            <a:ext cx="231381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генерация и апробация идеи;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C993EB99-655C-4C5E-6C06-7AF4C4485843}"/>
              </a:ext>
            </a:extLst>
          </p:cNvPr>
          <p:cNvSpPr txBox="1"/>
          <p:nvPr/>
        </p:nvSpPr>
        <p:spPr>
          <a:xfrm>
            <a:off x="1960591" y="1549724"/>
            <a:ext cx="2468305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специалистов и экспертов по технологиям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(проектировщики, программисты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xmlns="" id="{010F7348-7E61-4CEA-66C6-F379F69B0BB9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721034" y="2164049"/>
            <a:ext cx="28187" cy="15598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xmlns="" id="{08CDEC93-3D1A-EEC8-8DA2-7A7EAD316825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6846255" y="2693369"/>
            <a:ext cx="31090" cy="1083462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2BB26E1C-D94D-7766-A711-1F899042CD17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11317447" y="2054639"/>
            <a:ext cx="18659" cy="153335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CE476A08-C94B-95EF-6BA1-5D5968813638}"/>
              </a:ext>
            </a:extLst>
          </p:cNvPr>
          <p:cNvSpPr txBox="1"/>
          <p:nvPr/>
        </p:nvSpPr>
        <p:spPr>
          <a:xfrm>
            <a:off x="3972978" y="1508031"/>
            <a:ext cx="2231728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mvp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его тестирование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4E519A87-704D-6688-0E93-2A125BF1F695}"/>
              </a:ext>
            </a:extLst>
          </p:cNvPr>
          <p:cNvSpPr txBox="1"/>
          <p:nvPr/>
        </p:nvSpPr>
        <p:spPr>
          <a:xfrm>
            <a:off x="5947938" y="2078526"/>
            <a:ext cx="245167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пилотный проект с клиентом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B5E83146-FA00-9E5C-0370-A764EA40CE3D}"/>
              </a:ext>
            </a:extLst>
          </p:cNvPr>
          <p:cNvSpPr txBox="1"/>
          <p:nvPr/>
        </p:nvSpPr>
        <p:spPr>
          <a:xfrm>
            <a:off x="8049557" y="1412820"/>
            <a:ext cx="2491975" cy="10224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устранение недостатков и доработка проекта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5676D38-B374-B144-EE71-F9D96DE5C15D}"/>
              </a:ext>
            </a:extLst>
          </p:cNvPr>
          <p:cNvSpPr txBox="1"/>
          <p:nvPr/>
        </p:nvSpPr>
        <p:spPr>
          <a:xfrm>
            <a:off x="10158152" y="1438334"/>
            <a:ext cx="203384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проекта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xmlns="" id="{6B4ECD21-6D9C-7213-9C10-312EB528ABFB}"/>
              </a:ext>
            </a:extLst>
          </p:cNvPr>
          <p:cNvCxnSpPr>
            <a:cxnSpLocks/>
          </p:cNvCxnSpPr>
          <p:nvPr/>
        </p:nvCxnSpPr>
        <p:spPr>
          <a:xfrm flipV="1">
            <a:off x="2743097" y="3285396"/>
            <a:ext cx="0" cy="43845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xmlns="" id="{43BAE2FC-01B4-9FFE-EE09-F0A9A9974DC7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9152995" y="2500316"/>
            <a:ext cx="9462" cy="122353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xmlns="" id="{A53DA665-AE4B-738B-4573-C0D1ED280E34}"/>
              </a:ext>
            </a:extLst>
          </p:cNvPr>
          <p:cNvCxnSpPr>
            <a:stCxn id="23" idx="4"/>
          </p:cNvCxnSpPr>
          <p:nvPr/>
        </p:nvCxnSpPr>
        <p:spPr>
          <a:xfrm>
            <a:off x="995356" y="4632666"/>
            <a:ext cx="0" cy="60208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xmlns="" id="{490FDD35-1AD3-8583-D4FC-E004B3E41511}"/>
              </a:ext>
            </a:extLst>
          </p:cNvPr>
          <p:cNvCxnSpPr>
            <a:stCxn id="12" idx="2"/>
          </p:cNvCxnSpPr>
          <p:nvPr/>
        </p:nvCxnSpPr>
        <p:spPr>
          <a:xfrm>
            <a:off x="2777350" y="4697635"/>
            <a:ext cx="0" cy="71590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xmlns="" id="{DFF8BB2C-5734-09C4-DE5F-9F6C9430E740}"/>
              </a:ext>
            </a:extLst>
          </p:cNvPr>
          <p:cNvCxnSpPr>
            <a:stCxn id="5" idx="2"/>
          </p:cNvCxnSpPr>
          <p:nvPr/>
        </p:nvCxnSpPr>
        <p:spPr>
          <a:xfrm>
            <a:off x="4749221" y="4699294"/>
            <a:ext cx="0" cy="60209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xmlns="" id="{7D4B9B52-5736-B5DE-D130-945CB69B1C32}"/>
              </a:ext>
            </a:extLst>
          </p:cNvPr>
          <p:cNvCxnSpPr>
            <a:stCxn id="4" idx="2"/>
          </p:cNvCxnSpPr>
          <p:nvPr/>
        </p:nvCxnSpPr>
        <p:spPr>
          <a:xfrm flipH="1">
            <a:off x="6873913" y="4752276"/>
            <a:ext cx="3432" cy="54910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xmlns="" id="{42B6BC8B-2636-EC29-890F-1915E53BAB81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9147367" y="4699294"/>
            <a:ext cx="15090" cy="52689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xmlns="" id="{1E244483-A17F-B14D-5A73-52B46C636EEA}"/>
              </a:ext>
            </a:extLst>
          </p:cNvPr>
          <p:cNvCxnSpPr>
            <a:stCxn id="14" idx="2"/>
          </p:cNvCxnSpPr>
          <p:nvPr/>
        </p:nvCxnSpPr>
        <p:spPr>
          <a:xfrm>
            <a:off x="11336106" y="4563434"/>
            <a:ext cx="0" cy="57131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F4112189-029E-D9DE-85C2-B31CDC13B70F}"/>
              </a:ext>
            </a:extLst>
          </p:cNvPr>
          <p:cNvSpPr txBox="1"/>
          <p:nvPr/>
        </p:nvSpPr>
        <p:spPr>
          <a:xfrm>
            <a:off x="427100" y="5310382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Сентябрь 2025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D24A971D-4762-0D40-2A59-E07713180A24}"/>
              </a:ext>
            </a:extLst>
          </p:cNvPr>
          <p:cNvSpPr txBox="1"/>
          <p:nvPr/>
        </p:nvSpPr>
        <p:spPr>
          <a:xfrm>
            <a:off x="2456301" y="5337259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2025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5CBF664A-1423-B224-F5E2-85C578F86811}"/>
              </a:ext>
            </a:extLst>
          </p:cNvPr>
          <p:cNvSpPr txBox="1"/>
          <p:nvPr/>
        </p:nvSpPr>
        <p:spPr>
          <a:xfrm>
            <a:off x="4405855" y="5279667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Май 2026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5E2B16EA-EA36-1FC8-6C16-D24004047054}"/>
              </a:ext>
            </a:extLst>
          </p:cNvPr>
          <p:cNvSpPr txBox="1"/>
          <p:nvPr/>
        </p:nvSpPr>
        <p:spPr>
          <a:xfrm>
            <a:off x="6318271" y="5285648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Июль</a:t>
            </a: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2026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224B7391-4EFF-AD58-76CC-894F7792A335}"/>
              </a:ext>
            </a:extLst>
          </p:cNvPr>
          <p:cNvSpPr txBox="1"/>
          <p:nvPr/>
        </p:nvSpPr>
        <p:spPr>
          <a:xfrm>
            <a:off x="8362097" y="5213988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Сентябрь 2026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033FF8DD-B7C3-FA44-324F-2C2FB433E5B4}"/>
              </a:ext>
            </a:extLst>
          </p:cNvPr>
          <p:cNvSpPr txBox="1"/>
          <p:nvPr/>
        </p:nvSpPr>
        <p:spPr>
          <a:xfrm>
            <a:off x="10413596" y="5148788"/>
            <a:ext cx="245167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Февраль 2027</a:t>
            </a:r>
          </a:p>
        </p:txBody>
      </p:sp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327" y="2892829"/>
            <a:ext cx="11238808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366452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3671</TotalTime>
  <Words>668</Words>
  <Application>Microsoft Office PowerPoint</Application>
  <PresentationFormat>Произвольный</PresentationFormat>
  <Paragraphs>123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МАМА</cp:lastModifiedBy>
  <cp:revision>47</cp:revision>
  <dcterms:modified xsi:type="dcterms:W3CDTF">2025-10-25T14:59:05Z</dcterms:modified>
</cp:coreProperties>
</file>