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Raleway Medium"/>
      <p:regular r:id="rId29"/>
      <p:bold r:id="rId30"/>
      <p:italic r:id="rId31"/>
      <p:boldItalic r:id="rId32"/>
    </p:embeddedFont>
    <p:embeddedFont>
      <p:font typeface="Helvetica Neue"/>
      <p:regular r:id="rId33"/>
      <p:bold r:id="rId34"/>
      <p:italic r:id="rId35"/>
      <p:boldItalic r:id="rId36"/>
    </p:embeddedFont>
    <p:embeddedFont>
      <p:font typeface="Century Gothic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FC614C3-B66C-4096-935C-603A3C5CD83B}">
  <a:tblStyle styleId="{4FC614C3-B66C-4096-935C-603A3C5CD83B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boldItalic.fntdata"/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Medium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alewayMedium-italic.fntdata"/><Relationship Id="rId30" Type="http://schemas.openxmlformats.org/officeDocument/2006/relationships/font" Target="fonts/RalewayMedium-bold.fntdata"/><Relationship Id="rId11" Type="http://schemas.openxmlformats.org/officeDocument/2006/relationships/slide" Target="slides/slide4.xml"/><Relationship Id="rId33" Type="http://schemas.openxmlformats.org/officeDocument/2006/relationships/font" Target="fonts/HelveticaNeue-regular.fntdata"/><Relationship Id="rId10" Type="http://schemas.openxmlformats.org/officeDocument/2006/relationships/slide" Target="slides/slide3.xml"/><Relationship Id="rId32" Type="http://schemas.openxmlformats.org/officeDocument/2006/relationships/font" Target="fonts/RalewayMedium-boldItalic.fntdata"/><Relationship Id="rId13" Type="http://schemas.openxmlformats.org/officeDocument/2006/relationships/slide" Target="slides/slide6.xml"/><Relationship Id="rId35" Type="http://schemas.openxmlformats.org/officeDocument/2006/relationships/font" Target="fonts/HelveticaNeue-italic.fntdata"/><Relationship Id="rId12" Type="http://schemas.openxmlformats.org/officeDocument/2006/relationships/slide" Target="slides/slide5.xml"/><Relationship Id="rId34" Type="http://schemas.openxmlformats.org/officeDocument/2006/relationships/font" Target="fonts/HelveticaNeue-bold.fntdata"/><Relationship Id="rId15" Type="http://schemas.openxmlformats.org/officeDocument/2006/relationships/slide" Target="slides/slide8.xml"/><Relationship Id="rId37" Type="http://schemas.openxmlformats.org/officeDocument/2006/relationships/font" Target="fonts/CenturyGothic-regular.fntdata"/><Relationship Id="rId14" Type="http://schemas.openxmlformats.org/officeDocument/2006/relationships/slide" Target="slides/slide7.xml"/><Relationship Id="rId36" Type="http://schemas.openxmlformats.org/officeDocument/2006/relationships/font" Target="fonts/HelveticaNeue-boldItalic.fntdata"/><Relationship Id="rId17" Type="http://schemas.openxmlformats.org/officeDocument/2006/relationships/slide" Target="slides/slide10.xml"/><Relationship Id="rId39" Type="http://schemas.openxmlformats.org/officeDocument/2006/relationships/font" Target="fonts/CenturyGothic-italic.fntdata"/><Relationship Id="rId16" Type="http://schemas.openxmlformats.org/officeDocument/2006/relationships/slide" Target="slides/slide9.xml"/><Relationship Id="rId38" Type="http://schemas.openxmlformats.org/officeDocument/2006/relationships/font" Target="fonts/CenturyGothic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2" name="Google Shape;142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6" name="Google Shape;156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0" name="Google Shape;170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4" name="Google Shape;184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6" name="Google Shape;196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9" name="Google Shape;209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a601601eae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2a601601eae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a601601eae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" name="Google Shape;250;g2a601601eae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0" name="Google Shape;270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4" name="Google Shape;284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jp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15.png"/><Relationship Id="rId5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jpg"/><Relationship Id="rId4" Type="http://schemas.openxmlformats.org/officeDocument/2006/relationships/image" Target="../media/image18.jpg"/><Relationship Id="rId5" Type="http://schemas.openxmlformats.org/officeDocument/2006/relationships/image" Target="../media/image2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Relationship Id="rId4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331117" y="1530806"/>
            <a:ext cx="4655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800">
                <a:solidFill>
                  <a:schemeClr val="dk1"/>
                </a:solidFill>
              </a:rPr>
              <a:t>Бумажные</a:t>
            </a:r>
            <a:r>
              <a:rPr lang="ru" sz="3800">
                <a:solidFill>
                  <a:schemeClr val="dk1"/>
                </a:solidFill>
              </a:rPr>
              <a:t> ручки</a:t>
            </a:r>
            <a:endParaRPr sz="38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1975775" y="3965926"/>
            <a:ext cx="3825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Группа №3 </a:t>
            </a:r>
            <a:r>
              <a:rPr lang="ru"/>
              <a:t>ТПУ_2.2023.003</a:t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Сафеева Д.Р.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Бирюкова А.А.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Бурмистров А.Е.</a:t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266439" y="337020"/>
            <a:ext cx="1547142" cy="424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/>
          <p:nvPr>
            <p:ph idx="1" type="body"/>
          </p:nvPr>
        </p:nvSpPr>
        <p:spPr>
          <a:xfrm>
            <a:off x="532950" y="1541400"/>
            <a:ext cx="6696600" cy="11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 Medium"/>
              <a:buChar char="★"/>
            </a:pPr>
            <a:r>
              <a:rPr lang="ru" sz="13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Сокращение использования пластика в повседневной жизни посредством предоставления альтернативы.</a:t>
            </a:r>
            <a:endParaRPr sz="1300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 Medium"/>
              <a:buChar char="★"/>
            </a:pPr>
            <a:r>
              <a:rPr lang="ru" sz="13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Возможность персонализации продукта с помощью современной технологии печати.</a:t>
            </a:r>
            <a:endParaRPr sz="1285"/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79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38" name="Google Shape;138;p26"/>
          <p:cNvPicPr preferRelativeResize="0"/>
          <p:nvPr/>
        </p:nvPicPr>
        <p:blipFill rotWithShape="1">
          <a:blip r:embed="rId5">
            <a:alphaModFix/>
          </a:blip>
          <a:srcRect b="0" l="-4988" r="-5143" t="0"/>
          <a:stretch/>
        </p:blipFill>
        <p:spPr>
          <a:xfrm>
            <a:off x="627000" y="2748850"/>
            <a:ext cx="6019799" cy="1880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6"/>
          <p:cNvSpPr txBox="1"/>
          <p:nvPr/>
        </p:nvSpPr>
        <p:spPr>
          <a:xfrm>
            <a:off x="838200" y="4629000"/>
            <a:ext cx="55626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0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Сводка данных из проведённого опроса</a:t>
            </a:r>
            <a:endParaRPr i="1" sz="10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/>
          <p:nvPr>
            <p:ph type="title"/>
          </p:nvPr>
        </p:nvSpPr>
        <p:spPr>
          <a:xfrm>
            <a:off x="2210117" y="63641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5" name="Google Shape;145;p27"/>
          <p:cNvSpPr txBox="1"/>
          <p:nvPr>
            <p:ph idx="1" type="body"/>
          </p:nvPr>
        </p:nvSpPr>
        <p:spPr>
          <a:xfrm>
            <a:off x="457200" y="2088600"/>
            <a:ext cx="7993200" cy="1851000"/>
          </a:xfrm>
          <a:prstGeom prst="rect">
            <a:avLst/>
          </a:prstGeom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175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 Medium"/>
              <a:buChar char="★"/>
            </a:pPr>
            <a:r>
              <a:rPr lang="ru" sz="1400">
                <a:latin typeface="Raleway Medium"/>
                <a:ea typeface="Raleway Medium"/>
                <a:cs typeface="Raleway Medium"/>
                <a:sym typeface="Raleway Medium"/>
              </a:rPr>
              <a:t>Люди 18-25 лет, </a:t>
            </a:r>
            <a:r>
              <a:rPr lang="ru" sz="1400">
                <a:highlight>
                  <a:srgbClr val="FFFFFF"/>
                </a:highlight>
                <a:latin typeface="Raleway Medium"/>
                <a:ea typeface="Raleway Medium"/>
                <a:cs typeface="Raleway Medium"/>
                <a:sym typeface="Raleway Medium"/>
              </a:rPr>
              <a:t>в основном студенты, заинтересованы в экологии.</a:t>
            </a:r>
            <a:endParaRPr sz="1400">
              <a:highlight>
                <a:srgbClr val="FFFFFF"/>
              </a:highlight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highlight>
                <a:srgbClr val="FFFFFF"/>
              </a:highlight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175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 Medium"/>
              <a:buChar char="★"/>
            </a:pPr>
            <a:r>
              <a:rPr lang="ru" sz="1400">
                <a:highlight>
                  <a:srgbClr val="FFFFFF"/>
                </a:highlight>
                <a:latin typeface="Raleway Medium"/>
                <a:ea typeface="Raleway Medium"/>
                <a:cs typeface="Raleway Medium"/>
                <a:sym typeface="Raleway Medium"/>
              </a:rPr>
              <a:t>Школьники 12-17 лет. Часто пользуются ручками, любят яркую канцелярию, которая связана с их интересами.</a:t>
            </a:r>
            <a:endParaRPr sz="1400">
              <a:highlight>
                <a:srgbClr val="FFFFFF"/>
              </a:highlight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highlight>
                <a:srgbClr val="FFFFFF"/>
              </a:highlight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175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 Medium"/>
              <a:buChar char="★"/>
            </a:pPr>
            <a:r>
              <a:rPr lang="ru" sz="1400">
                <a:highlight>
                  <a:srgbClr val="FFFFFF"/>
                </a:highlight>
                <a:latin typeface="Raleway Medium"/>
                <a:ea typeface="Raleway Medium"/>
                <a:cs typeface="Raleway Medium"/>
                <a:sym typeface="Raleway Medium"/>
              </a:rPr>
              <a:t>Работники офиса и т.д. Имеют высокую потребность в канцелярских товаров, качество для них не важно, так как ручка имеет низкую продолжительность пользования.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Google Shape;152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3" name="Google Shape;15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/>
          <p:nvPr>
            <p:ph type="title"/>
          </p:nvPr>
        </p:nvSpPr>
        <p:spPr>
          <a:xfrm>
            <a:off x="1736992" y="63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9" name="Google Shape;159;p28"/>
          <p:cNvSpPr txBox="1"/>
          <p:nvPr>
            <p:ph idx="1" type="body"/>
          </p:nvPr>
        </p:nvSpPr>
        <p:spPr>
          <a:xfrm>
            <a:off x="456818" y="2024156"/>
            <a:ext cx="6568200" cy="14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857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Raleway Medium"/>
              <a:buChar char="★"/>
            </a:pPr>
            <a:r>
              <a:rPr lang="ru" sz="1500">
                <a:latin typeface="Raleway Medium"/>
                <a:ea typeface="Raleway Medium"/>
                <a:cs typeface="Raleway Medium"/>
                <a:sym typeface="Raleway Medium"/>
              </a:rPr>
              <a:t>На рынке нет бюджетных и eco-friendly аналогов пластиковых ручек.</a:t>
            </a:r>
            <a:endParaRPr sz="15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2857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Raleway Medium"/>
              <a:buChar char="★"/>
            </a:pPr>
            <a:r>
              <a:rPr lang="ru" sz="1500">
                <a:latin typeface="Raleway Medium"/>
                <a:ea typeface="Raleway Medium"/>
                <a:cs typeface="Raleway Medium"/>
                <a:sym typeface="Raleway Medium"/>
              </a:rPr>
              <a:t>У потребителя практически нет возможности добавить индивидуальности в </a:t>
            </a:r>
            <a:r>
              <a:rPr lang="ru" sz="1500">
                <a:latin typeface="Raleway Medium"/>
                <a:ea typeface="Raleway Medium"/>
                <a:cs typeface="Raleway Medium"/>
                <a:sym typeface="Raleway Medium"/>
              </a:rPr>
              <a:t>свои</a:t>
            </a:r>
            <a:r>
              <a:rPr lang="ru" sz="1500">
                <a:latin typeface="Raleway Medium"/>
                <a:ea typeface="Raleway Medium"/>
                <a:cs typeface="Raleway Medium"/>
                <a:sym typeface="Raleway Medium"/>
              </a:rPr>
              <a:t> канцелярские принадлежности.</a:t>
            </a:r>
            <a:endParaRPr sz="1500">
              <a:solidFill>
                <a:srgbClr val="132C40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7" name="Google Shape;16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/>
          <p:nvPr>
            <p:ph type="title"/>
          </p:nvPr>
        </p:nvSpPr>
        <p:spPr>
          <a:xfrm>
            <a:off x="1866492" y="6364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3" name="Google Shape;173;p29"/>
          <p:cNvSpPr txBox="1"/>
          <p:nvPr>
            <p:ph idx="1" type="body"/>
          </p:nvPr>
        </p:nvSpPr>
        <p:spPr>
          <a:xfrm>
            <a:off x="457200" y="2171425"/>
            <a:ext cx="7993200" cy="11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Raleway Medium"/>
              <a:buChar char="★"/>
            </a:pPr>
            <a:r>
              <a:rPr lang="ru" sz="1500">
                <a:latin typeface="Raleway Medium"/>
                <a:ea typeface="Raleway Medium"/>
                <a:cs typeface="Raleway Medium"/>
                <a:sym typeface="Raleway Medium"/>
              </a:rPr>
              <a:t>Изготовление ручки для письма с корпусом из </a:t>
            </a:r>
            <a:r>
              <a:rPr lang="ru" sz="1500">
                <a:latin typeface="Raleway Medium"/>
                <a:ea typeface="Raleway Medium"/>
                <a:cs typeface="Raleway Medium"/>
                <a:sym typeface="Raleway Medium"/>
              </a:rPr>
              <a:t>бумажного </a:t>
            </a:r>
            <a:r>
              <a:rPr lang="ru" sz="1500">
                <a:latin typeface="Raleway Medium"/>
                <a:ea typeface="Raleway Medium"/>
                <a:cs typeface="Raleway Medium"/>
                <a:sym typeface="Raleway Medium"/>
              </a:rPr>
              <a:t>вторсырья.</a:t>
            </a:r>
            <a:endParaRPr sz="15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Raleway Medium"/>
              <a:buChar char="★"/>
            </a:pPr>
            <a:r>
              <a:rPr lang="ru" sz="1500">
                <a:latin typeface="Raleway Medium"/>
                <a:ea typeface="Raleway Medium"/>
                <a:cs typeface="Raleway Medium"/>
                <a:sym typeface="Raleway Medium"/>
              </a:rPr>
              <a:t>Существует технология изготовления изделий из бумажных отходов, которую можно адаптировать для производства корпусов ручек. </a:t>
            </a:r>
            <a:endParaRPr sz="1500">
              <a:solidFill>
                <a:srgbClr val="132C4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1" name="Google Shape;18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793500" y="1486325"/>
            <a:ext cx="5983800" cy="3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u="none" cap="none" strike="noStrike">
                <a:solidFill>
                  <a:schemeClr val="accent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Мы, компания</a:t>
            </a:r>
            <a:r>
              <a:rPr i="0" lang="ru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ru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“Бумажные ручки”</a:t>
            </a:r>
            <a:r>
              <a:rPr i="0" lang="ru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,</a:t>
            </a:r>
            <a:endParaRPr i="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u="none" cap="none" strike="noStrike">
                <a:solidFill>
                  <a:schemeClr val="accent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помогаем</a:t>
            </a:r>
            <a:r>
              <a:rPr i="0" lang="ru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ru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студентам, </a:t>
            </a:r>
            <a:r>
              <a:rPr lang="ru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школьникам, их родителям, и офисным работникам</a:t>
            </a:r>
            <a:endParaRPr i="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u="none" cap="none" strike="noStrike">
                <a:solidFill>
                  <a:schemeClr val="accent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в ситуации</a:t>
            </a:r>
            <a:r>
              <a:rPr i="0" lang="ru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ru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необходимости использования письменных принадлежностей для работы и учёбы</a:t>
            </a:r>
            <a:endParaRPr i="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u="none" cap="none" strike="noStrike">
                <a:solidFill>
                  <a:schemeClr val="accent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решать проблему</a:t>
            </a:r>
            <a:r>
              <a:rPr i="0" lang="ru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ru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загрязнения окружающей среды пластиком</a:t>
            </a:r>
            <a:r>
              <a:rPr i="0" lang="ru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endParaRPr i="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u="none" cap="none" strike="noStrike">
                <a:solidFill>
                  <a:schemeClr val="accent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 помощью</a:t>
            </a:r>
            <a:r>
              <a:rPr i="0" lang="ru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технологии </a:t>
            </a:r>
            <a:r>
              <a:rPr lang="ru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переработки использованного картона и бумаги разного типа и нанесения индивидуального принта на корпус ручки</a:t>
            </a:r>
            <a:endParaRPr i="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u="none" cap="none" strike="noStrike">
                <a:solidFill>
                  <a:schemeClr val="accent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и получать</a:t>
            </a:r>
            <a:r>
              <a:rPr i="0" lang="ru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ценн</a:t>
            </a:r>
            <a:r>
              <a:rPr lang="ru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о</a:t>
            </a:r>
            <a:r>
              <a:rPr i="0" lang="ru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сть </a:t>
            </a:r>
            <a:r>
              <a:rPr lang="ru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в виде заботы об окружающей среде и эргономичности и уникальности дизайна ручки.</a:t>
            </a:r>
            <a:endParaRPr i="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highlight>
                <a:srgbClr val="9F00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3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457201" y="7890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31"/>
          <p:cNvSpPr txBox="1"/>
          <p:nvPr/>
        </p:nvSpPr>
        <p:spPr>
          <a:xfrm>
            <a:off x="826350" y="1797775"/>
            <a:ext cx="6599700" cy="26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Прямые конкуренты - </a:t>
            </a:r>
            <a:r>
              <a:rPr lang="ru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производители ручек из свёрнутой бумаги</a:t>
            </a:r>
            <a:r>
              <a:rPr lang="ru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.</a:t>
            </a:r>
            <a:br>
              <a:rPr lang="ru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</a:br>
            <a:r>
              <a:rPr lang="ru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Косвенные конкуренты -  производители пластиковых ручек.</a:t>
            </a:r>
            <a:br>
              <a:rPr lang="ru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</a:br>
            <a:endParaRPr>
              <a:solidFill>
                <a:srgbClr val="132C4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Их с</a:t>
            </a:r>
            <a:r>
              <a:rPr i="0" lang="ru" u="none" cap="none" strike="noStrike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и</a:t>
            </a:r>
            <a:r>
              <a:rPr lang="ru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льные стороны: массовое использование из-за нехватки альтернативы.</a:t>
            </a:r>
            <a:endParaRPr>
              <a:solidFill>
                <a:srgbClr val="132C4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Их слабые стороны: цена; потенциальный вред, наносимый </a:t>
            </a:r>
            <a:r>
              <a:rPr lang="ru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окружающей</a:t>
            </a:r>
            <a:r>
              <a:rPr lang="ru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среде.</a:t>
            </a:r>
            <a:br>
              <a:rPr lang="ru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</a:br>
            <a:endParaRPr>
              <a:solidFill>
                <a:srgbClr val="132C4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Наши конкурентные преимущества: </a:t>
            </a:r>
            <a:r>
              <a:rPr lang="ru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низкая себестоимость при схожих физических характеристиках, Наличие более крепкого корпуса.</a:t>
            </a:r>
            <a:endParaRPr>
              <a:solidFill>
                <a:srgbClr val="132C4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02" name="Google Shape;202;p31"/>
          <p:cNvSpPr txBox="1"/>
          <p:nvPr>
            <p:ph type="title"/>
          </p:nvPr>
        </p:nvSpPr>
        <p:spPr>
          <a:xfrm>
            <a:off x="457200" y="75450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401718" y="302919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32"/>
          <p:cNvSpPr txBox="1"/>
          <p:nvPr>
            <p:ph type="title"/>
          </p:nvPr>
        </p:nvSpPr>
        <p:spPr>
          <a:xfrm>
            <a:off x="401725" y="290650"/>
            <a:ext cx="3567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5" name="Google Shape;215;p32"/>
          <p:cNvSpPr txBox="1"/>
          <p:nvPr>
            <p:ph idx="1" type="body"/>
          </p:nvPr>
        </p:nvSpPr>
        <p:spPr>
          <a:xfrm>
            <a:off x="401725" y="1834950"/>
            <a:ext cx="3660600" cy="16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latin typeface="Raleway Medium"/>
                <a:ea typeface="Raleway Medium"/>
                <a:cs typeface="Raleway Medium"/>
                <a:sym typeface="Raleway Medium"/>
              </a:rPr>
              <a:t>B2C концепт</a:t>
            </a:r>
            <a:endParaRPr sz="15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latin typeface="Raleway Medium"/>
                <a:ea typeface="Raleway Medium"/>
                <a:cs typeface="Raleway Medium"/>
                <a:sym typeface="Raleway Medium"/>
              </a:rPr>
              <a:t>Продвижение товара через канцелярские и эко-магазины, а также торговля через маркетплейсы.</a:t>
            </a:r>
            <a:r>
              <a:rPr lang="ru" sz="1400"/>
              <a:t> </a:t>
            </a:r>
            <a:r>
              <a:rPr lang="ru" sz="1400">
                <a:latin typeface="Raleway Medium"/>
                <a:ea typeface="Raleway Medium"/>
                <a:cs typeface="Raleway Medium"/>
                <a:sym typeface="Raleway Medium"/>
              </a:rPr>
              <a:t>Продажа ручек будет осуществляться поштучно - напрямую потребителю.</a:t>
            </a:r>
            <a:endParaRPr sz="1400"/>
          </a:p>
        </p:txBody>
      </p:sp>
      <p:sp>
        <p:nvSpPr>
          <p:cNvPr id="216" name="Google Shape;216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32"/>
          <p:cNvSpPr txBox="1"/>
          <p:nvPr/>
        </p:nvSpPr>
        <p:spPr>
          <a:xfrm>
            <a:off x="391950" y="1154138"/>
            <a:ext cx="83601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Основной прибылью будет продажа ручек, а дополнительной - нанесение принта на корпус ручки.</a:t>
            </a:r>
            <a:br>
              <a:rPr lang="ru" sz="13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</a:b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1" name="Google Shape;221;p32"/>
          <p:cNvSpPr txBox="1"/>
          <p:nvPr/>
        </p:nvSpPr>
        <p:spPr>
          <a:xfrm>
            <a:off x="4945425" y="1834950"/>
            <a:ext cx="3425100" cy="13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B2B концепт</a:t>
            </a:r>
            <a:endParaRPr sz="15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Использовать бумажные ручки можно в целях рекламы, размещая на корпусе принты компаний, логотипы, номера телефонов и т.д. Следовательно, в будущем возможно расширение до бизнес-модели B2B.</a:t>
            </a:r>
            <a:endParaRPr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3"/>
          <p:cNvSpPr txBox="1"/>
          <p:nvPr>
            <p:ph type="title"/>
          </p:nvPr>
        </p:nvSpPr>
        <p:spPr>
          <a:xfrm>
            <a:off x="456828" y="1090225"/>
            <a:ext cx="6431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Формирование цены продукта</a:t>
            </a:r>
            <a:endParaRPr/>
          </a:p>
        </p:txBody>
      </p:sp>
      <p:sp>
        <p:nvSpPr>
          <p:cNvPr id="227" name="Google Shape;227;p33"/>
          <p:cNvSpPr txBox="1"/>
          <p:nvPr>
            <p:ph idx="1" type="body"/>
          </p:nvPr>
        </p:nvSpPr>
        <p:spPr>
          <a:xfrm>
            <a:off x="456825" y="1690476"/>
            <a:ext cx="79932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latin typeface="Raleway Medium"/>
                <a:ea typeface="Raleway Medium"/>
                <a:cs typeface="Raleway Medium"/>
                <a:sym typeface="Raleway Medium"/>
              </a:rPr>
              <a:t>Предполагаемая цена 1 ручки - 40-50 рублей.</a:t>
            </a:r>
            <a:endParaRPr sz="1400"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401718" y="302919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33"/>
          <p:cNvSpPr txBox="1"/>
          <p:nvPr>
            <p:ph type="title"/>
          </p:nvPr>
        </p:nvSpPr>
        <p:spPr>
          <a:xfrm>
            <a:off x="401725" y="290650"/>
            <a:ext cx="3567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Диаграмма ответов в Формах. Вопрос: Сколько Вы тратите на покупку одной ручки?. Количество ответов: 87 ответов." id="236" name="Google Shape;236;p33" title="Сколько Вы тратите на покупку одной ручки?"/>
          <p:cNvPicPr preferRelativeResize="0"/>
          <p:nvPr/>
        </p:nvPicPr>
        <p:blipFill rotWithShape="1">
          <a:blip r:embed="rId3">
            <a:alphaModFix/>
          </a:blip>
          <a:srcRect b="9981" l="0" r="19788" t="7387"/>
          <a:stretch/>
        </p:blipFill>
        <p:spPr>
          <a:xfrm>
            <a:off x="546500" y="2133600"/>
            <a:ext cx="5237074" cy="2270749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3"/>
          <p:cNvSpPr txBox="1"/>
          <p:nvPr/>
        </p:nvSpPr>
        <p:spPr>
          <a:xfrm>
            <a:off x="937250" y="4693925"/>
            <a:ext cx="5059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100">
                <a:solidFill>
                  <a:srgbClr val="595959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Сводка данных из проведённого опроса</a:t>
            </a:r>
            <a:endParaRPr sz="11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3" name="Google Shape;243;p34"/>
          <p:cNvSpPr txBox="1"/>
          <p:nvPr>
            <p:ph idx="1" type="body"/>
          </p:nvPr>
        </p:nvSpPr>
        <p:spPr>
          <a:xfrm>
            <a:off x="457200" y="2088600"/>
            <a:ext cx="7792200" cy="20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Raleway Medium"/>
              <a:buChar char="★"/>
            </a:pPr>
            <a:r>
              <a:rPr lang="ru" sz="1500">
                <a:latin typeface="Raleway Medium"/>
                <a:ea typeface="Raleway Medium"/>
                <a:cs typeface="Raleway Medium"/>
                <a:sym typeface="Raleway Medium"/>
              </a:rPr>
              <a:t>Получены данные с опроса</a:t>
            </a:r>
            <a:br>
              <a:rPr lang="ru" sz="1500">
                <a:latin typeface="Raleway Medium"/>
                <a:ea typeface="Raleway Medium"/>
                <a:cs typeface="Raleway Medium"/>
                <a:sym typeface="Raleway Medium"/>
              </a:rPr>
            </a:br>
            <a:endParaRPr sz="15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Raleway Medium"/>
              <a:buChar char="★"/>
            </a:pPr>
            <a:r>
              <a:rPr lang="ru" sz="1500">
                <a:latin typeface="Raleway Medium"/>
                <a:ea typeface="Raleway Medium"/>
                <a:cs typeface="Raleway Medium"/>
                <a:sym typeface="Raleway Medium"/>
              </a:rPr>
              <a:t>Определена бизнес-модель</a:t>
            </a:r>
            <a:br>
              <a:rPr lang="ru" sz="1500">
                <a:latin typeface="Raleway Medium"/>
                <a:ea typeface="Raleway Medium"/>
                <a:cs typeface="Raleway Medium"/>
                <a:sym typeface="Raleway Medium"/>
              </a:rPr>
            </a:br>
            <a:endParaRPr sz="15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Raleway Medium"/>
              <a:buChar char="★"/>
            </a:pPr>
            <a:r>
              <a:rPr lang="ru" sz="1500">
                <a:latin typeface="Raleway Medium"/>
                <a:ea typeface="Raleway Medium"/>
                <a:cs typeface="Raleway Medium"/>
                <a:sym typeface="Raleway Medium"/>
              </a:rPr>
              <a:t>Идёт исследование материала, из которого будет состоять корпус</a:t>
            </a:r>
            <a:br>
              <a:rPr lang="ru" sz="1500">
                <a:latin typeface="Raleway Medium"/>
                <a:ea typeface="Raleway Medium"/>
                <a:cs typeface="Raleway Medium"/>
                <a:sym typeface="Raleway Medium"/>
              </a:rPr>
            </a:br>
            <a:endParaRPr sz="15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Raleway Medium"/>
              <a:buChar char="★"/>
            </a:pPr>
            <a:r>
              <a:rPr lang="ru" sz="1500">
                <a:latin typeface="Raleway Medium"/>
                <a:ea typeface="Raleway Medium"/>
                <a:cs typeface="Raleway Medium"/>
                <a:sym typeface="Raleway Medium"/>
              </a:rPr>
              <a:t>Идёт консультация со специалистами</a:t>
            </a:r>
            <a:endParaRPr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44" name="Google Shape;244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5"/>
          <p:cNvSpPr txBox="1"/>
          <p:nvPr>
            <p:ph type="title"/>
          </p:nvPr>
        </p:nvSpPr>
        <p:spPr>
          <a:xfrm>
            <a:off x="-5075" y="320700"/>
            <a:ext cx="8793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9" name="Google Shape;259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213" y="1428513"/>
            <a:ext cx="1992900" cy="19929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60" name="Google Shape;260;p35"/>
          <p:cNvPicPr preferRelativeResize="0"/>
          <p:nvPr/>
        </p:nvPicPr>
        <p:blipFill rotWithShape="1">
          <a:blip r:embed="rId4">
            <a:alphaModFix/>
          </a:blip>
          <a:srcRect b="0" l="129" r="119" t="0"/>
          <a:stretch/>
        </p:blipFill>
        <p:spPr>
          <a:xfrm>
            <a:off x="3395125" y="1428537"/>
            <a:ext cx="1992900" cy="19929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61" name="Google Shape;261;p35"/>
          <p:cNvSpPr txBox="1"/>
          <p:nvPr/>
        </p:nvSpPr>
        <p:spPr>
          <a:xfrm>
            <a:off x="774838" y="3530513"/>
            <a:ext cx="1992900" cy="3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Сафеева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Диана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2" name="Google Shape;262;p35"/>
          <p:cNvSpPr txBox="1"/>
          <p:nvPr/>
        </p:nvSpPr>
        <p:spPr>
          <a:xfrm>
            <a:off x="3065650" y="3530550"/>
            <a:ext cx="2655600" cy="3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Бурмистров Александр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3" name="Google Shape;263;p35"/>
          <p:cNvSpPr txBox="1"/>
          <p:nvPr/>
        </p:nvSpPr>
        <p:spPr>
          <a:xfrm>
            <a:off x="774838" y="3837288"/>
            <a:ext cx="1992900" cy="3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Лидер</a:t>
            </a:r>
            <a:endParaRPr b="1" sz="17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4" name="Google Shape;264;p35"/>
          <p:cNvSpPr txBox="1"/>
          <p:nvPr/>
        </p:nvSpPr>
        <p:spPr>
          <a:xfrm>
            <a:off x="3395125" y="3837313"/>
            <a:ext cx="1992900" cy="3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Разработчик</a:t>
            </a:r>
            <a:endParaRPr b="1" sz="17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65" name="Google Shape;265;p35"/>
          <p:cNvPicPr preferRelativeResize="0"/>
          <p:nvPr/>
        </p:nvPicPr>
        <p:blipFill rotWithShape="1">
          <a:blip r:embed="rId5">
            <a:alphaModFix/>
          </a:blip>
          <a:srcRect b="0" l="524" r="534" t="0"/>
          <a:stretch/>
        </p:blipFill>
        <p:spPr>
          <a:xfrm>
            <a:off x="5936538" y="1428525"/>
            <a:ext cx="1992900" cy="2014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66" name="Google Shape;266;p35"/>
          <p:cNvSpPr txBox="1"/>
          <p:nvPr/>
        </p:nvSpPr>
        <p:spPr>
          <a:xfrm>
            <a:off x="5936538" y="3541188"/>
            <a:ext cx="1992900" cy="3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Бирюкова Арина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7" name="Google Shape;267;p35"/>
          <p:cNvSpPr txBox="1"/>
          <p:nvPr/>
        </p:nvSpPr>
        <p:spPr>
          <a:xfrm>
            <a:off x="5936538" y="3847963"/>
            <a:ext cx="1992900" cy="3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Маркетолог</a:t>
            </a:r>
            <a:endParaRPr b="1" sz="17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73" name="Google Shape;273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6" name="Google Shape;27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81" name="Google Shape;281;p36"/>
          <p:cNvGraphicFramePr/>
          <p:nvPr/>
        </p:nvGraphicFramePr>
        <p:xfrm>
          <a:off x="630335" y="1607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{4FC614C3-B66C-4096-935C-603A3C5CD83B}</a:tableStyleId>
              </a:tblPr>
              <a:tblGrid>
                <a:gridCol w="3341400"/>
                <a:gridCol w="1679950"/>
                <a:gridCol w="2510675"/>
              </a:tblGrid>
              <a:tr h="708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ЗАДАЧА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817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Встреча с экспертами</a:t>
                      </a:r>
                      <a:endParaRPr sz="1200" u="none" cap="none" strike="noStrike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2 недели</a:t>
                      </a:r>
                      <a:endParaRPr sz="1200" u="none" cap="none" strike="noStrike">
                        <a:solidFill>
                          <a:srgbClr val="132C40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Лидер</a:t>
                      </a:r>
                      <a:endParaRPr sz="1200" u="none" cap="none" strike="noStrike">
                        <a:solidFill>
                          <a:srgbClr val="132C40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06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/>
                        <a:t>Исследование материала и способов нанесения печати</a:t>
                      </a:r>
                      <a:endParaRPr sz="12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4 недели</a:t>
                      </a:r>
                      <a:endParaRPr sz="1200" u="none" cap="none" strike="noStrike">
                        <a:solidFill>
                          <a:srgbClr val="132C40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Технолог</a:t>
                      </a:r>
                      <a:endParaRPr sz="1200" u="none" cap="none" strike="noStrike">
                        <a:solidFill>
                          <a:srgbClr val="132C40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06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Подробное изучение точек сбыта, налаживание контактов</a:t>
                      </a:r>
                      <a:endParaRPr sz="1200" u="none" cap="none" strike="noStrike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1,5 месяца</a:t>
                      </a:r>
                      <a:endParaRPr sz="1200" u="none" cap="none" strike="noStrike">
                        <a:solidFill>
                          <a:srgbClr val="132C40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Маркетолог</a:t>
                      </a:r>
                      <a:endParaRPr sz="1200" u="none" cap="none" strike="noStrike">
                        <a:solidFill>
                          <a:srgbClr val="132C40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87" name="Google Shape;287;p37"/>
          <p:cNvSpPr txBox="1"/>
          <p:nvPr>
            <p:ph idx="1" type="body"/>
          </p:nvPr>
        </p:nvSpPr>
        <p:spPr>
          <a:xfrm>
            <a:off x="456825" y="2428550"/>
            <a:ext cx="3603600" cy="20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500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Сафеева Диана Руслановна</a:t>
            </a:r>
            <a:br>
              <a:rPr lang="ru" sz="1500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</a:br>
            <a:endParaRPr sz="1500">
              <a:solidFill>
                <a:srgbClr val="132C4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500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Моб. тел.: </a:t>
            </a:r>
            <a:r>
              <a:rPr lang="ru" sz="1500">
                <a:latin typeface="Raleway Medium"/>
                <a:ea typeface="Raleway Medium"/>
                <a:cs typeface="Raleway Medium"/>
                <a:sym typeface="Raleway Medium"/>
              </a:rPr>
              <a:t>+7-913-101-55-79</a:t>
            </a:r>
            <a:br>
              <a:rPr lang="ru" sz="1500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</a:br>
            <a:endParaRPr sz="1500">
              <a:solidFill>
                <a:srgbClr val="132C4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500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E-mail: </a:t>
            </a:r>
            <a:r>
              <a:rPr lang="ru" sz="1500">
                <a:highlight>
                  <a:srgbClr val="FFFFFF"/>
                </a:highlight>
                <a:latin typeface="Raleway Medium"/>
                <a:ea typeface="Raleway Medium"/>
                <a:cs typeface="Raleway Medium"/>
                <a:sym typeface="Raleway Medium"/>
              </a:rPr>
              <a:t>diana.safeeva@bk.ru</a:t>
            </a:r>
            <a:endParaRPr sz="1500">
              <a:solidFill>
                <a:srgbClr val="132C4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88" name="Google Shape;288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89" name="Google Shape;289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2" name="Google Shape;292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" name="Google Shape;294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" name="Google Shape;295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" name="Google Shape;296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97" name="Google Shape;297;p37"/>
          <p:cNvPicPr preferRelativeResize="0"/>
          <p:nvPr/>
        </p:nvPicPr>
        <p:blipFill rotWithShape="1">
          <a:blip r:embed="rId4">
            <a:alphaModFix/>
          </a:blip>
          <a:srcRect b="28845" l="0" r="0" t="20822"/>
          <a:stretch/>
        </p:blipFill>
        <p:spPr>
          <a:xfrm>
            <a:off x="4806944" y="834525"/>
            <a:ext cx="3364375" cy="36675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