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7" r:id="rId3"/>
    <p:sldId id="279" r:id="rId4"/>
    <p:sldId id="280" r:id="rId5"/>
    <p:sldId id="283" r:id="rId6"/>
    <p:sldId id="275" r:id="rId7"/>
    <p:sldId id="281" r:id="rId8"/>
    <p:sldId id="286" r:id="rId9"/>
    <p:sldId id="288" r:id="rId10"/>
    <p:sldId id="276" r:id="rId11"/>
    <p:sldId id="285" r:id="rId12"/>
    <p:sldId id="284" r:id="rId13"/>
    <p:sldId id="282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20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line.fasie.ru/m/contest-query/pages/223690/mai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hyperlink" Target="https://online.fasie.ru/m/contest-query/pages/223690/main" TargetMode="Externa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Перейти к заявке"/>
              </a:rPr>
              <a:t>Заявка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Перейти к заявке"/>
              </a:rPr>
              <a:t>СтС-410244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16.04.2024</a:t>
            </a:r>
            <a:r>
              <a:rPr lang="ru-RU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457200" indent="-369888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Интернет-платформа «</a:t>
            </a:r>
            <a:r>
              <a:rPr lang="en-US" dirty="0" err="1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Clin.Club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 err="1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Перевертов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Илья Максимович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369888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Заявка 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№ 93784 в «УМНИК»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ЖУРНАЛЬНЫЙ КЛУБ «</a:t>
            </a:r>
            <a:r>
              <a:rPr lang="en-US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CLIN.CLUB»</a:t>
            </a:r>
            <a:endParaRPr dirty="0"/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684438"/>
            <a:ext cx="4323853" cy="487418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marR="1130300" indent="0">
              <a:lnSpc>
                <a:spcPct val="121400"/>
              </a:lnSpc>
              <a:spcBef>
                <a:spcPts val="100"/>
              </a:spcBef>
              <a:buNone/>
            </a:pPr>
            <a:r>
              <a:rPr lang="ru-RU" sz="2000" spc="-95" dirty="0" err="1" smtClean="0">
                <a:latin typeface="Verdana"/>
                <a:cs typeface="Verdana"/>
              </a:rPr>
              <a:t>Clin</a:t>
            </a:r>
            <a:r>
              <a:rPr lang="ru-RU" sz="2000" spc="-95" dirty="0" smtClean="0">
                <a:latin typeface="Verdana"/>
                <a:cs typeface="Verdana"/>
              </a:rPr>
              <a:t>. </a:t>
            </a:r>
            <a:r>
              <a:rPr lang="ru-RU" sz="2000" spc="-95" dirty="0" err="1" smtClean="0">
                <a:latin typeface="Verdana"/>
                <a:cs typeface="Verdana"/>
              </a:rPr>
              <a:t>Club</a:t>
            </a:r>
            <a:r>
              <a:rPr lang="ru-RU" sz="2000" spc="-95" dirty="0" smtClean="0">
                <a:latin typeface="Verdana"/>
                <a:cs typeface="Verdana"/>
              </a:rPr>
              <a:t>.</a:t>
            </a:r>
            <a:r>
              <a:rPr lang="ru-RU" sz="2000" spc="-210" dirty="0" smtClean="0">
                <a:latin typeface="Verdana"/>
                <a:cs typeface="Verdana"/>
              </a:rPr>
              <a:t> </a:t>
            </a:r>
            <a:r>
              <a:rPr lang="ru-RU" sz="2000" spc="-120" dirty="0" smtClean="0">
                <a:latin typeface="Verdana"/>
                <a:cs typeface="Verdana"/>
              </a:rPr>
              <a:t>-</a:t>
            </a:r>
            <a:r>
              <a:rPr lang="ru-RU" sz="2000" spc="-210" dirty="0" smtClean="0">
                <a:latin typeface="Verdana"/>
                <a:cs typeface="Verdana"/>
              </a:rPr>
              <a:t> </a:t>
            </a:r>
            <a:r>
              <a:rPr lang="ru-RU" sz="2000" spc="-80" dirty="0" smtClean="0">
                <a:latin typeface="Verdana"/>
                <a:cs typeface="Verdana"/>
              </a:rPr>
              <a:t>это</a:t>
            </a:r>
            <a:r>
              <a:rPr lang="ru-RU" sz="2000" spc="-204" dirty="0" smtClean="0">
                <a:latin typeface="Verdana"/>
                <a:cs typeface="Verdana"/>
              </a:rPr>
              <a:t> </a:t>
            </a:r>
            <a:r>
              <a:rPr lang="ru-RU" sz="2000" spc="-100" dirty="0" smtClean="0">
                <a:latin typeface="Verdana"/>
                <a:cs typeface="Verdana"/>
              </a:rPr>
              <a:t>интернет-платформа для повышения клинического мышления у будущих молодых специалистов через разбор личного опыта практикующих врачей.</a:t>
            </a:r>
            <a:endParaRPr lang="ru-RU" sz="2000" dirty="0" smtClean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lang="ru-RU" sz="2000" dirty="0" smtClean="0">
              <a:latin typeface="Verdana"/>
              <a:cs typeface="Verdana"/>
            </a:endParaRPr>
          </a:p>
          <a:p>
            <a:pPr marL="12700" marR="5080">
              <a:lnSpc>
                <a:spcPct val="121400"/>
              </a:lnSpc>
              <a:spcBef>
                <a:spcPts val="5"/>
              </a:spcBef>
            </a:pPr>
            <a:r>
              <a:rPr lang="ru-RU" sz="2000" spc="-95" dirty="0" smtClean="0">
                <a:latin typeface="Verdana"/>
                <a:cs typeface="Verdana"/>
              </a:rPr>
              <a:t>Основные</a:t>
            </a:r>
            <a:r>
              <a:rPr lang="ru-RU" sz="2000" spc="-170" dirty="0" smtClean="0">
                <a:latin typeface="Verdana"/>
                <a:cs typeface="Verdana"/>
              </a:rPr>
              <a:t> </a:t>
            </a:r>
            <a:r>
              <a:rPr lang="ru-RU" sz="2000" spc="-195" dirty="0" smtClean="0">
                <a:latin typeface="Verdana"/>
                <a:cs typeface="Verdana"/>
              </a:rPr>
              <a:t>задачи:</a:t>
            </a:r>
          </a:p>
          <a:p>
            <a:pPr marL="298450" marR="5080" indent="-285750">
              <a:lnSpc>
                <a:spcPct val="121400"/>
              </a:lnSpc>
              <a:spcBef>
                <a:spcPts val="5"/>
              </a:spcBef>
            </a:pPr>
            <a:r>
              <a:rPr lang="ru-RU" sz="1800" dirty="0" smtClean="0"/>
              <a:t>1)развить клиническое мышление у студентов, ординаторов, аспирантов, магистров.</a:t>
            </a:r>
          </a:p>
          <a:p>
            <a:pPr marL="298450" marR="5080" indent="-285750">
              <a:lnSpc>
                <a:spcPct val="121400"/>
              </a:lnSpc>
              <a:spcBef>
                <a:spcPts val="5"/>
              </a:spcBef>
            </a:pPr>
            <a:r>
              <a:rPr lang="ru-RU" sz="1800" dirty="0" smtClean="0"/>
              <a:t>2)повысить интерес к дисциплинам у обучающихся, которые в будущем хотят связать свою жизнь с профессией, которая очень сильно недооценена в реальной жизни.</a:t>
            </a:r>
          </a:p>
          <a:p>
            <a:pPr marL="298450" marR="5080" indent="-285750">
              <a:lnSpc>
                <a:spcPct val="121400"/>
              </a:lnSpc>
              <a:spcBef>
                <a:spcPts val="5"/>
              </a:spcBef>
            </a:pPr>
            <a:r>
              <a:rPr lang="ru-RU" sz="1800" dirty="0" smtClean="0"/>
              <a:t>3)Проверка знаний обучающихся в устной форме сразу во время обсуждения клинического опыта вне зависимости от формата встречи, ведь это спровоцирует более быструю и эффективную мозговую деятельность.</a:t>
            </a:r>
          </a:p>
          <a:p>
            <a:pPr marL="514350" indent="-514350">
              <a:buAutoNum type="arabicPeriod"/>
            </a:pPr>
            <a:endParaRPr lang="ru-RU" sz="1800" dirty="0" smtClean="0">
              <a:latin typeface="Georgia" panose="02040502050405020303" pitchFamily="18" charset="0"/>
            </a:endParaRPr>
          </a:p>
        </p:txBody>
      </p:sp>
      <p:pic>
        <p:nvPicPr>
          <p:cNvPr id="14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59783" y="1385626"/>
            <a:ext cx="3958208" cy="391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3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Проблемы: 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-Проблему дефицита медицинского клинического мышления.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-Проблему дефицита профессиональных кадров. 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-Проблему слушателей не уметь защищать свои доводы в клиническом случае. 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-Проблему отсутствия какой либо платформы, объединяющей и практикующих врачей и молодых подрастающих специалистов.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Описание конечного продукта </a:t>
            </a:r>
            <a:r>
              <a:rPr lang="ru-RU" sz="1800" dirty="0" smtClean="0">
                <a:latin typeface="Georgia" panose="02040502050405020303" pitchFamily="18" charset="0"/>
              </a:rPr>
              <a:t>проекта.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Это будет полноценно функционирующая платформа в интернете, которая выполняет свои задачи и достигает целей. Доступ к ней можно иметь с любого устройства, где есть интернет. Простота в использовании. Каждый слушатель сможет найти для себя ответ на данном портале, а также задать любой вопрос касаемо какой0либо </a:t>
            </a:r>
            <a:r>
              <a:rPr lang="ru-RU" sz="1800" dirty="0" smtClean="0">
                <a:latin typeface="Georgia" panose="02040502050405020303" pitchFamily="18" charset="0"/>
              </a:rPr>
              <a:t>темы. Показ </a:t>
            </a:r>
            <a:r>
              <a:rPr lang="ru-RU" sz="1800" dirty="0">
                <a:latin typeface="Georgia" panose="02040502050405020303" pitchFamily="18" charset="0"/>
              </a:rPr>
              <a:t>каких либо презентаций и лекций будет заранее выставлено в новостной ленте </a:t>
            </a:r>
            <a:r>
              <a:rPr lang="ru-RU" sz="1800" dirty="0" err="1">
                <a:latin typeface="Georgia" panose="02040502050405020303" pitchFamily="18" charset="0"/>
              </a:rPr>
              <a:t>сообщетва</a:t>
            </a:r>
            <a:r>
              <a:rPr lang="ru-RU" sz="1800" dirty="0">
                <a:latin typeface="Georgia" panose="02040502050405020303" pitchFamily="18" charset="0"/>
              </a:rPr>
              <a:t>.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Область применения продукта </a:t>
            </a:r>
            <a:r>
              <a:rPr lang="ru-RU" sz="1800" dirty="0" smtClean="0">
                <a:latin typeface="Georgia" panose="02040502050405020303" pitchFamily="18" charset="0"/>
              </a:rPr>
              <a:t>проекта.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Медицина, </a:t>
            </a:r>
            <a:r>
              <a:rPr lang="en-US" sz="1800" dirty="0">
                <a:latin typeface="Georgia" panose="02040502050405020303" pitchFamily="18" charset="0"/>
              </a:rPr>
              <a:t>IT </a:t>
            </a:r>
            <a:r>
              <a:rPr lang="ru-RU" sz="1800" dirty="0">
                <a:latin typeface="Georgia" panose="02040502050405020303" pitchFamily="18" charset="0"/>
              </a:rPr>
              <a:t>технологии, ПО.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Техническое </a:t>
            </a:r>
            <a:r>
              <a:rPr lang="ru-RU" sz="1800" dirty="0">
                <a:latin typeface="Georgia" panose="02040502050405020303" pitchFamily="18" charset="0"/>
              </a:rPr>
              <a:t>решение </a:t>
            </a:r>
            <a:r>
              <a:rPr lang="ru-RU" sz="1800" dirty="0" smtClean="0">
                <a:latin typeface="Georgia" panose="02040502050405020303" pitchFamily="18" charset="0"/>
              </a:rPr>
              <a:t>проекта, </a:t>
            </a:r>
            <a:r>
              <a:rPr lang="ru-RU" sz="1800" dirty="0" err="1" smtClean="0">
                <a:latin typeface="Georgia" panose="02040502050405020303" pitchFamily="18" charset="0"/>
              </a:rPr>
              <a:t>инновационность</a:t>
            </a:r>
            <a:r>
              <a:rPr lang="ru-RU" sz="1800" dirty="0" smtClean="0">
                <a:latin typeface="Georgia" panose="02040502050405020303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Интернет платформа.</a:t>
            </a: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Преимущества выбранного технического </a:t>
            </a:r>
            <a:r>
              <a:rPr lang="ru-RU" sz="1800" dirty="0" smtClean="0">
                <a:latin typeface="Georgia" panose="02040502050405020303" pitchFamily="18" charset="0"/>
              </a:rPr>
              <a:t>решения.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Большой потенциал.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Простота в использовании.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Формат для соединения с любым гаджетом.</a:t>
            </a:r>
          </a:p>
          <a:p>
            <a:pPr marL="514350" indent="-514350"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Имеющийся задел (в том числе научно-технический) для реализации </a:t>
            </a:r>
            <a:r>
              <a:rPr lang="ru-RU" sz="1800" dirty="0" smtClean="0">
                <a:latin typeface="Georgia" panose="02040502050405020303" pitchFamily="18" charset="0"/>
              </a:rPr>
              <a:t>проекта. </a:t>
            </a:r>
            <a:r>
              <a:rPr lang="ru-RU" sz="1800" dirty="0" err="1" smtClean="0">
                <a:latin typeface="Georgia" panose="02040502050405020303" pitchFamily="18" charset="0"/>
              </a:rPr>
              <a:t>Выйгран</a:t>
            </a:r>
            <a:r>
              <a:rPr lang="ru-RU" sz="1800" dirty="0" smtClean="0">
                <a:latin typeface="Georgia" panose="02040502050405020303" pitchFamily="18" charset="0"/>
              </a:rPr>
              <a:t> конкурс «Медицинский </a:t>
            </a:r>
            <a:r>
              <a:rPr lang="ru-RU" sz="1800" dirty="0" err="1" smtClean="0">
                <a:latin typeface="Georgia" panose="02040502050405020303" pitchFamily="18" charset="0"/>
              </a:rPr>
              <a:t>хахатон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ru-RU" sz="1800" dirty="0" smtClean="0">
                <a:latin typeface="Georgia" panose="02040502050405020303" pitchFamily="18" charset="0"/>
              </a:rPr>
              <a:t>2024г.»</a:t>
            </a:r>
          </a:p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При наличии </a:t>
            </a:r>
            <a:r>
              <a:rPr lang="ru-RU" sz="1800" dirty="0">
                <a:latin typeface="Georgia" panose="02040502050405020303" pitchFamily="18" charset="0"/>
              </a:rPr>
              <a:t>интеллектуальная </a:t>
            </a:r>
            <a:r>
              <a:rPr lang="ru-RU" sz="1800" dirty="0" smtClean="0">
                <a:latin typeface="Georgia" panose="02040502050405020303" pitchFamily="18" charset="0"/>
              </a:rPr>
              <a:t>собственность. </a:t>
            </a:r>
            <a:r>
              <a:rPr lang="ru-RU" sz="1800" b="1" dirty="0" smtClean="0">
                <a:latin typeface="Georgia" panose="02040502050405020303" pitchFamily="18" charset="0"/>
              </a:rPr>
              <a:t>Отсутствует</a:t>
            </a:r>
            <a:endParaRPr lang="ru-RU" sz="18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8"/>
          <a:stretch/>
        </p:blipFill>
        <p:spPr>
          <a:xfrm rot="16200000">
            <a:off x="3883318" y="-871493"/>
            <a:ext cx="4344569" cy="6176797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4"/>
          <a:stretch/>
        </p:blipFill>
        <p:spPr>
          <a:xfrm rot="16200000">
            <a:off x="1133586" y="2304938"/>
            <a:ext cx="3538491" cy="4922516"/>
          </a:xfrm>
        </p:spPr>
      </p:pic>
    </p:spTree>
    <p:extLst>
      <p:ext uri="{BB962C8B-B14F-4D97-AF65-F5344CB8AC3E}">
        <p14:creationId xmlns:p14="http://schemas.microsoft.com/office/powerpoint/2010/main" val="3548641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88768"/>
              </p:ext>
            </p:extLst>
          </p:nvPr>
        </p:nvGraphicFramePr>
        <p:xfrm>
          <a:off x="450156" y="1141631"/>
          <a:ext cx="8125584" cy="4326082"/>
        </p:xfrm>
        <a:graphic>
          <a:graphicData uri="http://schemas.openxmlformats.org/drawingml/2006/table">
            <a:tbl>
              <a:tblPr firstRow="1" bandRow="1"/>
              <a:tblGrid>
                <a:gridCol w="2031396">
                  <a:extLst>
                    <a:ext uri="{9D8B030D-6E8A-4147-A177-3AD203B41FA5}">
                      <a16:colId xmlns:a16="http://schemas.microsoft.com/office/drawing/2014/main" val="2104597990"/>
                    </a:ext>
                  </a:extLst>
                </a:gridCol>
                <a:gridCol w="2031396">
                  <a:extLst>
                    <a:ext uri="{9D8B030D-6E8A-4147-A177-3AD203B41FA5}">
                      <a16:colId xmlns:a16="http://schemas.microsoft.com/office/drawing/2014/main" val="1940315545"/>
                    </a:ext>
                  </a:extLst>
                </a:gridCol>
                <a:gridCol w="2031396">
                  <a:extLst>
                    <a:ext uri="{9D8B030D-6E8A-4147-A177-3AD203B41FA5}">
                      <a16:colId xmlns:a16="http://schemas.microsoft.com/office/drawing/2014/main" val="2063193042"/>
                    </a:ext>
                  </a:extLst>
                </a:gridCol>
                <a:gridCol w="2031396">
                  <a:extLst>
                    <a:ext uri="{9D8B030D-6E8A-4147-A177-3AD203B41FA5}">
                      <a16:colId xmlns:a16="http://schemas.microsoft.com/office/drawing/2014/main" val="752040948"/>
                    </a:ext>
                  </a:extLst>
                </a:gridCol>
              </a:tblGrid>
              <a:tr h="120188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r"/>
                      <a:r>
                        <a:rPr lang="ru-RU" dirty="0" smtClean="0"/>
                        <a:t>Аналог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dirty="0" err="1" smtClean="0"/>
                        <a:t>Соц.сеть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dirty="0" smtClean="0"/>
                        <a:t>Врачи</a:t>
                      </a:r>
                      <a:r>
                        <a:rPr lang="ru-RU" baseline="0" dirty="0" smtClean="0"/>
                        <a:t> РФ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dirty="0" err="1" smtClean="0"/>
                        <a:t>Clin.Club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198587"/>
                  </a:ext>
                </a:extLst>
              </a:tr>
              <a:tr h="89174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dirty="0" smtClean="0"/>
                        <a:t>Врачебная</a:t>
                      </a:r>
                      <a:r>
                        <a:rPr lang="ru-RU" baseline="0" dirty="0" smtClean="0"/>
                        <a:t> тайна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50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5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339384"/>
                  </a:ext>
                </a:extLst>
              </a:tr>
              <a:tr h="1030578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dirty="0" smtClean="0"/>
                        <a:t>Удобство общения с человеком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726428"/>
                  </a:ext>
                </a:extLst>
              </a:tr>
              <a:tr h="120188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dirty="0" smtClean="0"/>
                        <a:t>Наличие живого</a:t>
                      </a:r>
                      <a:r>
                        <a:rPr lang="ru-RU" baseline="0" dirty="0" smtClean="0"/>
                        <a:t> разбора личного практического опыта врача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50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5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50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5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+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070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Область </a:t>
            </a:r>
            <a:r>
              <a:rPr lang="ru-RU" sz="1800" dirty="0">
                <a:latin typeface="Georgia" panose="02040502050405020303" pitchFamily="18" charset="0"/>
              </a:rPr>
              <a:t>применения продукта </a:t>
            </a:r>
            <a:r>
              <a:rPr lang="ru-RU" sz="1800" dirty="0" smtClean="0">
                <a:latin typeface="Georgia" panose="02040502050405020303" pitchFamily="18" charset="0"/>
              </a:rPr>
              <a:t>проекта: </a:t>
            </a:r>
            <a:r>
              <a:rPr lang="en-US" sz="1800" dirty="0" smtClean="0">
                <a:latin typeface="Georgia" panose="02040502050405020303" pitchFamily="18" charset="0"/>
              </a:rPr>
              <a:t>IT </a:t>
            </a:r>
            <a:r>
              <a:rPr lang="ru-RU" sz="1800" dirty="0" smtClean="0">
                <a:latin typeface="Georgia" panose="02040502050405020303" pitchFamily="18" charset="0"/>
              </a:rPr>
              <a:t>технологии, медицина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1800" dirty="0">
                <a:latin typeface="Georgia" panose="02040502050405020303" pitchFamily="18" charset="0"/>
              </a:rPr>
              <a:t>Рынок, сегмент рынка, потенциальный </a:t>
            </a:r>
            <a:r>
              <a:rPr lang="ru-RU" sz="1800" dirty="0" smtClean="0">
                <a:latin typeface="Georgia" panose="02040502050405020303" pitchFamily="18" charset="0"/>
              </a:rPr>
              <a:t>потребитель.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Рынком является в первую очередь общество студентов ,которые хотят повысить свои компетенции, ординаторы, которые хотят увеличить свой клинический опыт= обучающиеся </a:t>
            </a:r>
            <a:r>
              <a:rPr lang="ru-RU" sz="1800" dirty="0" err="1" smtClean="0">
                <a:latin typeface="Georgia" panose="02040502050405020303" pitchFamily="18" charset="0"/>
              </a:rPr>
              <a:t>медвузов</a:t>
            </a:r>
            <a:r>
              <a:rPr lang="ru-RU" sz="1800" dirty="0" smtClean="0">
                <a:latin typeface="Georgia" panose="02040502050405020303" pitchFamily="18" charset="0"/>
              </a:rPr>
              <a:t> за исключением младших курсов.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Данный проект относится к социально-экономическому сегменту рынка из за своей специфики и направленности.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Потенциальным потребителем является члены ЦА, а также практикующие врачи.</a:t>
            </a:r>
            <a:endParaRPr lang="ru-RU" sz="1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1800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опроса целевых групп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Опрос слушателей         Опрос преподавателей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854" y="2287712"/>
            <a:ext cx="4140696" cy="4140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3" y="2278584"/>
            <a:ext cx="4281287" cy="42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6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Выводы опросов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91376" y="1033575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 smtClean="0">
              <a:latin typeface="Georgia" panose="02040502050405020303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987438"/>
              </p:ext>
            </p:extLst>
          </p:nvPr>
        </p:nvGraphicFramePr>
        <p:xfrm>
          <a:off x="491376" y="876912"/>
          <a:ext cx="7969056" cy="4325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264">
                  <a:extLst>
                    <a:ext uri="{9D8B030D-6E8A-4147-A177-3AD203B41FA5}">
                      <a16:colId xmlns:a16="http://schemas.microsoft.com/office/drawing/2014/main" val="2863224184"/>
                    </a:ext>
                  </a:extLst>
                </a:gridCol>
                <a:gridCol w="1992264">
                  <a:extLst>
                    <a:ext uri="{9D8B030D-6E8A-4147-A177-3AD203B41FA5}">
                      <a16:colId xmlns:a16="http://schemas.microsoft.com/office/drawing/2014/main" val="3644535985"/>
                    </a:ext>
                  </a:extLst>
                </a:gridCol>
                <a:gridCol w="1992264">
                  <a:extLst>
                    <a:ext uri="{9D8B030D-6E8A-4147-A177-3AD203B41FA5}">
                      <a16:colId xmlns:a16="http://schemas.microsoft.com/office/drawing/2014/main" val="745602160"/>
                    </a:ext>
                  </a:extLst>
                </a:gridCol>
                <a:gridCol w="1992264">
                  <a:extLst>
                    <a:ext uri="{9D8B030D-6E8A-4147-A177-3AD203B41FA5}">
                      <a16:colId xmlns:a16="http://schemas.microsoft.com/office/drawing/2014/main" val="4249207116"/>
                    </a:ext>
                  </a:extLst>
                </a:gridCol>
              </a:tblGrid>
              <a:tr h="391848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Врачи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Слушатели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ОГВ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Медучреждения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560849"/>
                  </a:ext>
                </a:extLst>
              </a:tr>
              <a:tr h="1137036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Хороший способ передать свой опыт будущим коллегам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Данная</a:t>
                      </a:r>
                      <a:r>
                        <a:rPr lang="ru-RU" sz="1500" baseline="0" dirty="0" smtClean="0"/>
                        <a:t> платформа в силах решить наши проблемы с клиническим мышлением.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На</a:t>
                      </a:r>
                      <a:r>
                        <a:rPr lang="ru-RU" sz="1500" baseline="0" dirty="0" smtClean="0"/>
                        <a:t> данный момент есть необходимость в развитии данной платформы.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Прекрасная возможность представить</a:t>
                      </a:r>
                      <a:r>
                        <a:rPr lang="ru-RU" sz="1500" baseline="0" dirty="0" smtClean="0"/>
                        <a:t> врачей </a:t>
                      </a:r>
                      <a:r>
                        <a:rPr lang="ru-RU" sz="1500" dirty="0" smtClean="0"/>
                        <a:t>своих </a:t>
                      </a:r>
                      <a:r>
                        <a:rPr lang="ru-RU" sz="1500" dirty="0" err="1" smtClean="0"/>
                        <a:t>медучереждений</a:t>
                      </a:r>
                      <a:r>
                        <a:rPr lang="ru-RU" sz="1500" dirty="0" smtClean="0"/>
                        <a:t>.</a:t>
                      </a:r>
                      <a:r>
                        <a:rPr lang="ru-RU" sz="1500" baseline="0" dirty="0" smtClean="0"/>
                        <a:t> 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627331"/>
                  </a:ext>
                </a:extLst>
              </a:tr>
              <a:tr h="1349449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Дополнительный</a:t>
                      </a:r>
                      <a:r>
                        <a:rPr lang="ru-RU" sz="1500" baseline="0" dirty="0" smtClean="0"/>
                        <a:t> тип дохода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Удобно, что можно задавать вопросы</a:t>
                      </a:r>
                      <a:r>
                        <a:rPr lang="ru-RU" sz="1500" baseline="0" dirty="0" smtClean="0"/>
                        <a:t> как персонально врачу, так и в общий чат всех коллег.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Сервис,</a:t>
                      </a:r>
                      <a:r>
                        <a:rPr lang="ru-RU" sz="1500" baseline="0" dirty="0" smtClean="0"/>
                        <a:t> который видит проблему государственного уровня и может помочь в ее решении.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Частные клиники могут поднять свой уровень рейтинга врачей.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32384"/>
                  </a:ext>
                </a:extLst>
              </a:tr>
              <a:tr h="1349449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Необходимость</a:t>
                      </a:r>
                      <a:r>
                        <a:rPr lang="ru-RU" sz="1500" baseline="0" dirty="0" smtClean="0"/>
                        <a:t> разработки нового подхода к передачи знаний и клинического опыта.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Достаточно</a:t>
                      </a:r>
                      <a:r>
                        <a:rPr lang="ru-RU" sz="1500" baseline="0" dirty="0" smtClean="0"/>
                        <a:t> рациональные цены.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028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2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894730"/>
            <a:ext cx="8219256" cy="46685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ru-RU" sz="1800" b="1" dirty="0" smtClean="0">
                <a:sym typeface="Montserrat SemiBold"/>
              </a:rPr>
              <a:t>1 этап (100 тысяч рублей):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Регистрация ООО, юридического лица. 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Изучение новых аспектов данной проблемы.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Поиск специалистов, которые необходимы для развития проекта.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Подбор помещения-офиса для оформления рабочего места.</a:t>
            </a:r>
          </a:p>
          <a:p>
            <a:pPr marL="285750" indent="-285750"/>
            <a:endParaRPr lang="ru-RU" sz="1800" b="1" dirty="0">
              <a:sym typeface="Montserrat SemiBold"/>
            </a:endParaRPr>
          </a:p>
          <a:p>
            <a:pPr marL="285750" indent="-285750"/>
            <a:r>
              <a:rPr lang="ru-RU" sz="1800" b="1" dirty="0" smtClean="0">
                <a:sym typeface="Montserrat SemiBold"/>
              </a:rPr>
              <a:t>2 этап (900 тысяч рублей):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Приобретение необходимой техники для развития проекта.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Подписание ТД с сотрудниками.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Разработка макета платформы.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Тестирование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Исправление ошибок, дополнение сайта.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Подписание первого лектора.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Подписание первых слушателей.</a:t>
            </a:r>
          </a:p>
          <a:p>
            <a:pPr marL="285750" indent="-285750"/>
            <a:r>
              <a:rPr lang="ru-RU" sz="1800" b="1" dirty="0" smtClean="0">
                <a:sym typeface="Montserrat SemiBold"/>
              </a:rPr>
              <a:t>Запуск полноценной платформы.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618" y="-171400"/>
            <a:ext cx="8229600" cy="1143000"/>
          </a:xfrm>
        </p:spPr>
        <p:txBody>
          <a:bodyPr/>
          <a:lstStyle/>
          <a:p>
            <a:r>
              <a:rPr lang="ru-RU" dirty="0" smtClean="0"/>
              <a:t>Ресурсы проекта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770" y="971600"/>
            <a:ext cx="3593978" cy="2808312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36883"/>
              </p:ext>
            </p:extLst>
          </p:nvPr>
        </p:nvGraphicFramePr>
        <p:xfrm>
          <a:off x="3878325" y="2411761"/>
          <a:ext cx="5237932" cy="4237894"/>
        </p:xfrm>
        <a:graphic>
          <a:graphicData uri="http://schemas.openxmlformats.org/drawingml/2006/table">
            <a:tbl>
              <a:tblPr firstRow="1" bandRow="1"/>
              <a:tblGrid>
                <a:gridCol w="1309483">
                  <a:extLst>
                    <a:ext uri="{9D8B030D-6E8A-4147-A177-3AD203B41FA5}">
                      <a16:colId xmlns:a16="http://schemas.microsoft.com/office/drawing/2014/main" val="2296500383"/>
                    </a:ext>
                  </a:extLst>
                </a:gridCol>
                <a:gridCol w="1309483">
                  <a:extLst>
                    <a:ext uri="{9D8B030D-6E8A-4147-A177-3AD203B41FA5}">
                      <a16:colId xmlns:a16="http://schemas.microsoft.com/office/drawing/2014/main" val="3574456864"/>
                    </a:ext>
                  </a:extLst>
                </a:gridCol>
                <a:gridCol w="1309483">
                  <a:extLst>
                    <a:ext uri="{9D8B030D-6E8A-4147-A177-3AD203B41FA5}">
                      <a16:colId xmlns:a16="http://schemas.microsoft.com/office/drawing/2014/main" val="2761055733"/>
                    </a:ext>
                  </a:extLst>
                </a:gridCol>
                <a:gridCol w="1309483">
                  <a:extLst>
                    <a:ext uri="{9D8B030D-6E8A-4147-A177-3AD203B41FA5}">
                      <a16:colId xmlns:a16="http://schemas.microsoft.com/office/drawing/2014/main" val="2066208296"/>
                    </a:ext>
                  </a:extLst>
                </a:gridCol>
              </a:tblGrid>
              <a:tr h="381587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Слушатель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76072"/>
                  </a:ext>
                </a:extLst>
              </a:tr>
              <a:tr h="381587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По</a:t>
                      </a:r>
                      <a:r>
                        <a:rPr lang="ru-RU" baseline="0" dirty="0" smtClean="0"/>
                        <a:t> времени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По</a:t>
                      </a:r>
                      <a:r>
                        <a:rPr lang="ru-RU" baseline="0" dirty="0" smtClean="0"/>
                        <a:t> количеству лекций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9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 пол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</a:t>
                      </a:r>
                      <a:r>
                        <a:rPr lang="ru-RU" baseline="0" dirty="0" smtClean="0"/>
                        <a:t> 1</a:t>
                      </a:r>
                      <a:r>
                        <a:rPr lang="ru-RU" dirty="0" smtClean="0"/>
                        <a:t>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</a:t>
                      </a:r>
                      <a:r>
                        <a:rPr lang="ru-RU" baseline="0" dirty="0" smtClean="0"/>
                        <a:t> 10 лекций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20 лекций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354744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r>
                        <a:rPr lang="ru-RU" dirty="0" smtClean="0"/>
                        <a:t>9900 р.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-Слушать 24\7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-Задавать</a:t>
                      </a:r>
                      <a:r>
                        <a:rPr lang="ru-RU" baseline="0" dirty="0" smtClean="0"/>
                        <a:t> вопросы в общий чат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17000 р</a:t>
                      </a:r>
                    </a:p>
                    <a:p>
                      <a:r>
                        <a:rPr lang="ru-RU" dirty="0" smtClean="0"/>
                        <a:t>-Слушать 24\7</a:t>
                      </a:r>
                    </a:p>
                    <a:p>
                      <a:r>
                        <a:rPr lang="ru-RU" baseline="0" dirty="0" smtClean="0"/>
                        <a:t>-Задавать вопросы во все чаты</a:t>
                      </a:r>
                    </a:p>
                    <a:p>
                      <a:r>
                        <a:rPr lang="ru-RU" baseline="0" dirty="0" smtClean="0"/>
                        <a:t>-Личный чат с лектором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 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-Слушать 24\7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-Задавать</a:t>
                      </a:r>
                      <a:r>
                        <a:rPr lang="ru-RU" baseline="0" dirty="0" smtClean="0"/>
                        <a:t> вопросы в общий чат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3500 р</a:t>
                      </a:r>
                    </a:p>
                    <a:p>
                      <a:r>
                        <a:rPr lang="ru-RU" dirty="0" smtClean="0"/>
                        <a:t>-Слушать</a:t>
                      </a:r>
                    </a:p>
                    <a:p>
                      <a:r>
                        <a:rPr lang="ru-RU" dirty="0" smtClean="0"/>
                        <a:t>24\7</a:t>
                      </a:r>
                    </a:p>
                    <a:p>
                      <a:r>
                        <a:rPr lang="ru-RU" baseline="0" dirty="0" smtClean="0"/>
                        <a:t>-Задавать вопросы во все чаты</a:t>
                      </a:r>
                    </a:p>
                    <a:p>
                      <a:r>
                        <a:rPr lang="ru-RU" baseline="0" dirty="0" smtClean="0"/>
                        <a:t>-Личный чат с лектором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989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90307" y="4508480"/>
            <a:ext cx="3345589" cy="1793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21400"/>
              </a:lnSpc>
              <a:spcBef>
                <a:spcPts val="100"/>
              </a:spcBef>
            </a:pPr>
            <a:r>
              <a:rPr lang="ru-RU" spc="-10" dirty="0">
                <a:latin typeface="Microsoft Sans Serif"/>
                <a:cs typeface="Microsoft Sans Serif"/>
              </a:rPr>
              <a:t>Срок окупаемости: 3 года</a:t>
            </a:r>
          </a:p>
          <a:p>
            <a:pPr marL="12700" marR="5080">
              <a:lnSpc>
                <a:spcPct val="121400"/>
              </a:lnSpc>
              <a:spcBef>
                <a:spcPts val="100"/>
              </a:spcBef>
            </a:pPr>
            <a:r>
              <a:rPr lang="ru-RU" spc="-10" dirty="0">
                <a:latin typeface="Microsoft Sans Serif"/>
                <a:cs typeface="Microsoft Sans Serif"/>
              </a:rPr>
              <a:t>Инвестиционные затраты: 1 млн рублей</a:t>
            </a:r>
          </a:p>
          <a:p>
            <a:pPr marL="12700" marR="5080">
              <a:lnSpc>
                <a:spcPct val="121400"/>
              </a:lnSpc>
              <a:spcBef>
                <a:spcPts val="100"/>
              </a:spcBef>
            </a:pPr>
            <a:r>
              <a:rPr lang="ru-RU" spc="-10" dirty="0">
                <a:latin typeface="Microsoft Sans Serif"/>
                <a:cs typeface="Microsoft Sans Serif"/>
              </a:rPr>
              <a:t>Прибыль в год: от 200 000 до 1 млн рублей</a:t>
            </a:r>
            <a:endParaRPr lang="ru-RU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622533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 - модель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97" t="30861" r="9747" b="13454"/>
          <a:stretch/>
        </p:blipFill>
        <p:spPr>
          <a:xfrm>
            <a:off x="0" y="2132856"/>
            <a:ext cx="9144000" cy="338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70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Опыт в </a:t>
            </a:r>
            <a:r>
              <a:rPr lang="ru-RU" sz="1800" dirty="0">
                <a:latin typeface="Georgia" panose="02040502050405020303" pitchFamily="18" charset="0"/>
              </a:rPr>
              <a:t>реализации технологических или инновационных </a:t>
            </a:r>
            <a:r>
              <a:rPr lang="ru-RU" sz="1800" dirty="0" smtClean="0">
                <a:latin typeface="Georgia" panose="02040502050405020303" pitchFamily="18" charset="0"/>
              </a:rPr>
              <a:t>проектов </a:t>
            </a:r>
            <a:r>
              <a:rPr lang="ru-RU" sz="1800" dirty="0">
                <a:latin typeface="Georgia" panose="02040502050405020303" pitchFamily="18" charset="0"/>
              </a:rPr>
              <a:t>и </a:t>
            </a:r>
            <a:r>
              <a:rPr lang="ru-RU" sz="1800" dirty="0" smtClean="0">
                <a:latin typeface="Georgia" panose="02040502050405020303" pitchFamily="18" charset="0"/>
              </a:rPr>
              <a:t>образование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ru-RU" sz="1800" dirty="0" smtClean="0">
                <a:latin typeface="Georgia" panose="02040502050405020303" pitchFamily="18" charset="0"/>
              </a:rPr>
              <a:t>имеется на уровне развития и упаковки данного проекта в рамках другого проекта «100 лидеров- Студенчество РТ» от ТПП РТ.</a:t>
            </a:r>
          </a:p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Также имеется призовое место в </a:t>
            </a:r>
            <a:r>
              <a:rPr lang="ru-RU" sz="1800" dirty="0" err="1" smtClean="0">
                <a:latin typeface="Georgia" panose="02040502050405020303" pitchFamily="18" charset="0"/>
              </a:rPr>
              <a:t>Хахатоне</a:t>
            </a:r>
            <a:r>
              <a:rPr lang="ru-RU" sz="1800" dirty="0" smtClean="0">
                <a:latin typeface="Georgia" panose="02040502050405020303" pitchFamily="18" charset="0"/>
              </a:rPr>
              <a:t> Казанского ГМУ. </a:t>
            </a:r>
          </a:p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Заявитель подавался и подается на ряд мероприятий, конкурсов в которых регулярно появляется возможность проявить истинный потенциал данного проекта.  </a:t>
            </a: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08104" y="1988840"/>
            <a:ext cx="367240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i.perevertov.m@yandex.ru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89600780010</a:t>
            </a:r>
            <a:endParaRPr lang="ru-RU" sz="16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  <a:extLst/>
        </p:spPr>
      </p:pic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  <a:endParaRPr lang="ru-RU" sz="28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84628" y="1895596"/>
            <a:ext cx="3703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Номер 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заявки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Перейти к заявке"/>
              </a:rPr>
              <a:t>СтС-410244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Перевертов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Илья Максимович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 проекта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2760393"/>
            <a:ext cx="3384375" cy="289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10815</TotalTime>
  <Words>729</Words>
  <Application>Microsoft Office PowerPoint</Application>
  <PresentationFormat>Экран (4:3)</PresentationFormat>
  <Paragraphs>140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Arial</vt:lpstr>
      <vt:lpstr>Arial Black</vt:lpstr>
      <vt:lpstr>Calibri</vt:lpstr>
      <vt:lpstr>Georgia</vt:lpstr>
      <vt:lpstr>Gilroy-ExtraBold</vt:lpstr>
      <vt:lpstr>Helvetica</vt:lpstr>
      <vt:lpstr>Helvetica Neue</vt:lpstr>
      <vt:lpstr>Microsoft Sans Serif</vt:lpstr>
      <vt:lpstr>Montserrat SemiBold</vt:lpstr>
      <vt:lpstr>Tahoma</vt:lpstr>
      <vt:lpstr>Times New Roman</vt:lpstr>
      <vt:lpstr>Verdana</vt:lpstr>
      <vt:lpstr>Тема Office</vt:lpstr>
      <vt:lpstr>Студенческий  Стартап</vt:lpstr>
      <vt:lpstr> </vt:lpstr>
      <vt:lpstr> </vt:lpstr>
      <vt:lpstr> </vt:lpstr>
      <vt:lpstr>Презентация PowerPoint</vt:lpstr>
      <vt:lpstr> </vt:lpstr>
      <vt:lpstr> </vt:lpstr>
      <vt:lpstr>Результаты опроса целевых групп</vt:lpstr>
      <vt:lpstr> </vt:lpstr>
      <vt:lpstr> </vt:lpstr>
      <vt:lpstr>Ресурсы проекта</vt:lpstr>
      <vt:lpstr>Бизнес - модель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admin</cp:lastModifiedBy>
  <cp:revision>84</cp:revision>
  <dcterms:created xsi:type="dcterms:W3CDTF">2023-02-08T09:03:57Z</dcterms:created>
  <dcterms:modified xsi:type="dcterms:W3CDTF">2024-08-23T20:49:16Z</dcterms:modified>
</cp:coreProperties>
</file>