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83" r:id="rId5"/>
    <p:sldId id="260" r:id="rId6"/>
    <p:sldId id="261" r:id="rId7"/>
    <p:sldId id="262" r:id="rId8"/>
    <p:sldId id="280" r:id="rId9"/>
    <p:sldId id="263" r:id="rId10"/>
    <p:sldId id="282" r:id="rId11"/>
    <p:sldId id="281" r:id="rId12"/>
    <p:sldId id="264" r:id="rId13"/>
  </p:sldIdLst>
  <p:sldSz cx="18288000" cy="10287000"/>
  <p:notesSz cx="18288000" cy="10287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">
          <p15:clr>
            <a:srgbClr val="A4A3A4"/>
          </p15:clr>
        </p15:guide>
        <p15:guide id="3" orient="horz" pos="6216">
          <p15:clr>
            <a:srgbClr val="A4A3A4"/>
          </p15:clr>
        </p15:guide>
        <p15:guide id="4" pos="1123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DC5eJRALLL8iuaa9htttcchYK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ADDAE3"/>
    <a:srgbClr val="86C9D6"/>
    <a:srgbClr val="9F00FF"/>
    <a:srgbClr val="FF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258-7AEB-4361-B5D0-A842EF7D3DC2}">
  <a:tblStyle styleId="{36420258-7AEB-4361-B5D0-A842EF7D3D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5" autoAdjust="0"/>
    <p:restoredTop sz="94632"/>
  </p:normalViewPr>
  <p:slideViewPr>
    <p:cSldViewPr snapToGrid="0">
      <p:cViewPr varScale="1">
        <p:scale>
          <a:sx n="72" d="100"/>
          <a:sy n="72" d="100"/>
        </p:scale>
        <p:origin x="864" y="60"/>
      </p:cViewPr>
      <p:guideLst>
        <p:guide orient="horz" pos="360"/>
        <p:guide pos="288"/>
        <p:guide orient="horz" pos="6216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929E7-78B2-41E7-8CC7-4FCDA25A1909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985E16-CECF-4FD6-81E2-EF4ED2FF52F2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POM</a:t>
          </a:r>
        </a:p>
        <a:p>
          <a:r>
            <a:rPr lang="ru-RU" dirty="0" smtClean="0"/>
            <a:t>50 млрд. </a:t>
          </a:r>
          <a:r>
            <a:rPr lang="en-US" dirty="0" smtClean="0"/>
            <a:t>$</a:t>
          </a:r>
          <a:endParaRPr lang="ru-RU" dirty="0"/>
        </a:p>
      </dgm:t>
    </dgm:pt>
    <dgm:pt modelId="{5FE0B553-0BEA-470F-80E2-DEFE0D086EA7}" type="parTrans" cxnId="{4EC3DABE-6057-4334-BCAD-BDEA8FEC05F6}">
      <dgm:prSet/>
      <dgm:spPr/>
      <dgm:t>
        <a:bodyPr/>
        <a:lstStyle/>
        <a:p>
          <a:endParaRPr lang="ru-RU"/>
        </a:p>
      </dgm:t>
    </dgm:pt>
    <dgm:pt modelId="{BC915E8C-11DA-44D3-B840-4B6FDE190134}" type="sibTrans" cxnId="{4EC3DABE-6057-4334-BCAD-BDEA8FEC05F6}">
      <dgm:prSet/>
      <dgm:spPr/>
      <dgm:t>
        <a:bodyPr/>
        <a:lstStyle/>
        <a:p>
          <a:endParaRPr lang="ru-RU"/>
        </a:p>
      </dgm:t>
    </dgm:pt>
    <dgm:pt modelId="{F6D3C999-98EE-4AA9-9FBC-9E8A7647FBFF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TAM</a:t>
          </a:r>
        </a:p>
        <a:p>
          <a:r>
            <a:rPr lang="ru-RU" dirty="0" smtClean="0"/>
            <a:t>140 млрд. ₽</a:t>
          </a:r>
          <a:endParaRPr lang="ru-RU" dirty="0"/>
        </a:p>
      </dgm:t>
    </dgm:pt>
    <dgm:pt modelId="{725F6351-F9B5-472E-9644-E3280B78A32C}" type="parTrans" cxnId="{67FBFB08-970E-4E22-81DC-34C7535D4594}">
      <dgm:prSet/>
      <dgm:spPr/>
      <dgm:t>
        <a:bodyPr/>
        <a:lstStyle/>
        <a:p>
          <a:endParaRPr lang="ru-RU"/>
        </a:p>
      </dgm:t>
    </dgm:pt>
    <dgm:pt modelId="{11385A3E-42DB-4519-800F-3DEB973B964F}" type="sibTrans" cxnId="{67FBFB08-970E-4E22-81DC-34C7535D4594}">
      <dgm:prSet/>
      <dgm:spPr/>
      <dgm:t>
        <a:bodyPr/>
        <a:lstStyle/>
        <a:p>
          <a:endParaRPr lang="ru-RU"/>
        </a:p>
      </dgm:t>
    </dgm:pt>
    <dgm:pt modelId="{A8CD692E-0C16-474B-B53A-F990127ACC2F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SAM</a:t>
          </a:r>
        </a:p>
        <a:p>
          <a:r>
            <a:rPr lang="ru-RU" dirty="0" smtClean="0"/>
            <a:t>18,76 млрд. </a:t>
          </a:r>
          <a:r>
            <a:rPr lang="ru-RU" dirty="0" smtClean="0"/>
            <a:t>₽</a:t>
          </a:r>
          <a:endParaRPr lang="ru-RU" dirty="0"/>
        </a:p>
      </dgm:t>
    </dgm:pt>
    <dgm:pt modelId="{C2586AD5-BD4A-4C6C-B7DB-3DCBCC7F6062}" type="parTrans" cxnId="{7AE5F1F1-1CC9-407F-9549-27B8311EC281}">
      <dgm:prSet/>
      <dgm:spPr/>
      <dgm:t>
        <a:bodyPr/>
        <a:lstStyle/>
        <a:p>
          <a:endParaRPr lang="ru-RU"/>
        </a:p>
      </dgm:t>
    </dgm:pt>
    <dgm:pt modelId="{9FDBE60D-89CB-4458-A673-7B2D0F2A0250}" type="sibTrans" cxnId="{7AE5F1F1-1CC9-407F-9549-27B8311EC281}">
      <dgm:prSet/>
      <dgm:spPr/>
      <dgm:t>
        <a:bodyPr/>
        <a:lstStyle/>
        <a:p>
          <a:endParaRPr lang="ru-RU"/>
        </a:p>
      </dgm:t>
    </dgm:pt>
    <dgm:pt modelId="{9B3FCE70-6A01-4EBF-BB86-604B9974AAA6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SOM </a:t>
          </a:r>
        </a:p>
        <a:p>
          <a:r>
            <a:rPr lang="ru-RU" dirty="0" smtClean="0"/>
            <a:t>375 млн. </a:t>
          </a:r>
          <a:r>
            <a:rPr lang="ru-RU" dirty="0" smtClean="0"/>
            <a:t>₽</a:t>
          </a:r>
          <a:endParaRPr lang="ru-RU" dirty="0"/>
        </a:p>
      </dgm:t>
    </dgm:pt>
    <dgm:pt modelId="{2945812F-9DD4-4EC3-9A0D-B0BB293F95C9}" type="parTrans" cxnId="{CEA5B76E-0000-4157-AD0E-237D4BFA41D7}">
      <dgm:prSet/>
      <dgm:spPr/>
      <dgm:t>
        <a:bodyPr/>
        <a:lstStyle/>
        <a:p>
          <a:endParaRPr lang="ru-RU"/>
        </a:p>
      </dgm:t>
    </dgm:pt>
    <dgm:pt modelId="{15B30EA3-F421-4AD1-B98D-F304252A094E}" type="sibTrans" cxnId="{CEA5B76E-0000-4157-AD0E-237D4BFA41D7}">
      <dgm:prSet/>
      <dgm:spPr/>
      <dgm:t>
        <a:bodyPr/>
        <a:lstStyle/>
        <a:p>
          <a:endParaRPr lang="ru-RU"/>
        </a:p>
      </dgm:t>
    </dgm:pt>
    <dgm:pt modelId="{E93B4762-4595-40AA-A9EA-60698E3D0FD0}" type="pres">
      <dgm:prSet presAssocID="{403929E7-78B2-41E7-8CC7-4FCDA25A1909}" presName="Name0" presStyleCnt="0">
        <dgm:presLayoutVars>
          <dgm:chMax val="7"/>
          <dgm:resizeHandles val="exact"/>
        </dgm:presLayoutVars>
      </dgm:prSet>
      <dgm:spPr/>
    </dgm:pt>
    <dgm:pt modelId="{9E3B3F28-60EE-426C-8877-A375A5E227B0}" type="pres">
      <dgm:prSet presAssocID="{403929E7-78B2-41E7-8CC7-4FCDA25A1909}" presName="comp1" presStyleCnt="0"/>
      <dgm:spPr/>
    </dgm:pt>
    <dgm:pt modelId="{B4844B98-7644-4411-950C-4CFE6CF1802F}" type="pres">
      <dgm:prSet presAssocID="{403929E7-78B2-41E7-8CC7-4FCDA25A1909}" presName="circle1" presStyleLbl="node1" presStyleIdx="0" presStyleCnt="4"/>
      <dgm:spPr/>
    </dgm:pt>
    <dgm:pt modelId="{AD0BFF3F-96D3-4C02-B079-214E2168F359}" type="pres">
      <dgm:prSet presAssocID="{403929E7-78B2-41E7-8CC7-4FCDA25A1909}" presName="c1text" presStyleLbl="node1" presStyleIdx="0" presStyleCnt="4">
        <dgm:presLayoutVars>
          <dgm:bulletEnabled val="1"/>
        </dgm:presLayoutVars>
      </dgm:prSet>
      <dgm:spPr/>
    </dgm:pt>
    <dgm:pt modelId="{F64C4813-5ADD-4A3C-8E8F-8A482426FF3F}" type="pres">
      <dgm:prSet presAssocID="{403929E7-78B2-41E7-8CC7-4FCDA25A1909}" presName="comp2" presStyleCnt="0"/>
      <dgm:spPr/>
    </dgm:pt>
    <dgm:pt modelId="{19306025-595A-4E6D-A8F8-9CDE9E6403B0}" type="pres">
      <dgm:prSet presAssocID="{403929E7-78B2-41E7-8CC7-4FCDA25A1909}" presName="circle2" presStyleLbl="node1" presStyleIdx="1" presStyleCnt="4"/>
      <dgm:spPr/>
    </dgm:pt>
    <dgm:pt modelId="{7179985A-C8F1-4EFF-854C-3F1EE6DF8053}" type="pres">
      <dgm:prSet presAssocID="{403929E7-78B2-41E7-8CC7-4FCDA25A1909}" presName="c2text" presStyleLbl="node1" presStyleIdx="1" presStyleCnt="4">
        <dgm:presLayoutVars>
          <dgm:bulletEnabled val="1"/>
        </dgm:presLayoutVars>
      </dgm:prSet>
      <dgm:spPr/>
    </dgm:pt>
    <dgm:pt modelId="{11543EB9-4EF0-43D1-9338-9B9C47036584}" type="pres">
      <dgm:prSet presAssocID="{403929E7-78B2-41E7-8CC7-4FCDA25A1909}" presName="comp3" presStyleCnt="0"/>
      <dgm:spPr/>
    </dgm:pt>
    <dgm:pt modelId="{E970ED12-3F7E-4E01-9834-2C94399A8547}" type="pres">
      <dgm:prSet presAssocID="{403929E7-78B2-41E7-8CC7-4FCDA25A1909}" presName="circle3" presStyleLbl="node1" presStyleIdx="2" presStyleCnt="4"/>
      <dgm:spPr/>
      <dgm:t>
        <a:bodyPr/>
        <a:lstStyle/>
        <a:p>
          <a:endParaRPr lang="ru-RU"/>
        </a:p>
      </dgm:t>
    </dgm:pt>
    <dgm:pt modelId="{B1190776-AFFD-4468-998F-2CA39EE3F6E0}" type="pres">
      <dgm:prSet presAssocID="{403929E7-78B2-41E7-8CC7-4FCDA25A1909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4C96F-2625-4AF0-9CA4-55A15CF7481B}" type="pres">
      <dgm:prSet presAssocID="{403929E7-78B2-41E7-8CC7-4FCDA25A1909}" presName="comp4" presStyleCnt="0"/>
      <dgm:spPr/>
    </dgm:pt>
    <dgm:pt modelId="{FF211DD4-85D6-4B8D-BA46-7B7DF83584CD}" type="pres">
      <dgm:prSet presAssocID="{403929E7-78B2-41E7-8CC7-4FCDA25A1909}" presName="circle4" presStyleLbl="node1" presStyleIdx="3" presStyleCnt="4"/>
      <dgm:spPr/>
      <dgm:t>
        <a:bodyPr/>
        <a:lstStyle/>
        <a:p>
          <a:endParaRPr lang="ru-RU"/>
        </a:p>
      </dgm:t>
    </dgm:pt>
    <dgm:pt modelId="{55EF85DD-7281-42A3-B27C-E5EBCE9EB149}" type="pres">
      <dgm:prSet presAssocID="{403929E7-78B2-41E7-8CC7-4FCDA25A1909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E5F1F1-1CC9-407F-9549-27B8311EC281}" srcId="{403929E7-78B2-41E7-8CC7-4FCDA25A1909}" destId="{A8CD692E-0C16-474B-B53A-F990127ACC2F}" srcOrd="2" destOrd="0" parTransId="{C2586AD5-BD4A-4C6C-B7DB-3DCBCC7F6062}" sibTransId="{9FDBE60D-89CB-4458-A673-7B2D0F2A0250}"/>
    <dgm:cxn modelId="{E4CA53C2-68EA-4F13-AB01-5FCDD579DC6D}" type="presOf" srcId="{A8CD692E-0C16-474B-B53A-F990127ACC2F}" destId="{E970ED12-3F7E-4E01-9834-2C94399A8547}" srcOrd="0" destOrd="0" presId="urn:microsoft.com/office/officeart/2005/8/layout/venn2"/>
    <dgm:cxn modelId="{CEA5B76E-0000-4157-AD0E-237D4BFA41D7}" srcId="{403929E7-78B2-41E7-8CC7-4FCDA25A1909}" destId="{9B3FCE70-6A01-4EBF-BB86-604B9974AAA6}" srcOrd="3" destOrd="0" parTransId="{2945812F-9DD4-4EC3-9A0D-B0BB293F95C9}" sibTransId="{15B30EA3-F421-4AD1-B98D-F304252A094E}"/>
    <dgm:cxn modelId="{2B1C9799-F702-4F42-918D-08A37CB0C9F6}" type="presOf" srcId="{DF985E16-CECF-4FD6-81E2-EF4ED2FF52F2}" destId="{B4844B98-7644-4411-950C-4CFE6CF1802F}" srcOrd="0" destOrd="0" presId="urn:microsoft.com/office/officeart/2005/8/layout/venn2"/>
    <dgm:cxn modelId="{C9F99AA0-11CB-4920-BDBE-01F393D0A066}" type="presOf" srcId="{F6D3C999-98EE-4AA9-9FBC-9E8A7647FBFF}" destId="{7179985A-C8F1-4EFF-854C-3F1EE6DF8053}" srcOrd="1" destOrd="0" presId="urn:microsoft.com/office/officeart/2005/8/layout/venn2"/>
    <dgm:cxn modelId="{407468E6-2521-419D-8625-31B90134D0FA}" type="presOf" srcId="{F6D3C999-98EE-4AA9-9FBC-9E8A7647FBFF}" destId="{19306025-595A-4E6D-A8F8-9CDE9E6403B0}" srcOrd="0" destOrd="0" presId="urn:microsoft.com/office/officeart/2005/8/layout/venn2"/>
    <dgm:cxn modelId="{67FBFB08-970E-4E22-81DC-34C7535D4594}" srcId="{403929E7-78B2-41E7-8CC7-4FCDA25A1909}" destId="{F6D3C999-98EE-4AA9-9FBC-9E8A7647FBFF}" srcOrd="1" destOrd="0" parTransId="{725F6351-F9B5-472E-9644-E3280B78A32C}" sibTransId="{11385A3E-42DB-4519-800F-3DEB973B964F}"/>
    <dgm:cxn modelId="{B499595D-6AE7-463F-B320-29FB2102E35C}" type="presOf" srcId="{9B3FCE70-6A01-4EBF-BB86-604B9974AAA6}" destId="{FF211DD4-85D6-4B8D-BA46-7B7DF83584CD}" srcOrd="0" destOrd="0" presId="urn:microsoft.com/office/officeart/2005/8/layout/venn2"/>
    <dgm:cxn modelId="{E0ABA636-75A9-46FC-BB98-7A7ED0701A62}" type="presOf" srcId="{403929E7-78B2-41E7-8CC7-4FCDA25A1909}" destId="{E93B4762-4595-40AA-A9EA-60698E3D0FD0}" srcOrd="0" destOrd="0" presId="urn:microsoft.com/office/officeart/2005/8/layout/venn2"/>
    <dgm:cxn modelId="{0C8F68C5-98FD-4770-874C-9924C78FAEE9}" type="presOf" srcId="{DF985E16-CECF-4FD6-81E2-EF4ED2FF52F2}" destId="{AD0BFF3F-96D3-4C02-B079-214E2168F359}" srcOrd="1" destOrd="0" presId="urn:microsoft.com/office/officeart/2005/8/layout/venn2"/>
    <dgm:cxn modelId="{1AF556D2-37F1-4F4F-8415-6CF867B2C8E0}" type="presOf" srcId="{9B3FCE70-6A01-4EBF-BB86-604B9974AAA6}" destId="{55EF85DD-7281-42A3-B27C-E5EBCE9EB149}" srcOrd="1" destOrd="0" presId="urn:microsoft.com/office/officeart/2005/8/layout/venn2"/>
    <dgm:cxn modelId="{4EC3DABE-6057-4334-BCAD-BDEA8FEC05F6}" srcId="{403929E7-78B2-41E7-8CC7-4FCDA25A1909}" destId="{DF985E16-CECF-4FD6-81E2-EF4ED2FF52F2}" srcOrd="0" destOrd="0" parTransId="{5FE0B553-0BEA-470F-80E2-DEFE0D086EA7}" sibTransId="{BC915E8C-11DA-44D3-B840-4B6FDE190134}"/>
    <dgm:cxn modelId="{5F7A3928-70D5-419F-8F8E-0C3DADD17537}" type="presOf" srcId="{A8CD692E-0C16-474B-B53A-F990127ACC2F}" destId="{B1190776-AFFD-4468-998F-2CA39EE3F6E0}" srcOrd="1" destOrd="0" presId="urn:microsoft.com/office/officeart/2005/8/layout/venn2"/>
    <dgm:cxn modelId="{13ABBD44-CAEA-4388-8B2E-3ECC5B54D546}" type="presParOf" srcId="{E93B4762-4595-40AA-A9EA-60698E3D0FD0}" destId="{9E3B3F28-60EE-426C-8877-A375A5E227B0}" srcOrd="0" destOrd="0" presId="urn:microsoft.com/office/officeart/2005/8/layout/venn2"/>
    <dgm:cxn modelId="{ADC12A39-34C3-4C44-9F12-CA3BC59F2966}" type="presParOf" srcId="{9E3B3F28-60EE-426C-8877-A375A5E227B0}" destId="{B4844B98-7644-4411-950C-4CFE6CF1802F}" srcOrd="0" destOrd="0" presId="urn:microsoft.com/office/officeart/2005/8/layout/venn2"/>
    <dgm:cxn modelId="{D3577B3F-2344-4161-8408-0949417C28FA}" type="presParOf" srcId="{9E3B3F28-60EE-426C-8877-A375A5E227B0}" destId="{AD0BFF3F-96D3-4C02-B079-214E2168F359}" srcOrd="1" destOrd="0" presId="urn:microsoft.com/office/officeart/2005/8/layout/venn2"/>
    <dgm:cxn modelId="{E49A99A6-838D-4BB4-9DF2-ECD46F8B43BD}" type="presParOf" srcId="{E93B4762-4595-40AA-A9EA-60698E3D0FD0}" destId="{F64C4813-5ADD-4A3C-8E8F-8A482426FF3F}" srcOrd="1" destOrd="0" presId="urn:microsoft.com/office/officeart/2005/8/layout/venn2"/>
    <dgm:cxn modelId="{49B14292-CAA9-49ED-BBC9-B4EFE86F4D9F}" type="presParOf" srcId="{F64C4813-5ADD-4A3C-8E8F-8A482426FF3F}" destId="{19306025-595A-4E6D-A8F8-9CDE9E6403B0}" srcOrd="0" destOrd="0" presId="urn:microsoft.com/office/officeart/2005/8/layout/venn2"/>
    <dgm:cxn modelId="{4963E4B3-ED58-426A-A3CA-DD854670F128}" type="presParOf" srcId="{F64C4813-5ADD-4A3C-8E8F-8A482426FF3F}" destId="{7179985A-C8F1-4EFF-854C-3F1EE6DF8053}" srcOrd="1" destOrd="0" presId="urn:microsoft.com/office/officeart/2005/8/layout/venn2"/>
    <dgm:cxn modelId="{C8005E0C-65A4-45DC-862E-257CA042113C}" type="presParOf" srcId="{E93B4762-4595-40AA-A9EA-60698E3D0FD0}" destId="{11543EB9-4EF0-43D1-9338-9B9C47036584}" srcOrd="2" destOrd="0" presId="urn:microsoft.com/office/officeart/2005/8/layout/venn2"/>
    <dgm:cxn modelId="{65D34678-E2CA-437F-91EB-B2629F051C0D}" type="presParOf" srcId="{11543EB9-4EF0-43D1-9338-9B9C47036584}" destId="{E970ED12-3F7E-4E01-9834-2C94399A8547}" srcOrd="0" destOrd="0" presId="urn:microsoft.com/office/officeart/2005/8/layout/venn2"/>
    <dgm:cxn modelId="{A65AC8B2-CC7E-4B31-8402-543AFA71BBE1}" type="presParOf" srcId="{11543EB9-4EF0-43D1-9338-9B9C47036584}" destId="{B1190776-AFFD-4468-998F-2CA39EE3F6E0}" srcOrd="1" destOrd="0" presId="urn:microsoft.com/office/officeart/2005/8/layout/venn2"/>
    <dgm:cxn modelId="{17FE0B21-45F5-44D0-A516-A8867D458E79}" type="presParOf" srcId="{E93B4762-4595-40AA-A9EA-60698E3D0FD0}" destId="{1E84C96F-2625-4AF0-9CA4-55A15CF7481B}" srcOrd="3" destOrd="0" presId="urn:microsoft.com/office/officeart/2005/8/layout/venn2"/>
    <dgm:cxn modelId="{DD491717-F525-4C98-B04A-E10B5F4C691A}" type="presParOf" srcId="{1E84C96F-2625-4AF0-9CA4-55A15CF7481B}" destId="{FF211DD4-85D6-4B8D-BA46-7B7DF83584CD}" srcOrd="0" destOrd="0" presId="urn:microsoft.com/office/officeart/2005/8/layout/venn2"/>
    <dgm:cxn modelId="{695A69CA-3C60-4DD2-9D16-16E018904BC2}" type="presParOf" srcId="{1E84C96F-2625-4AF0-9CA4-55A15CF7481B}" destId="{55EF85DD-7281-42A3-B27C-E5EBCE9EB14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844B98-7644-4411-950C-4CFE6CF1802F}">
      <dsp:nvSpPr>
        <dsp:cNvPr id="0" name=""/>
        <dsp:cNvSpPr/>
      </dsp:nvSpPr>
      <dsp:spPr>
        <a:xfrm>
          <a:off x="1470569" y="0"/>
          <a:ext cx="7041022" cy="704102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POM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50 млрд. </a:t>
          </a:r>
          <a:r>
            <a:rPr lang="en-US" sz="2000" kern="1200" dirty="0" smtClean="0"/>
            <a:t>$</a:t>
          </a:r>
          <a:endParaRPr lang="ru-RU" sz="2000" kern="1200" dirty="0"/>
        </a:p>
      </dsp:txBody>
      <dsp:txXfrm>
        <a:off x="4006746" y="352051"/>
        <a:ext cx="1968669" cy="1056153"/>
      </dsp:txXfrm>
    </dsp:sp>
    <dsp:sp modelId="{19306025-595A-4E6D-A8F8-9CDE9E6403B0}">
      <dsp:nvSpPr>
        <dsp:cNvPr id="0" name=""/>
        <dsp:cNvSpPr/>
      </dsp:nvSpPr>
      <dsp:spPr>
        <a:xfrm>
          <a:off x="2174672" y="1408204"/>
          <a:ext cx="5632817" cy="5632817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TAM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140 млрд. ₽</a:t>
          </a:r>
          <a:endParaRPr lang="ru-RU" sz="2000" kern="1200" dirty="0"/>
        </a:p>
      </dsp:txBody>
      <dsp:txXfrm>
        <a:off x="4006746" y="1746173"/>
        <a:ext cx="1968669" cy="1013907"/>
      </dsp:txXfrm>
    </dsp:sp>
    <dsp:sp modelId="{E970ED12-3F7E-4E01-9834-2C94399A8547}">
      <dsp:nvSpPr>
        <dsp:cNvPr id="0" name=""/>
        <dsp:cNvSpPr/>
      </dsp:nvSpPr>
      <dsp:spPr>
        <a:xfrm>
          <a:off x="2878774" y="2816408"/>
          <a:ext cx="4224613" cy="4224613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SAM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18,76 млрд. </a:t>
          </a:r>
          <a:r>
            <a:rPr lang="ru-RU" sz="2000" kern="1200" dirty="0" smtClean="0"/>
            <a:t>₽</a:t>
          </a:r>
          <a:endParaRPr lang="ru-RU" sz="2000" kern="1200" dirty="0"/>
        </a:p>
      </dsp:txBody>
      <dsp:txXfrm>
        <a:off x="4006746" y="3133254"/>
        <a:ext cx="1968669" cy="950537"/>
      </dsp:txXfrm>
    </dsp:sp>
    <dsp:sp modelId="{FF211DD4-85D6-4B8D-BA46-7B7DF83584CD}">
      <dsp:nvSpPr>
        <dsp:cNvPr id="0" name=""/>
        <dsp:cNvSpPr/>
      </dsp:nvSpPr>
      <dsp:spPr>
        <a:xfrm>
          <a:off x="3582876" y="4224613"/>
          <a:ext cx="2816408" cy="2816408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SOM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375 млн. </a:t>
          </a:r>
          <a:r>
            <a:rPr lang="ru-RU" sz="2000" kern="1200" dirty="0" smtClean="0"/>
            <a:t>₽</a:t>
          </a:r>
          <a:endParaRPr lang="ru-RU" sz="2000" kern="1200" dirty="0"/>
        </a:p>
      </dsp:txBody>
      <dsp:txXfrm>
        <a:off x="3995330" y="4928715"/>
        <a:ext cx="1991501" cy="1408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7885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049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1065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8490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7382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2922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8054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0419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676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9664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336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59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66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7917960" y="-7544"/>
            <a:ext cx="2369035" cy="2039532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5181600" y="-7544"/>
            <a:ext cx="2736360" cy="203953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514600" y="-18080"/>
            <a:ext cx="2736360" cy="203953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7310" y="-18080"/>
            <a:ext cx="2555291" cy="20395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286996" y="0"/>
            <a:ext cx="370293" cy="21469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65985" y="2950134"/>
            <a:ext cx="8412662" cy="267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 fontScale="775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Имитационная модель работы системы отопления квартиры при 3-х тарифном электроснабжении</a:t>
            </a:r>
            <a:endParaRPr dirty="0"/>
          </a:p>
        </p:txBody>
      </p:sp>
      <p:sp>
        <p:nvSpPr>
          <p:cNvPr id="94" name="Google Shape;94;p1"/>
          <p:cNvSpPr/>
          <p:nvPr/>
        </p:nvSpPr>
        <p:spPr>
          <a:xfrm>
            <a:off x="10657288" y="0"/>
            <a:ext cx="7630712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Изображение технологического решения (продукта)</a:t>
            </a:r>
            <a:endParaRPr dirty="0"/>
          </a:p>
        </p:txBody>
      </p:sp>
      <p:sp>
        <p:nvSpPr>
          <p:cNvPr id="95" name="Google Shape;95;p1"/>
          <p:cNvSpPr/>
          <p:nvPr/>
        </p:nvSpPr>
        <p:spPr>
          <a:xfrm>
            <a:off x="10286996" y="2031988"/>
            <a:ext cx="370293" cy="21469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286996" y="4012550"/>
            <a:ext cx="370293" cy="21469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286996" y="5993112"/>
            <a:ext cx="370293" cy="21469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0286995" y="8140056"/>
            <a:ext cx="370293" cy="21469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0651467" y="0"/>
            <a:ext cx="92733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4744" y="283400"/>
            <a:ext cx="1830072" cy="139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"/>
          <p:cNvGrpSpPr/>
          <p:nvPr/>
        </p:nvGrpSpPr>
        <p:grpSpPr>
          <a:xfrm>
            <a:off x="183671" y="496460"/>
            <a:ext cx="764629" cy="814804"/>
            <a:chOff x="5451714" y="454866"/>
            <a:chExt cx="1304628" cy="1390238"/>
          </a:xfrm>
        </p:grpSpPr>
        <p:sp>
          <p:nvSpPr>
            <p:cNvPr id="102" name="Google Shape;102;p1"/>
            <p:cNvSpPr/>
            <p:nvPr/>
          </p:nvSpPr>
          <p:spPr>
            <a:xfrm>
              <a:off x="5451714" y="454866"/>
              <a:ext cx="1304628" cy="1204706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5562600" y="845185"/>
              <a:ext cx="1082855" cy="999919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1021840" y="766000"/>
            <a:ext cx="168152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Группа компаний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«Деловой альянс»</a:t>
            </a:r>
            <a:endParaRPr/>
          </a:p>
        </p:txBody>
      </p:sp>
      <p:pic>
        <p:nvPicPr>
          <p:cNvPr id="105" name="Google Shape;105;p1" descr="Picture background"/>
          <p:cNvPicPr preferRelativeResize="0"/>
          <p:nvPr/>
        </p:nvPicPr>
        <p:blipFill rotWithShape="1">
          <a:blip r:embed="rId4">
            <a:alphaModFix/>
          </a:blip>
          <a:srcRect r="73311"/>
          <a:stretch/>
        </p:blipFill>
        <p:spPr>
          <a:xfrm>
            <a:off x="8133565" y="550871"/>
            <a:ext cx="911563" cy="90163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9149860" y="770086"/>
            <a:ext cx="150160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Московский политех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565985" y="6541925"/>
            <a:ext cx="9191243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 smtClean="0">
                <a:solidFill>
                  <a:schemeClr val="tx1"/>
                </a:solidFill>
              </a:rPr>
              <a:t>Идея проекта – демонстрация интеллектуального управления отопительными приборами в зависимости от времени суток и минимизация финансовых затрат на отопление без снижения комфортной температуры 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565985" y="9063800"/>
            <a:ext cx="841266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dirty="0" smtClean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Лидер: Калюков Андрей</a:t>
            </a:r>
            <a:endParaRPr dirty="0"/>
          </a:p>
        </p:txBody>
      </p:sp>
      <p:cxnSp>
        <p:nvCxnSpPr>
          <p:cNvPr id="109" name="Google Shape;109;p1"/>
          <p:cNvCxnSpPr/>
          <p:nvPr/>
        </p:nvCxnSpPr>
        <p:spPr>
          <a:xfrm flipH="1">
            <a:off x="183670" y="1268625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/>
          <p:nvPr/>
        </p:nvCxnSpPr>
        <p:spPr>
          <a:xfrm rot="10800000">
            <a:off x="787129" y="1258443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1"/>
          <p:cNvCxnSpPr/>
          <p:nvPr/>
        </p:nvCxnSpPr>
        <p:spPr>
          <a:xfrm rot="10800000">
            <a:off x="304800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"/>
          <p:cNvCxnSpPr/>
          <p:nvPr/>
        </p:nvCxnSpPr>
        <p:spPr>
          <a:xfrm rot="10800000">
            <a:off x="337385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3599" y="582553"/>
            <a:ext cx="2188569" cy="83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38859" t="-1176" r="1" b="-1"/>
          <a:stretch/>
        </p:blipFill>
        <p:spPr>
          <a:xfrm>
            <a:off x="10750021" y="766000"/>
            <a:ext cx="7486279" cy="8552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 smtClean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ПРОБЛЕМА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-14093" y="9563100"/>
            <a:ext cx="776094" cy="735444"/>
            <a:chOff x="-14093" y="9563100"/>
            <a:chExt cx="776094" cy="735444"/>
          </a:xfrm>
        </p:grpSpPr>
        <p:sp>
          <p:nvSpPr>
            <p:cNvPr id="125" name="Google Shape;125;p2"/>
            <p:cNvSpPr/>
            <p:nvPr/>
          </p:nvSpPr>
          <p:spPr>
            <a:xfrm>
              <a:off x="-14093" y="9563100"/>
              <a:ext cx="776094" cy="73544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817" y="9744752"/>
              <a:ext cx="636274" cy="37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fld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Визуализация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(картинка / фото)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512606" y="2355599"/>
            <a:ext cx="8413271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КОНТЕКСТ И АКТУАЛЬНОСТЬ</a:t>
            </a:r>
            <a:endParaRPr dirty="0"/>
          </a:p>
          <a:p>
            <a:pPr lvl="0" algn="just"/>
            <a:r>
              <a:rPr lang="ru-RU" sz="2400" b="1" i="1" dirty="0" smtClean="0">
                <a:solidFill>
                  <a:schemeClr val="tx1"/>
                </a:solidFill>
              </a:rPr>
              <a:t>Рост </a:t>
            </a:r>
            <a:r>
              <a:rPr lang="ru-RU" sz="2400" b="1" i="1" dirty="0">
                <a:solidFill>
                  <a:schemeClr val="tx1"/>
                </a:solidFill>
              </a:rPr>
              <a:t>тарифов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на электроэнергию и </a:t>
            </a:r>
            <a:r>
              <a:rPr lang="ru-RU" sz="2400" dirty="0" smtClean="0">
                <a:solidFill>
                  <a:schemeClr val="tx1"/>
                </a:solidFill>
              </a:rPr>
              <a:t>необходимость </a:t>
            </a:r>
            <a:r>
              <a:rPr lang="ru-RU" sz="2400" b="1" i="1" dirty="0" smtClean="0">
                <a:solidFill>
                  <a:schemeClr val="tx1"/>
                </a:solidFill>
              </a:rPr>
              <a:t>минимизировать </a:t>
            </a:r>
            <a:r>
              <a:rPr lang="ru-RU" sz="2400" b="1" i="1" dirty="0">
                <a:solidFill>
                  <a:schemeClr val="tx1"/>
                </a:solidFill>
              </a:rPr>
              <a:t>затраты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на электроэнергию за </a:t>
            </a:r>
            <a:r>
              <a:rPr lang="ru-RU" sz="2400" dirty="0">
                <a:solidFill>
                  <a:schemeClr val="tx1"/>
                </a:solidFill>
              </a:rPr>
              <a:t>счет эффективного использования </a:t>
            </a:r>
            <a:r>
              <a:rPr lang="ru-RU" sz="2400" dirty="0" smtClean="0">
                <a:solidFill>
                  <a:schemeClr val="tx1"/>
                </a:solidFill>
              </a:rPr>
              <a:t>трёхтарифного </a:t>
            </a:r>
            <a:r>
              <a:rPr lang="ru-RU" sz="2400" dirty="0" smtClean="0">
                <a:solidFill>
                  <a:schemeClr val="tx1"/>
                </a:solidFill>
              </a:rPr>
              <a:t>плана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479495" y="4795393"/>
            <a:ext cx="8446382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МАСШТАБ И ПОСЛЕДСТВИЯ</a:t>
            </a:r>
            <a:endParaRPr dirty="0"/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Все </a:t>
            </a:r>
            <a:r>
              <a:rPr lang="ru-RU" sz="2400" dirty="0">
                <a:solidFill>
                  <a:schemeClr val="tx1"/>
                </a:solidFill>
              </a:rPr>
              <a:t>регионы с трёхтарифной системой </a:t>
            </a:r>
            <a:r>
              <a:rPr lang="ru-RU" sz="2400" dirty="0" smtClean="0">
                <a:solidFill>
                  <a:schemeClr val="tx1"/>
                </a:solidFill>
              </a:rPr>
              <a:t>расчётов, последствия </a:t>
            </a:r>
            <a:r>
              <a:rPr lang="ru-RU" sz="2400" dirty="0">
                <a:solidFill>
                  <a:schemeClr val="tx1"/>
                </a:solidFill>
              </a:rPr>
              <a:t>игнорирования оптимизации </a:t>
            </a: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b="1" i="1" dirty="0" smtClean="0">
                <a:solidFill>
                  <a:schemeClr val="tx1"/>
                </a:solidFill>
              </a:rPr>
              <a:t>значительные </a:t>
            </a:r>
            <a:r>
              <a:rPr lang="ru-RU" sz="2400" b="1" i="1" dirty="0">
                <a:solidFill>
                  <a:schemeClr val="tx1"/>
                </a:solidFill>
              </a:rPr>
              <a:t>финансовые потери</a:t>
            </a:r>
            <a:r>
              <a:rPr lang="ru-RU" sz="2400" dirty="0">
                <a:solidFill>
                  <a:schemeClr val="tx1"/>
                </a:solidFill>
              </a:rPr>
              <a:t> из-за оплаты отопления по максимальным пиковым тарифам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315382" y="4713395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409586" y="7276063"/>
            <a:ext cx="8516291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ВОЗМОЖНЫЕ ОГРАНИЧЕНИЯ</a:t>
            </a:r>
            <a:endParaRPr dirty="0"/>
          </a:p>
          <a:p>
            <a:pPr algn="just"/>
            <a:r>
              <a:rPr lang="ru-RU" sz="2400" b="1" i="1" dirty="0" smtClean="0">
                <a:solidFill>
                  <a:schemeClr val="tx1"/>
                </a:solidFill>
              </a:rPr>
              <a:t>Неточность </a:t>
            </a:r>
            <a:r>
              <a:rPr lang="ru-RU" sz="2400" b="1" i="1" dirty="0">
                <a:solidFill>
                  <a:schemeClr val="tx1"/>
                </a:solidFill>
              </a:rPr>
              <a:t>экономических расчетов </a:t>
            </a:r>
            <a:r>
              <a:rPr lang="ru-RU" sz="2400" dirty="0" smtClean="0">
                <a:solidFill>
                  <a:schemeClr val="tx1"/>
                </a:solidFill>
              </a:rPr>
              <a:t>модели: </a:t>
            </a:r>
            <a:r>
              <a:rPr lang="ru-RU" sz="2400" dirty="0" smtClean="0">
                <a:solidFill>
                  <a:schemeClr val="tx1"/>
                </a:solidFill>
              </a:rPr>
              <a:t>упрощение </a:t>
            </a:r>
            <a:r>
              <a:rPr lang="ru-RU" sz="2400" dirty="0">
                <a:solidFill>
                  <a:schemeClr val="tx1"/>
                </a:solidFill>
              </a:rPr>
              <a:t>реальных теплопотерь здания, усреднение метеорологических данных и невозможность учета индивидуальных моделей потребления электроэнергии </a:t>
            </a:r>
            <a:r>
              <a:rPr lang="ru-RU" sz="2400" dirty="0" smtClean="0">
                <a:solidFill>
                  <a:schemeClr val="tx1"/>
                </a:solidFill>
              </a:rPr>
              <a:t>жильцами</a:t>
            </a:r>
            <a:endParaRPr sz="2800" dirty="0">
              <a:solidFill>
                <a:schemeClr val="tx1"/>
              </a:solidFill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371990" y="7206108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9952" y="2355599"/>
            <a:ext cx="7335282" cy="7344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1528246" y="2329364"/>
            <a:ext cx="1459964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СУЩНОСТЬ ПРЕДЛАГАЕМОГО РЕШЕНИЯ И ТЕХНОЛОГИЧЕСКИЙ СТЕК </a:t>
            </a:r>
            <a:endParaRPr lang="ru-RU" dirty="0" smtClean="0"/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Решение </a:t>
            </a:r>
            <a:r>
              <a:rPr lang="ru-RU" sz="2400" dirty="0">
                <a:solidFill>
                  <a:schemeClr val="tx1"/>
                </a:solidFill>
              </a:rPr>
              <a:t>заключается в разработке алгоритма </a:t>
            </a:r>
            <a:r>
              <a:rPr lang="ru-RU" sz="2400" b="1" i="1" dirty="0">
                <a:solidFill>
                  <a:schemeClr val="tx1"/>
                </a:solidFill>
              </a:rPr>
              <a:t>интеллектуального управления</a:t>
            </a:r>
            <a:r>
              <a:rPr lang="ru-RU" sz="2400" dirty="0">
                <a:solidFill>
                  <a:schemeClr val="tx1"/>
                </a:solidFill>
              </a:rPr>
              <a:t> отопительными приборами, который </a:t>
            </a:r>
            <a:r>
              <a:rPr lang="ru-RU" sz="2400" dirty="0" smtClean="0">
                <a:solidFill>
                  <a:schemeClr val="tx1"/>
                </a:solidFill>
              </a:rPr>
              <a:t>автоматически </a:t>
            </a:r>
            <a:r>
              <a:rPr lang="ru-RU" sz="2400" dirty="0">
                <a:solidFill>
                  <a:schemeClr val="tx1"/>
                </a:solidFill>
              </a:rPr>
              <a:t>оптимизирует режимы работы системы для </a:t>
            </a:r>
            <a:r>
              <a:rPr lang="ru-RU" sz="2400" dirty="0" smtClean="0">
                <a:solidFill>
                  <a:schemeClr val="tx1"/>
                </a:solidFill>
              </a:rPr>
              <a:t>минимизации финансовых затрат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1528246" y="4522367"/>
            <a:ext cx="1459965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ФАКТИЧЕСКИЙ ПРОДУКТ, ПРОДУКТ В РЕАЛЬНОМ ИСПОЛНЕНИИ </a:t>
            </a:r>
            <a:endParaRPr lang="ru-RU" dirty="0" smtClean="0"/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С точки </a:t>
            </a:r>
            <a:r>
              <a:rPr lang="ru-RU" sz="2400" dirty="0">
                <a:solidFill>
                  <a:schemeClr val="tx1"/>
                </a:solidFill>
              </a:rPr>
              <a:t>зрения </a:t>
            </a:r>
            <a:r>
              <a:rPr lang="ru-RU" sz="2400" dirty="0" smtClean="0">
                <a:solidFill>
                  <a:schemeClr val="tx1"/>
                </a:solidFill>
              </a:rPr>
              <a:t>энергетики это </a:t>
            </a:r>
            <a:r>
              <a:rPr lang="ru-RU" sz="2400" b="1" i="1" dirty="0" smtClean="0">
                <a:solidFill>
                  <a:schemeClr val="tx1"/>
                </a:solidFill>
              </a:rPr>
              <a:t>приложение</a:t>
            </a:r>
            <a:r>
              <a:rPr lang="ru-RU" sz="2400" dirty="0" smtClean="0">
                <a:solidFill>
                  <a:schemeClr val="tx1"/>
                </a:solidFill>
              </a:rPr>
              <a:t>, оптимизирующее </a:t>
            </a:r>
            <a:r>
              <a:rPr lang="ru-RU" sz="2400" dirty="0">
                <a:solidFill>
                  <a:schemeClr val="tx1"/>
                </a:solidFill>
              </a:rPr>
              <a:t>график электрической нагрузки системы отопления для смещения энергопотребления в периоды минимальной стоимости электроэнергии и снижения пиковой нагрузки на сеть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375950" y="4456236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1463550" y="6838564"/>
            <a:ext cx="14664345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ОСНОВНЫЕ ЭКСПЛУАТАЦИОННЫЕ ХАРАКТЕРИСТИКИ </a:t>
            </a:r>
            <a:endParaRPr lang="ru-RU" dirty="0" smtClean="0"/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К </a:t>
            </a:r>
            <a:r>
              <a:rPr lang="ru-RU" sz="2400" dirty="0">
                <a:solidFill>
                  <a:schemeClr val="tx1"/>
                </a:solidFill>
              </a:rPr>
              <a:t>основным эксплуатационным характеристикам проекта относятся </a:t>
            </a:r>
            <a:r>
              <a:rPr lang="ru-RU" sz="2400" b="1" i="1" dirty="0">
                <a:solidFill>
                  <a:schemeClr val="tx1"/>
                </a:solidFill>
              </a:rPr>
              <a:t>точность прогнозирования теплопотерь</a:t>
            </a:r>
            <a:r>
              <a:rPr lang="ru-RU" sz="2400" dirty="0">
                <a:solidFill>
                  <a:schemeClr val="tx1"/>
                </a:solidFill>
              </a:rPr>
              <a:t> (погрешность до 5%), </a:t>
            </a:r>
            <a:r>
              <a:rPr lang="ru-RU" sz="2400" b="1" i="1" dirty="0">
                <a:solidFill>
                  <a:schemeClr val="tx1"/>
                </a:solidFill>
              </a:rPr>
              <a:t>эффективность распределения </a:t>
            </a:r>
            <a:r>
              <a:rPr lang="ru-RU" sz="2400" dirty="0">
                <a:solidFill>
                  <a:schemeClr val="tx1"/>
                </a:solidFill>
              </a:rPr>
              <a:t>нагрузки между тарифными зонами (снижение пикового потребления на 15-20%) и достижение </a:t>
            </a:r>
            <a:r>
              <a:rPr lang="ru-RU" sz="2400" b="1" i="1" dirty="0">
                <a:solidFill>
                  <a:schemeClr val="tx1"/>
                </a:solidFill>
              </a:rPr>
              <a:t>экономии затрат </a:t>
            </a:r>
            <a:r>
              <a:rPr lang="ru-RU" sz="2400" dirty="0">
                <a:solidFill>
                  <a:schemeClr val="tx1"/>
                </a:solidFill>
              </a:rPr>
              <a:t>на отопление в диапазоне 20-30% при сохранении комфортного температурного режима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375950" y="6751439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1533296" y="1809412"/>
            <a:ext cx="14599649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КОМПЛЕКТАЦИЯ</a:t>
            </a:r>
          </a:p>
          <a:p>
            <a:pPr lvl="0" algn="just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Приложение на смартфоне и необходимая инфраструктура в жилом помещении пользователя</a:t>
            </a:r>
            <a:endParaRPr sz="2400" dirty="0">
              <a:solidFill>
                <a:schemeClr val="tx1">
                  <a:lumMod val="85000"/>
                  <a:lumOff val="15000"/>
                </a:schemeClr>
              </a:solidFill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381000" y="174269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490" y="3014056"/>
            <a:ext cx="3124636" cy="69496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679" y="3014724"/>
            <a:ext cx="3265562" cy="6975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837" r="970"/>
          <a:stretch/>
        </p:blipFill>
        <p:spPr>
          <a:xfrm>
            <a:off x="5163899" y="3008243"/>
            <a:ext cx="7266640" cy="672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 sz="180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1362602" y="4329643"/>
            <a:ext cx="8762486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ПОТЕНЦИАЛЬНЫЙ ЗАКАЗЧИК</a:t>
            </a:r>
            <a:endParaRPr dirty="0"/>
          </a:p>
          <a:p>
            <a:pPr lvl="0" algn="just"/>
            <a:r>
              <a:rPr lang="ru-RU" sz="2400" b="1" i="1" dirty="0" smtClean="0">
                <a:solidFill>
                  <a:schemeClr val="dk1"/>
                </a:solidFill>
              </a:rPr>
              <a:t>Владелец </a:t>
            </a:r>
            <a:r>
              <a:rPr lang="ru-RU" sz="2400" b="1" i="1" dirty="0" smtClean="0">
                <a:solidFill>
                  <a:schemeClr val="dk1"/>
                </a:solidFill>
              </a:rPr>
              <a:t>квартиры или частного дома</a:t>
            </a:r>
            <a:r>
              <a:rPr lang="ru-RU" sz="2400" dirty="0" smtClean="0">
                <a:solidFill>
                  <a:schemeClr val="dk1"/>
                </a:solidFill>
              </a:rPr>
              <a:t> </a:t>
            </a:r>
            <a:r>
              <a:rPr lang="ru-RU" sz="2400" dirty="0">
                <a:solidFill>
                  <a:schemeClr val="dk1"/>
                </a:solidFill>
              </a:rPr>
              <a:t>с электрическим отоплением, столкнувшийся со значительным ростом счетов за электроэнергию в отопительный сезон и желающий снизить затраты за счет перехода на трёхтарифный учёт с оптимизацией режима работы </a:t>
            </a:r>
            <a:r>
              <a:rPr lang="ru-RU" sz="2400" dirty="0" smtClean="0">
                <a:solidFill>
                  <a:schemeClr val="dk1"/>
                </a:solidFill>
              </a:rPr>
              <a:t>обогревателей</a:t>
            </a:r>
          </a:p>
          <a:p>
            <a:pPr lvl="0" algn="just"/>
            <a:endParaRPr sz="2400" dirty="0">
              <a:solidFill>
                <a:srgbClr val="6000A8"/>
              </a:solidFill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262626"/>
              </a:solidFill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9430" y="1480790"/>
            <a:ext cx="7142568" cy="8806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ОЦЕНКА РЫНКА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6" y="2346174"/>
            <a:ext cx="9290736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ОПИСАНИЕ РЫНКА, НА КОТОРОМ ВЫ </a:t>
            </a: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РАБОТАЕТЕ</a:t>
            </a:r>
          </a:p>
          <a:p>
            <a:pPr lvl="0" algn="just"/>
            <a:r>
              <a:rPr lang="ru-RU" sz="2400" dirty="0">
                <a:solidFill>
                  <a:schemeClr val="tx1"/>
                </a:solidFill>
              </a:rPr>
              <a:t>Проект работает на </a:t>
            </a:r>
            <a:r>
              <a:rPr lang="ru-RU" sz="2400" b="1" i="1" dirty="0">
                <a:solidFill>
                  <a:schemeClr val="tx1"/>
                </a:solidFill>
              </a:rPr>
              <a:t>рынке энергоэффективных решений </a:t>
            </a:r>
            <a:r>
              <a:rPr lang="ru-RU" sz="2400" dirty="0">
                <a:solidFill>
                  <a:schemeClr val="tx1"/>
                </a:solidFill>
              </a:rPr>
              <a:t>для жилой недвижимости, ориентированном на владельцев квартир </a:t>
            </a:r>
            <a:r>
              <a:rPr lang="ru-RU" sz="2400" dirty="0" smtClean="0">
                <a:solidFill>
                  <a:schemeClr val="tx1"/>
                </a:solidFill>
              </a:rPr>
              <a:t>и обслуживающие их управляющие компании</a:t>
            </a: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6" y="4545039"/>
            <a:ext cx="9290736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ОБЪЕМ </a:t>
            </a: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РЫНКА</a:t>
            </a:r>
            <a:endParaRPr lang="en-US" sz="2800" dirty="0" smtClean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ru-RU" sz="2400" b="1" i="1" dirty="0" smtClean="0">
                <a:solidFill>
                  <a:schemeClr val="tx1"/>
                </a:solidFill>
              </a:rPr>
              <a:t>РАМ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- глобальный рынок энергосберегающих решений 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0" algn="just"/>
            <a:r>
              <a:rPr lang="ru-RU" sz="2400" b="1" i="1" dirty="0" smtClean="0">
                <a:solidFill>
                  <a:schemeClr val="tx1"/>
                </a:solidFill>
              </a:rPr>
              <a:t>ТАМ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</a:rPr>
              <a:t>российский </a:t>
            </a:r>
            <a:r>
              <a:rPr lang="ru-RU" sz="2400" dirty="0">
                <a:solidFill>
                  <a:schemeClr val="tx1"/>
                </a:solidFill>
              </a:rPr>
              <a:t>рынок энергосберегающих </a:t>
            </a:r>
            <a:r>
              <a:rPr lang="ru-RU" sz="2400" dirty="0" smtClean="0">
                <a:solidFill>
                  <a:schemeClr val="tx1"/>
                </a:solidFill>
              </a:rPr>
              <a:t>решений</a:t>
            </a:r>
            <a:endParaRPr lang="ru-RU" sz="2400" dirty="0">
              <a:solidFill>
                <a:schemeClr val="tx1"/>
              </a:solidFill>
            </a:endParaRPr>
          </a:p>
          <a:p>
            <a:pPr lvl="0" algn="just"/>
            <a:r>
              <a:rPr lang="ru-RU" sz="2400" b="1" i="1" dirty="0" smtClean="0">
                <a:solidFill>
                  <a:schemeClr val="tx1"/>
                </a:solidFill>
              </a:rPr>
              <a:t>SAM</a:t>
            </a:r>
            <a:r>
              <a:rPr lang="ru-RU" sz="2400" dirty="0" smtClean="0">
                <a:solidFill>
                  <a:schemeClr val="tx1"/>
                </a:solidFill>
              </a:rPr>
              <a:t> - российский </a:t>
            </a:r>
            <a:r>
              <a:rPr lang="ru-RU" sz="2400" dirty="0">
                <a:solidFill>
                  <a:schemeClr val="tx1"/>
                </a:solidFill>
              </a:rPr>
              <a:t>рынок энергосберегающих решений в сегменте </a:t>
            </a:r>
            <a:r>
              <a:rPr lang="ru-RU" sz="2400" dirty="0" smtClean="0">
                <a:solidFill>
                  <a:schemeClr val="tx1"/>
                </a:solidFill>
              </a:rPr>
              <a:t>«Население» </a:t>
            </a:r>
          </a:p>
          <a:p>
            <a:pPr lvl="0" algn="just"/>
            <a:r>
              <a:rPr lang="ru-RU" sz="2400" b="1" i="1" dirty="0" smtClean="0">
                <a:solidFill>
                  <a:schemeClr val="tx1"/>
                </a:solidFill>
              </a:rPr>
              <a:t>SOM</a:t>
            </a:r>
            <a:r>
              <a:rPr lang="ru-RU" sz="2400" dirty="0" smtClean="0">
                <a:solidFill>
                  <a:schemeClr val="tx1"/>
                </a:solidFill>
              </a:rPr>
              <a:t> - российский рынок </a:t>
            </a:r>
            <a:r>
              <a:rPr lang="ru-RU" sz="2400" dirty="0">
                <a:solidFill>
                  <a:schemeClr val="tx1"/>
                </a:solidFill>
              </a:rPr>
              <a:t>энергосберегающих решений в сегменте </a:t>
            </a:r>
            <a:r>
              <a:rPr lang="ru-RU" sz="2400" dirty="0" smtClean="0">
                <a:solidFill>
                  <a:schemeClr val="tx1"/>
                </a:solidFill>
              </a:rPr>
              <a:t>«Население» </a:t>
            </a:r>
            <a:r>
              <a:rPr lang="ru-RU" sz="2400" dirty="0">
                <a:solidFill>
                  <a:schemeClr val="tx1"/>
                </a:solidFill>
              </a:rPr>
              <a:t>для нужд отопления 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4399866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6" y="7516526"/>
            <a:ext cx="9290736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ДИНАМИКА РЫНКА, </a:t>
            </a: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СЕЗОННОСТЬ</a:t>
            </a: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Устойчивая </a:t>
            </a:r>
            <a:r>
              <a:rPr lang="ru-RU" sz="2400" b="1" i="1" dirty="0" smtClean="0">
                <a:solidFill>
                  <a:schemeClr val="tx1"/>
                </a:solidFill>
              </a:rPr>
              <a:t>восходящая динамика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>
                <a:solidFill>
                  <a:schemeClr val="tx1"/>
                </a:solidFill>
              </a:rPr>
              <a:t>обусловленную ростом тарифов на </a:t>
            </a:r>
            <a:r>
              <a:rPr lang="ru-RU" sz="2400" dirty="0" smtClean="0">
                <a:solidFill>
                  <a:schemeClr val="tx1"/>
                </a:solidFill>
              </a:rPr>
              <a:t>электроэнергию, </a:t>
            </a:r>
            <a:r>
              <a:rPr lang="ru-RU" sz="2400" dirty="0">
                <a:solidFill>
                  <a:schemeClr val="tx1"/>
                </a:solidFill>
              </a:rPr>
              <a:t>с ярко выраженной сезонностью спроса в осенне-зимний </a:t>
            </a:r>
            <a:r>
              <a:rPr lang="ru-RU" sz="2400" dirty="0" smtClean="0">
                <a:solidFill>
                  <a:schemeClr val="tx1"/>
                </a:solidFill>
              </a:rPr>
              <a:t>период</a:t>
            </a:r>
            <a:endParaRPr sz="28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742591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43693508"/>
              </p:ext>
            </p:extLst>
          </p:nvPr>
        </p:nvGraphicFramePr>
        <p:xfrm>
          <a:off x="9568717" y="2023358"/>
          <a:ext cx="9982162" cy="7041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АНАЛИЗ КОНКУРЕНТОВ</a:t>
            </a:r>
            <a:endParaRPr sz="180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598738"/>
              </p:ext>
            </p:extLst>
          </p:nvPr>
        </p:nvGraphicFramePr>
        <p:xfrm>
          <a:off x="381001" y="2286000"/>
          <a:ext cx="17098615" cy="7095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5069"/>
                <a:gridCol w="2544417"/>
                <a:gridCol w="3684104"/>
                <a:gridCol w="3220279"/>
                <a:gridCol w="3034746"/>
              </a:tblGrid>
              <a:tr h="141909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Продукт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Экономичность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Автоматизация управления</a:t>
                      </a:r>
                      <a:r>
                        <a:rPr lang="ru-RU" sz="2400" baseline="0" dirty="0" smtClean="0"/>
                        <a:t> температурой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Отчеты об использовании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Дистанционное управление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9090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Экотепло</a:t>
                      </a:r>
                      <a:endParaRPr lang="ru-RU" sz="2800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909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Умные термостаты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="1" i="1" baseline="0" dirty="0" smtClean="0"/>
                        <a:t>Google Nest</a:t>
                      </a:r>
                      <a:endParaRPr lang="ru-RU" sz="2400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909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Программа для расчета тепловых потерь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="1" i="1" baseline="0" dirty="0" smtClean="0"/>
                        <a:t>TeploCAD</a:t>
                      </a:r>
                      <a:endParaRPr lang="ru-RU" sz="2400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9090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/>
                        <a:t>Производитель котлов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="1" i="1" baseline="0" dirty="0" smtClean="0"/>
                        <a:t>Buderus</a:t>
                      </a:r>
                      <a:endParaRPr lang="ru-RU" sz="2400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210" y="4013167"/>
            <a:ext cx="741961" cy="77086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209" y="5358304"/>
            <a:ext cx="741961" cy="77086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208" y="8220147"/>
            <a:ext cx="741961" cy="77086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853" y="4013167"/>
            <a:ext cx="741961" cy="77086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852" y="8220147"/>
            <a:ext cx="741961" cy="7708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273" y="4013167"/>
            <a:ext cx="741961" cy="77086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272" y="5358304"/>
            <a:ext cx="741961" cy="77086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4712" y="4013167"/>
            <a:ext cx="741961" cy="77086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4712" y="5448291"/>
            <a:ext cx="741961" cy="7708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407" y="5448291"/>
            <a:ext cx="751406" cy="77086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852" y="6883415"/>
            <a:ext cx="751406" cy="77086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8272" y="6842862"/>
            <a:ext cx="751406" cy="77086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4712" y="8318539"/>
            <a:ext cx="751406" cy="770868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8272" y="8220147"/>
            <a:ext cx="751406" cy="77086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763" y="6842862"/>
            <a:ext cx="751406" cy="77086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8361" y="6843371"/>
            <a:ext cx="741961" cy="77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10995660" y="1485900"/>
            <a:ext cx="6622163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>
                <a:solidFill>
                  <a:srgbClr val="7F7F7F"/>
                </a:solidFill>
              </a:rPr>
              <a:t>Визуализация</a:t>
            </a:r>
            <a:endParaRPr sz="2700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86C9D6"/>
                </a:solidFill>
                <a:latin typeface="Arial"/>
                <a:ea typeface="Arial"/>
                <a:cs typeface="Arial"/>
                <a:sym typeface="Arial"/>
              </a:rPr>
              <a:t>БИЗНЕС-МОДЕЛЬ</a:t>
            </a:r>
            <a:endParaRPr sz="1800" dirty="0">
              <a:solidFill>
                <a:srgbClr val="86C9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6" y="2449285"/>
            <a:ext cx="802215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Ценность и уникальность</a:t>
            </a:r>
            <a:endParaRPr lang="ru-RU" sz="2800" cap="all" dirty="0">
              <a:solidFill>
                <a:srgbClr val="6000A8"/>
              </a:solidFill>
            </a:endParaRP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</a:rPr>
              <a:t>Предложение </a:t>
            </a:r>
            <a:r>
              <a:rPr lang="ru-RU" sz="2000" dirty="0" smtClean="0">
                <a:solidFill>
                  <a:schemeClr val="tx1"/>
                </a:solidFill>
              </a:rPr>
              <a:t>плановой экономии: клиент оплачивает не программное обеспечение, а </a:t>
            </a:r>
            <a:r>
              <a:rPr lang="ru-RU" sz="2000" b="1" i="1" dirty="0" smtClean="0">
                <a:solidFill>
                  <a:schemeClr val="tx1"/>
                </a:solidFill>
              </a:rPr>
              <a:t>гарантированный результат </a:t>
            </a:r>
            <a:r>
              <a:rPr lang="ru-RU" sz="2000" dirty="0" smtClean="0">
                <a:solidFill>
                  <a:schemeClr val="tx1"/>
                </a:solidFill>
              </a:rPr>
              <a:t>— процент </a:t>
            </a:r>
            <a:r>
              <a:rPr lang="ru-RU" sz="2000" dirty="0" smtClean="0">
                <a:solidFill>
                  <a:schemeClr val="tx1"/>
                </a:solidFill>
              </a:rPr>
              <a:t>от </a:t>
            </a:r>
            <a:r>
              <a:rPr lang="ru-RU" sz="2000" dirty="0" smtClean="0">
                <a:solidFill>
                  <a:schemeClr val="tx1"/>
                </a:solidFill>
              </a:rPr>
              <a:t>сэкономленных средств на оплате </a:t>
            </a:r>
            <a:r>
              <a:rPr lang="ru-RU" sz="2000" dirty="0" smtClean="0">
                <a:solidFill>
                  <a:schemeClr val="tx1"/>
                </a:solidFill>
              </a:rPr>
              <a:t>электроэнергии</a:t>
            </a:r>
            <a:endParaRPr lang="ru-RU" sz="20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6" y="4166601"/>
            <a:ext cx="792055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Монетизация</a:t>
            </a: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</a:rPr>
              <a:t>Продажа </a:t>
            </a:r>
            <a:r>
              <a:rPr lang="ru-RU" sz="2000" b="1" i="1" dirty="0" smtClean="0">
                <a:solidFill>
                  <a:schemeClr val="tx1"/>
                </a:solidFill>
              </a:rPr>
              <a:t>коробочного решения</a:t>
            </a:r>
            <a:r>
              <a:rPr lang="ru-RU" sz="2000" dirty="0" smtClean="0">
                <a:solidFill>
                  <a:schemeClr val="tx1"/>
                </a:solidFill>
              </a:rPr>
              <a:t> за 50 тыс. ₽ + </a:t>
            </a:r>
            <a:r>
              <a:rPr lang="ru-RU" sz="2000" b="1" i="1" dirty="0" smtClean="0">
                <a:solidFill>
                  <a:schemeClr val="tx1"/>
                </a:solidFill>
              </a:rPr>
              <a:t>подписка на приложение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200 </a:t>
            </a:r>
            <a:r>
              <a:rPr lang="ru-RU" sz="2000" dirty="0" smtClean="0">
                <a:solidFill>
                  <a:schemeClr val="tx1"/>
                </a:solidFill>
              </a:rPr>
              <a:t>₽ / мес.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3935769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6" y="5778643"/>
            <a:ext cx="7920554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Ограничения</a:t>
            </a:r>
          </a:p>
          <a:p>
            <a:pPr lvl="0" algn="just"/>
            <a:r>
              <a:rPr lang="ru-RU" sz="2000" b="1" i="1" dirty="0" smtClean="0">
                <a:solidFill>
                  <a:schemeClr val="tx1"/>
                </a:solidFill>
              </a:rPr>
              <a:t>Прямая </a:t>
            </a:r>
            <a:r>
              <a:rPr lang="ru-RU" sz="2000" b="1" i="1" dirty="0" smtClean="0">
                <a:solidFill>
                  <a:schemeClr val="tx1"/>
                </a:solidFill>
              </a:rPr>
              <a:t>зависимость </a:t>
            </a:r>
            <a:r>
              <a:rPr lang="ru-RU" sz="2000" dirty="0" smtClean="0">
                <a:solidFill>
                  <a:schemeClr val="tx1"/>
                </a:solidFill>
              </a:rPr>
              <a:t>дохода проекта от климатических </a:t>
            </a:r>
            <a:r>
              <a:rPr lang="ru-RU" sz="2000" dirty="0" smtClean="0">
                <a:solidFill>
                  <a:schemeClr val="tx1"/>
                </a:solidFill>
              </a:rPr>
              <a:t>условий, </a:t>
            </a:r>
            <a:r>
              <a:rPr lang="ru-RU" sz="2000" dirty="0" smtClean="0">
                <a:solidFill>
                  <a:schemeClr val="tx1"/>
                </a:solidFill>
              </a:rPr>
              <a:t>тарифной политики энергокомпаний и дисциплины пользователей в соблюдении рекомендованных настроек системы</a:t>
            </a:r>
            <a:endParaRPr lang="ru-RU" sz="20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5547811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0;p6">
            <a:extLst>
              <a:ext uri="{FF2B5EF4-FFF2-40B4-BE49-F238E27FC236}">
                <a16:creationId xmlns="" xmlns:a16="http://schemas.microsoft.com/office/drawing/2014/main" id="{118543FA-AF05-4CDD-BAA0-A169E646E16B}"/>
              </a:ext>
            </a:extLst>
          </p:cNvPr>
          <p:cNvSpPr txBox="1"/>
          <p:nvPr/>
        </p:nvSpPr>
        <p:spPr>
          <a:xfrm>
            <a:off x="1528246" y="7784224"/>
            <a:ext cx="7920554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Партнеры и </a:t>
            </a:r>
            <a:r>
              <a:rPr lang="ru-RU" sz="2800" cap="all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ресурсы</a:t>
            </a:r>
          </a:p>
          <a:p>
            <a:pPr lvl="0" algn="just"/>
            <a:r>
              <a:rPr lang="ru-RU" sz="2000" b="1" i="1" dirty="0" smtClean="0">
                <a:solidFill>
                  <a:schemeClr val="tx1"/>
                </a:solidFill>
              </a:rPr>
              <a:t>Управляющие </a:t>
            </a:r>
            <a:r>
              <a:rPr lang="ru-RU" sz="2000" b="1" i="1" dirty="0" smtClean="0">
                <a:solidFill>
                  <a:schemeClr val="tx1"/>
                </a:solidFill>
              </a:rPr>
              <a:t>компании ЖКХ </a:t>
            </a:r>
            <a:r>
              <a:rPr lang="ru-RU" sz="2000" dirty="0" smtClean="0">
                <a:solidFill>
                  <a:schemeClr val="tx1"/>
                </a:solidFill>
              </a:rPr>
              <a:t>и поставщики оборудования «умный дом», а основные ресурсы — алгоритмы оптимизации, платформа для симуляций и доступ к данным о тарифах и погоде</a:t>
            </a:r>
            <a:endParaRPr lang="ru-RU" sz="20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2" name="Google Shape;211;p6">
            <a:extLst>
              <a:ext uri="{FF2B5EF4-FFF2-40B4-BE49-F238E27FC236}">
                <a16:creationId xmlns="" xmlns:a16="http://schemas.microsoft.com/office/drawing/2014/main" id="{D06EDF0C-42A5-41BE-9490-439E926EF0B5}"/>
              </a:ext>
            </a:extLst>
          </p:cNvPr>
          <p:cNvSpPr txBox="1"/>
          <p:nvPr/>
        </p:nvSpPr>
        <p:spPr>
          <a:xfrm>
            <a:off x="375950" y="755339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FBB3C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dirty="0">
              <a:solidFill>
                <a:srgbClr val="FBB3C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545" y="1326297"/>
            <a:ext cx="6622163" cy="88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КОМАНДА ПРОЕКТА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8" name="Google Shape;258;p8"/>
          <p:cNvGraphicFramePr/>
          <p:nvPr>
            <p:extLst>
              <p:ext uri="{D42A27DB-BD31-4B8C-83A1-F6EECF244321}">
                <p14:modId xmlns:p14="http://schemas.microsoft.com/office/powerpoint/2010/main" val="298097873"/>
              </p:ext>
            </p:extLst>
          </p:nvPr>
        </p:nvGraphicFramePr>
        <p:xfrm>
          <a:off x="1066801" y="2285998"/>
          <a:ext cx="16154400" cy="7277103"/>
        </p:xfrm>
        <a:graphic>
          <a:graphicData uri="http://schemas.openxmlformats.org/drawingml/2006/table">
            <a:tbl>
              <a:tblPr firstRow="1" bandRow="1">
                <a:noFill/>
                <a:tableStyleId>{36420258-7AEB-4361-B5D0-A842EF7D3DC2}</a:tableStyleId>
              </a:tblPr>
              <a:tblGrid>
                <a:gridCol w="5791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94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2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080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7327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>
                          <a:solidFill>
                            <a:schemeClr val="lt1"/>
                          </a:solidFill>
                        </a:rPr>
                        <a:t>№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>
                          <a:solidFill>
                            <a:schemeClr val="lt1"/>
                          </a:solidFill>
                        </a:rPr>
                        <a:t>ФИО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 dirty="0">
                          <a:solidFill>
                            <a:schemeClr val="lt1"/>
                          </a:solidFill>
                        </a:rPr>
                        <a:t>Роль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500">
                          <a:solidFill>
                            <a:schemeClr val="lt1"/>
                          </a:solidFill>
                        </a:rPr>
                        <a:t>Опыт, компетенции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615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600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Калюков Андрей Александрович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Лидер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(определение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стратегии, реализация концепции)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Получение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профильного образования в области электроэнергетики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615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600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Будаев Никита Алексеевич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Аналитик данных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(создание математических моделей)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615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600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Ключников Александр Игоревич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Администратор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(координация сроков, бюджета,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работы команды)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230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60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Матюшин Павел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Александрович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Специалист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по визуализации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(переработка сложных расчетов в интуитивные графики и таблицы для клиентов)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9615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600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Петренко Валерий Дмитриевич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Маркетолог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(поиск клиентов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9615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600" dirty="0"/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Рождественский Андрей Александрович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Инженер-энергетик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(адаптация модели под реальное оборудование</a:t>
                      </a:r>
                      <a:r>
                        <a:rPr lang="ru-RU" sz="20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и нормативы)</a:t>
                      </a: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20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000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  <a:sym typeface="Arial"/>
              </a:rPr>
              <a:t>ДОРОЖНАЯ КАРТА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5" y="2301815"/>
            <a:ext cx="8291615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  <a:sym typeface="Arial"/>
              </a:rPr>
              <a:t>ГОРИЗОНТ ПЛАНИРОВАНИЯ</a:t>
            </a:r>
            <a:endParaRPr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Через </a:t>
            </a:r>
            <a:r>
              <a:rPr lang="ru-RU" sz="2400" dirty="0">
                <a:solidFill>
                  <a:schemeClr val="tx1"/>
                </a:solidFill>
              </a:rPr>
              <a:t>1 год — </a:t>
            </a:r>
            <a:r>
              <a:rPr lang="ru-RU" sz="2400" b="1" i="1" dirty="0">
                <a:solidFill>
                  <a:schemeClr val="tx1"/>
                </a:solidFill>
              </a:rPr>
              <a:t>запуск пилотных объектов и отладка модели</a:t>
            </a:r>
            <a:r>
              <a:rPr lang="ru-RU" sz="2400" dirty="0">
                <a:solidFill>
                  <a:schemeClr val="tx1"/>
                </a:solidFill>
              </a:rPr>
              <a:t>; через 3 года — </a:t>
            </a:r>
            <a:r>
              <a:rPr lang="ru-RU" sz="2400" b="1" i="1" dirty="0">
                <a:solidFill>
                  <a:schemeClr val="tx1"/>
                </a:solidFill>
              </a:rPr>
              <a:t>масштабирование</a:t>
            </a:r>
            <a:r>
              <a:rPr lang="ru-RU" sz="2400" dirty="0">
                <a:solidFill>
                  <a:schemeClr val="tx1"/>
                </a:solidFill>
              </a:rPr>
              <a:t> на 5 регионов и интеграция с системами «умный дом»; через 5 лет —  </a:t>
            </a:r>
            <a:r>
              <a:rPr lang="ru-RU" sz="2400" b="1" i="1" dirty="0">
                <a:solidFill>
                  <a:schemeClr val="tx1"/>
                </a:solidFill>
              </a:rPr>
              <a:t>выход на рынок СНГ</a:t>
            </a:r>
            <a:endParaRPr sz="3200" b="1" i="1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07098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6" y="4544274"/>
            <a:ext cx="8291614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</a:rPr>
              <a:t>ОСНОВНЫЕ ФАЗЫ</a:t>
            </a:r>
            <a:endParaRPr lang="ru-RU" sz="2800" dirty="0">
              <a:solidFill>
                <a:srgbClr val="6000A8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Разработка </a:t>
            </a:r>
            <a:r>
              <a:rPr lang="ru-RU" sz="2400" dirty="0">
                <a:solidFill>
                  <a:schemeClr val="tx1"/>
                </a:solidFill>
              </a:rPr>
              <a:t>и тестирование имитационной модели (3 мес.), запуск пилотного проекта </a:t>
            </a:r>
            <a:r>
              <a:rPr lang="ru-RU" sz="2400" dirty="0" smtClean="0">
                <a:solidFill>
                  <a:schemeClr val="tx1"/>
                </a:solidFill>
              </a:rPr>
              <a:t>(</a:t>
            </a:r>
            <a:r>
              <a:rPr lang="ru-RU" sz="2400" dirty="0">
                <a:solidFill>
                  <a:schemeClr val="tx1"/>
                </a:solidFill>
              </a:rPr>
              <a:t>6 мес.), коммерческое масштабирование (12 мес</a:t>
            </a:r>
            <a:r>
              <a:rPr lang="ru-RU" sz="2400" dirty="0" smtClean="0">
                <a:solidFill>
                  <a:schemeClr val="tx1"/>
                </a:solidFill>
              </a:rPr>
              <a:t>.)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375950" y="431344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6" y="6417401"/>
            <a:ext cx="8291614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6000A8"/>
                </a:solidFill>
              </a:rPr>
              <a:t>ДОСТИГНУТЫЕ РЕЗУЛЬТАТЫ И ЗАДАЧИ В ПЕРСПЕКТИВЕ </a:t>
            </a:r>
            <a:endParaRPr lang="en-US" sz="2800" dirty="0" smtClean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Успешно </a:t>
            </a:r>
            <a:r>
              <a:rPr lang="ru-RU" sz="2400" dirty="0">
                <a:solidFill>
                  <a:schemeClr val="tx1"/>
                </a:solidFill>
              </a:rPr>
              <a:t>протестированная пилотная версия модели на 3 объектах, подтвердившая </a:t>
            </a:r>
            <a:r>
              <a:rPr lang="ru-RU" sz="2400" b="1" i="1" dirty="0">
                <a:solidFill>
                  <a:schemeClr val="tx1"/>
                </a:solidFill>
              </a:rPr>
              <a:t>экономию 23-28%, </a:t>
            </a:r>
            <a:r>
              <a:rPr lang="ru-RU" sz="2400" dirty="0">
                <a:solidFill>
                  <a:schemeClr val="tx1"/>
                </a:solidFill>
              </a:rPr>
              <a:t>а ключевой ближайшей задачей является интеграция платформы с системами «умный дом» для 5 управляющих компаний в течение следующего квартала</a:t>
            </a:r>
            <a:endParaRPr sz="24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6186569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ADDAE3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ADDA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266" r="3277"/>
          <a:stretch/>
        </p:blipFill>
        <p:spPr>
          <a:xfrm>
            <a:off x="11181107" y="1485900"/>
            <a:ext cx="6878293" cy="865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485900"/>
            <a:ext cx="5255616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733098" y="1485900"/>
            <a:ext cx="5255616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4035130" y="1485900"/>
            <a:ext cx="5255616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401672" y="1485900"/>
            <a:ext cx="5255616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81000" y="495300"/>
            <a:ext cx="1588784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ЗАПРОС НА РЕСУРСЫ</a:t>
            </a:r>
            <a:endParaRPr sz="1800" dirty="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-14093" y="9563100"/>
            <a:ext cx="776094" cy="7354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9F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1528245" y="2449285"/>
            <a:ext cx="10411963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Что вы хотите от партнера(</a:t>
            </a:r>
            <a:r>
              <a:rPr lang="ru-RU" sz="2800" cap="all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ов</a:t>
            </a: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)? </a:t>
            </a: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Для </a:t>
            </a:r>
            <a:r>
              <a:rPr lang="ru-RU" sz="2400" dirty="0">
                <a:solidFill>
                  <a:schemeClr val="tx1"/>
                </a:solidFill>
              </a:rPr>
              <a:t>реализации проекта требуется </a:t>
            </a:r>
            <a:r>
              <a:rPr lang="ru-RU" sz="2400" b="1" i="1" dirty="0" smtClean="0">
                <a:solidFill>
                  <a:schemeClr val="tx1"/>
                </a:solidFill>
              </a:rPr>
              <a:t>608 тыс. </a:t>
            </a:r>
            <a:r>
              <a:rPr lang="ru-RU" sz="2400" b="1" i="1" dirty="0">
                <a:solidFill>
                  <a:schemeClr val="tx1"/>
                </a:solidFill>
              </a:rPr>
              <a:t>₽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на 12 месяцев, включая фонд оплаты труда команды из </a:t>
            </a:r>
            <a:r>
              <a:rPr lang="ru-RU" sz="2400" dirty="0" smtClean="0">
                <a:solidFill>
                  <a:schemeClr val="tx1"/>
                </a:solidFill>
              </a:rPr>
              <a:t>3 </a:t>
            </a:r>
            <a:r>
              <a:rPr lang="ru-RU" sz="2400" dirty="0">
                <a:solidFill>
                  <a:schemeClr val="tx1"/>
                </a:solidFill>
              </a:rPr>
              <a:t>специалистов, </a:t>
            </a:r>
            <a:r>
              <a:rPr lang="ru-RU" sz="2400" dirty="0" smtClean="0">
                <a:solidFill>
                  <a:schemeClr val="tx1"/>
                </a:solidFill>
              </a:rPr>
              <a:t>комплектующие </a:t>
            </a:r>
            <a:r>
              <a:rPr lang="ru-RU" sz="2400" dirty="0">
                <a:solidFill>
                  <a:schemeClr val="tx1"/>
                </a:solidFill>
              </a:rPr>
              <a:t>и программное </a:t>
            </a:r>
            <a:r>
              <a:rPr lang="ru-RU" sz="2400" dirty="0" smtClean="0">
                <a:solidFill>
                  <a:schemeClr val="tx1"/>
                </a:solidFill>
              </a:rPr>
              <a:t>обеспечение</a:t>
            </a:r>
            <a:endParaRPr lang="ru-RU" sz="24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1528244" y="4578797"/>
            <a:ext cx="10411964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Для чего вам это нужно? Сделка ДО, сделка ПОСЛЕ</a:t>
            </a: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Привлечение </a:t>
            </a:r>
            <a:r>
              <a:rPr lang="ru-RU" sz="2400" dirty="0">
                <a:solidFill>
                  <a:schemeClr val="tx1"/>
                </a:solidFill>
              </a:rPr>
              <a:t>ресурсов направлено на создание </a:t>
            </a:r>
            <a:r>
              <a:rPr lang="ru-RU" sz="2400" b="1" i="1" dirty="0">
                <a:solidFill>
                  <a:schemeClr val="tx1"/>
                </a:solidFill>
              </a:rPr>
              <a:t>коммерческой версии 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>
                <a:solidFill>
                  <a:schemeClr val="tx1"/>
                </a:solidFill>
              </a:rPr>
              <a:t>комплекса</a:t>
            </a:r>
            <a:r>
              <a:rPr lang="ru-RU" sz="2400" dirty="0">
                <a:solidFill>
                  <a:schemeClr val="tx1"/>
                </a:solidFill>
              </a:rPr>
              <a:t>, что позволит в течение 12 месяцев </a:t>
            </a:r>
            <a:r>
              <a:rPr lang="ru-RU" sz="2400" b="1" i="1" dirty="0">
                <a:solidFill>
                  <a:schemeClr val="tx1"/>
                </a:solidFill>
              </a:rPr>
              <a:t>заключить договоры </a:t>
            </a:r>
            <a:r>
              <a:rPr lang="ru-RU" sz="2400" dirty="0">
                <a:solidFill>
                  <a:schemeClr val="tx1"/>
                </a:solidFill>
              </a:rPr>
              <a:t>с </a:t>
            </a:r>
            <a:r>
              <a:rPr lang="ru-RU" sz="2400" dirty="0" smtClean="0">
                <a:solidFill>
                  <a:schemeClr val="tx1"/>
                </a:solidFill>
              </a:rPr>
              <a:t>несколькими </a:t>
            </a:r>
            <a:r>
              <a:rPr lang="ru-RU" sz="2400" dirty="0">
                <a:solidFill>
                  <a:schemeClr val="tx1"/>
                </a:solidFill>
              </a:rPr>
              <a:t>управляющими компаниями и продемонстрировать среднюю экономию затрат на отопление в размере 25</a:t>
            </a:r>
            <a:r>
              <a:rPr lang="ru-RU" sz="2400" dirty="0" smtClean="0">
                <a:solidFill>
                  <a:schemeClr val="tx1"/>
                </a:solidFill>
              </a:rPr>
              <a:t>%</a:t>
            </a:r>
            <a:endParaRPr lang="ru-RU" sz="24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375949" y="4347965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528245" y="7221187"/>
            <a:ext cx="10411964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cap="all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Выгода партнера</a:t>
            </a:r>
            <a:r>
              <a:rPr lang="ru-RU" sz="2800" cap="all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lang="en-US" sz="2800" cap="all" dirty="0" smtClean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ru-RU" sz="2400" dirty="0" smtClean="0">
                <a:solidFill>
                  <a:schemeClr val="tx1"/>
                </a:solidFill>
              </a:rPr>
              <a:t>Партнёр </a:t>
            </a:r>
            <a:r>
              <a:rPr lang="ru-RU" sz="2400" dirty="0" smtClean="0">
                <a:solidFill>
                  <a:schemeClr val="tx1"/>
                </a:solidFill>
              </a:rPr>
              <a:t>получает готовое технологическое </a:t>
            </a:r>
            <a:r>
              <a:rPr lang="ru-RU" sz="2400" b="1" i="1" dirty="0" smtClean="0">
                <a:solidFill>
                  <a:schemeClr val="tx1"/>
                </a:solidFill>
              </a:rPr>
              <a:t>решение «под ключ», </a:t>
            </a:r>
            <a:r>
              <a:rPr lang="ru-RU" sz="2400" dirty="0" smtClean="0">
                <a:solidFill>
                  <a:schemeClr val="tx1"/>
                </a:solidFill>
              </a:rPr>
              <a:t>позволяющее немедленно предложить клиентам новую услугу по </a:t>
            </a:r>
            <a:r>
              <a:rPr lang="ru-RU" sz="2400" dirty="0" smtClean="0">
                <a:solidFill>
                  <a:schemeClr val="tx1"/>
                </a:solidFill>
              </a:rPr>
              <a:t>энергоэффективности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375950" y="6990355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0208AF4-1E06-4AC7-A8A0-8C7D36D92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82" t="20079" r="2660"/>
          <a:stretch/>
        </p:blipFill>
        <p:spPr>
          <a:xfrm rot="2330955" flipH="1">
            <a:off x="10759049" y="3210485"/>
            <a:ext cx="8947475" cy="561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"/>
          <p:cNvSpPr txBox="1"/>
          <p:nvPr/>
        </p:nvSpPr>
        <p:spPr>
          <a:xfrm>
            <a:off x="8763000" y="952500"/>
            <a:ext cx="860635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rgbClr val="9F00FF"/>
                </a:solidFill>
                <a:latin typeface="Arial"/>
                <a:ea typeface="Arial"/>
                <a:cs typeface="Arial"/>
                <a:sym typeface="Arial"/>
              </a:rPr>
              <a:t>МЫ ВСЕГДА НА СВЯЗИ!</a:t>
            </a:r>
            <a:endParaRPr sz="6000" dirty="0">
              <a:solidFill>
                <a:srgbClr val="9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8972550" y="3080316"/>
            <a:ext cx="8396804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ru-RU" sz="3600" dirty="0">
                <a:solidFill>
                  <a:srgbClr val="FF3526"/>
                </a:solidFill>
                <a:sym typeface="Arial"/>
              </a:rPr>
              <a:t>Мессенджер</a:t>
            </a:r>
            <a:r>
              <a:rPr lang="ru-RU" sz="3600" dirty="0" smtClean="0">
                <a:solidFill>
                  <a:srgbClr val="FF3526"/>
                </a:solidFill>
                <a:sym typeface="Arial"/>
              </a:rPr>
              <a:t>: </a:t>
            </a:r>
            <a:r>
              <a:rPr lang="en-US" sz="3600" dirty="0" smtClean="0">
                <a:solidFill>
                  <a:srgbClr val="FF3526"/>
                </a:solidFill>
              </a:rPr>
              <a:t>@Uncle_igorb</a:t>
            </a:r>
            <a:r>
              <a:rPr lang="ru-RU" sz="3600" dirty="0" smtClean="0">
                <a:solidFill>
                  <a:srgbClr val="FF3526"/>
                </a:solidFill>
              </a:rPr>
              <a:t> </a:t>
            </a:r>
            <a:r>
              <a:rPr lang="ru-RU" sz="3600" dirty="0" smtClean="0">
                <a:solidFill>
                  <a:srgbClr val="FF3526"/>
                </a:solidFill>
              </a:rPr>
              <a:t>тг Андрей</a:t>
            </a:r>
            <a:r>
              <a:rPr lang="ru-RU" sz="3600" dirty="0" smtClean="0">
                <a:solidFill>
                  <a:srgbClr val="9F00FF"/>
                </a:solidFill>
                <a:sym typeface="Arial"/>
              </a:rPr>
              <a:t> </a:t>
            </a:r>
            <a:endParaRPr sz="3600" dirty="0" smtClean="0"/>
          </a:p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FFAC00"/>
                </a:solidFill>
                <a:sym typeface="Arial"/>
              </a:rPr>
              <a:t>Телефон:+7-951-105-51-41</a:t>
            </a:r>
          </a:p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ADDAE3"/>
                </a:solidFill>
                <a:sym typeface="Arial"/>
              </a:rPr>
              <a:t>Почта:</a:t>
            </a:r>
            <a:r>
              <a:rPr lang="en-US" sz="3600" dirty="0" smtClean="0">
                <a:solidFill>
                  <a:srgbClr val="ADDAE3"/>
                </a:solidFill>
                <a:sym typeface="Arial"/>
              </a:rPr>
              <a:t>andreikulik2004@gmail.com</a:t>
            </a:r>
            <a:endParaRPr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284"/>
          <a:stretch/>
        </p:blipFill>
        <p:spPr>
          <a:xfrm>
            <a:off x="887896" y="1068423"/>
            <a:ext cx="6592485" cy="7440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849</Words>
  <Application>Microsoft Office PowerPoint</Application>
  <PresentationFormat>Произвольный</PresentationFormat>
  <Paragraphs>149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Rzhevskaya</dc:creator>
  <cp:lastModifiedBy>Учетная запись Майкрософт</cp:lastModifiedBy>
  <cp:revision>49</cp:revision>
  <dcterms:created xsi:type="dcterms:W3CDTF">2006-08-16T00:00:00Z</dcterms:created>
  <dcterms:modified xsi:type="dcterms:W3CDTF">2025-11-13T07:49:21Z</dcterms:modified>
</cp:coreProperties>
</file>